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1" r:id="rId3"/>
    <p:sldId id="257" r:id="rId4"/>
    <p:sldId id="261" r:id="rId5"/>
    <p:sldId id="258" r:id="rId6"/>
    <p:sldId id="259" r:id="rId7"/>
    <p:sldId id="260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8" r:id="rId17"/>
    <p:sldId id="299" r:id="rId18"/>
    <p:sldId id="301" r:id="rId19"/>
    <p:sldId id="302" r:id="rId20"/>
    <p:sldId id="303" r:id="rId21"/>
    <p:sldId id="300" r:id="rId22"/>
    <p:sldId id="304" r:id="rId23"/>
    <p:sldId id="262" r:id="rId24"/>
    <p:sldId id="263" r:id="rId25"/>
    <p:sldId id="264" r:id="rId26"/>
    <p:sldId id="265" r:id="rId27"/>
    <p:sldId id="266" r:id="rId28"/>
    <p:sldId id="267" r:id="rId29"/>
    <p:sldId id="270" r:id="rId30"/>
    <p:sldId id="305" r:id="rId31"/>
    <p:sldId id="306" r:id="rId32"/>
    <p:sldId id="268" r:id="rId33"/>
    <p:sldId id="269" r:id="rId34"/>
    <p:sldId id="275" r:id="rId35"/>
    <p:sldId id="272" r:id="rId36"/>
    <p:sldId id="273" r:id="rId37"/>
    <p:sldId id="274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3D3C93-9B7D-4E4C-8F9C-E83AE6E07046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D65818-9902-469B-981A-323151237D5D}" type="slidenum">
              <a:rPr lang="nl-BE" smtClean="0"/>
              <a:t>‹nr.›</a:t>
            </a:fld>
            <a:endParaRPr lang="nl-BE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3C93-9B7D-4E4C-8F9C-E83AE6E07046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5818-9902-469B-981A-323151237D5D}" type="slidenum">
              <a:rPr lang="nl-BE" smtClean="0"/>
              <a:t>‹nr.›</a:t>
            </a:fld>
            <a:endParaRPr lang="nl-BE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3C93-9B7D-4E4C-8F9C-E83AE6E07046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5818-9902-469B-981A-323151237D5D}" type="slidenum">
              <a:rPr lang="nl-BE" smtClean="0"/>
              <a:t>‹nr.›</a:t>
            </a:fld>
            <a:endParaRPr lang="nl-BE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3C93-9B7D-4E4C-8F9C-E83AE6E07046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5818-9902-469B-981A-323151237D5D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3C93-9B7D-4E4C-8F9C-E83AE6E07046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5818-9902-469B-981A-323151237D5D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3C93-9B7D-4E4C-8F9C-E83AE6E07046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5818-9902-469B-981A-323151237D5D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3C93-9B7D-4E4C-8F9C-E83AE6E07046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5818-9902-469B-981A-323151237D5D}" type="slidenum">
              <a:rPr lang="nl-BE" smtClean="0"/>
              <a:t>‹nr.›</a:t>
            </a:fld>
            <a:endParaRPr lang="nl-BE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3C93-9B7D-4E4C-8F9C-E83AE6E07046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5818-9902-469B-981A-323151237D5D}" type="slidenum">
              <a:rPr lang="nl-BE" smtClean="0"/>
              <a:t>‹nr.›</a:t>
            </a:fld>
            <a:endParaRPr lang="nl-BE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3C93-9B7D-4E4C-8F9C-E83AE6E07046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5818-9902-469B-981A-323151237D5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3C93-9B7D-4E4C-8F9C-E83AE6E07046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5818-9902-469B-981A-323151237D5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3C93-9B7D-4E4C-8F9C-E83AE6E07046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5818-9902-469B-981A-323151237D5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A3D3C93-9B7D-4E4C-8F9C-E83AE6E07046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5D65818-9902-469B-981A-323151237D5D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6" y="548680"/>
            <a:ext cx="8204556" cy="461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691680" y="5025727"/>
            <a:ext cx="62248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 smtClean="0"/>
              <a:t>Dierenquiz</a:t>
            </a:r>
            <a:endParaRPr lang="nl-BE" sz="8800" b="1" dirty="0"/>
          </a:p>
        </p:txBody>
      </p:sp>
    </p:spTree>
    <p:extLst>
      <p:ext uri="{BB962C8B-B14F-4D97-AF65-F5344CB8AC3E}">
        <p14:creationId xmlns:p14="http://schemas.microsoft.com/office/powerpoint/2010/main" val="36524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</a:t>
            </a:r>
            <a:r>
              <a:rPr lang="nl-NL" dirty="0"/>
              <a:t>dier brengt de baby’s ? 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NL" sz="6000" b="1" dirty="0" smtClean="0"/>
              <a:t> </a:t>
            </a:r>
            <a:r>
              <a:rPr lang="nl-NL" sz="6000" b="1" dirty="0" smtClean="0">
                <a:solidFill>
                  <a:srgbClr val="00B050"/>
                </a:solidFill>
              </a:rPr>
              <a:t>Aap. </a:t>
            </a:r>
            <a:endParaRPr lang="nl-NL" sz="6000" b="1" dirty="0">
              <a:solidFill>
                <a:srgbClr val="00B050"/>
              </a:solidFill>
            </a:endParaRPr>
          </a:p>
          <a:p>
            <a:pPr algn="l"/>
            <a:r>
              <a:rPr lang="nl-NL" sz="6000" b="1" dirty="0" smtClean="0">
                <a:solidFill>
                  <a:srgbClr val="FF0000"/>
                </a:solidFill>
              </a:rPr>
              <a:t>Ooievaar.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611560" y="4725144"/>
            <a:ext cx="3672408" cy="12778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47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Welk dier kan 8 ogen hebben ? 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NL" sz="6000" b="1" dirty="0" smtClean="0">
                <a:solidFill>
                  <a:srgbClr val="00B050"/>
                </a:solidFill>
              </a:rPr>
              <a:t>Vlieg.  </a:t>
            </a:r>
          </a:p>
          <a:p>
            <a:pPr algn="l"/>
            <a:r>
              <a:rPr lang="nl-NL" sz="6000" b="1" dirty="0" smtClean="0">
                <a:solidFill>
                  <a:srgbClr val="FF0000"/>
                </a:solidFill>
              </a:rPr>
              <a:t>Spin.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395536" y="4869160"/>
            <a:ext cx="2736304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127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</a:t>
            </a:r>
            <a:r>
              <a:rPr lang="nl-NL" dirty="0"/>
              <a:t>diertjes geven ’s nachts licht ? 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NL" sz="6000" b="1" dirty="0" smtClean="0">
                <a:solidFill>
                  <a:srgbClr val="00B050"/>
                </a:solidFill>
              </a:rPr>
              <a:t>Vuurvliegje. </a:t>
            </a:r>
          </a:p>
          <a:p>
            <a:pPr algn="l"/>
            <a:r>
              <a:rPr lang="nl-NL" sz="6000" b="1" dirty="0" smtClean="0">
                <a:solidFill>
                  <a:srgbClr val="FF0000"/>
                </a:solidFill>
              </a:rPr>
              <a:t>Nachtvlinder. 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395536" y="3645024"/>
            <a:ext cx="496855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21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</a:t>
            </a:r>
            <a:r>
              <a:rPr lang="nl-NL" dirty="0"/>
              <a:t>dier </a:t>
            </a:r>
            <a:r>
              <a:rPr lang="nl-NL" dirty="0" smtClean="0"/>
              <a:t>maakt </a:t>
            </a:r>
            <a:r>
              <a:rPr lang="nl-NL" dirty="0"/>
              <a:t>de prachtigste bouwwerken in de rivier ? 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NL" sz="6000" b="1" dirty="0" smtClean="0">
                <a:solidFill>
                  <a:srgbClr val="00B050"/>
                </a:solidFill>
              </a:rPr>
              <a:t>Marter. </a:t>
            </a:r>
            <a:endParaRPr lang="nl-NL" sz="6000" b="1" dirty="0">
              <a:solidFill>
                <a:srgbClr val="00B050"/>
              </a:solidFill>
            </a:endParaRPr>
          </a:p>
          <a:p>
            <a:pPr algn="l"/>
            <a:r>
              <a:rPr lang="nl-NL" sz="6000" b="1" dirty="0" smtClean="0">
                <a:solidFill>
                  <a:srgbClr val="FF0000"/>
                </a:solidFill>
              </a:rPr>
              <a:t>Bever.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395536" y="4869160"/>
            <a:ext cx="3096344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108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grootste dier ter wereld 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NL" sz="6000" b="1" dirty="0" smtClean="0">
                <a:solidFill>
                  <a:srgbClr val="00B050"/>
                </a:solidFill>
              </a:rPr>
              <a:t>Orka. </a:t>
            </a:r>
          </a:p>
          <a:p>
            <a:pPr algn="l"/>
            <a:r>
              <a:rPr lang="nl-NL" sz="6000" b="1" dirty="0" smtClean="0">
                <a:solidFill>
                  <a:srgbClr val="FF0000"/>
                </a:solidFill>
              </a:rPr>
              <a:t>Blauwe vinvis.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323528" y="4629894"/>
            <a:ext cx="5904656" cy="15636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28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Hoe wordt het </a:t>
            </a:r>
            <a:r>
              <a:rPr lang="nl-NL" dirty="0"/>
              <a:t>zoemend geluid van de </a:t>
            </a:r>
            <a:r>
              <a:rPr lang="nl-NL" dirty="0" smtClean="0"/>
              <a:t>bij  veroorzaakt?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BE" sz="6000" b="1" dirty="0" smtClean="0">
                <a:solidFill>
                  <a:srgbClr val="00B050"/>
                </a:solidFill>
              </a:rPr>
              <a:t>Door hun vleugels.</a:t>
            </a:r>
          </a:p>
          <a:p>
            <a:pPr algn="l"/>
            <a:r>
              <a:rPr lang="nl-BE" sz="6000" b="1" dirty="0" smtClean="0">
                <a:solidFill>
                  <a:srgbClr val="FF0000"/>
                </a:solidFill>
              </a:rPr>
              <a:t>Door hun poten.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395536" y="3573016"/>
            <a:ext cx="7200800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543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54713" cy="1910716"/>
          </a:xfrm>
        </p:spPr>
        <p:txBody>
          <a:bodyPr/>
          <a:lstStyle/>
          <a:p>
            <a:r>
              <a:rPr lang="nl-BE" dirty="0" smtClean="0"/>
              <a:t>Waarom spuwen lama’s?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3568" y="3645024"/>
            <a:ext cx="7734747" cy="1500187"/>
          </a:xfrm>
        </p:spPr>
        <p:txBody>
          <a:bodyPr>
            <a:noAutofit/>
          </a:bodyPr>
          <a:lstStyle/>
          <a:p>
            <a:pPr algn="l"/>
            <a:r>
              <a:rPr lang="nl-BE" sz="4800" b="1" dirty="0" smtClean="0">
                <a:solidFill>
                  <a:srgbClr val="00B050"/>
                </a:solidFill>
              </a:rPr>
              <a:t>Ze willen laten zien wie de baas is, zich verdedigen.</a:t>
            </a:r>
          </a:p>
          <a:p>
            <a:pPr algn="l"/>
            <a:r>
              <a:rPr lang="nl-BE" sz="4800" b="1" dirty="0" smtClean="0">
                <a:solidFill>
                  <a:srgbClr val="FF0000"/>
                </a:solidFill>
              </a:rPr>
              <a:t>Dat is een spelletje voor hen.</a:t>
            </a:r>
            <a:endParaRPr lang="nl-BE" sz="48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107504" y="3284984"/>
            <a:ext cx="8496944" cy="2124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07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54713" cy="1910716"/>
          </a:xfrm>
        </p:spPr>
        <p:txBody>
          <a:bodyPr/>
          <a:lstStyle/>
          <a:p>
            <a:r>
              <a:rPr lang="nl-BE" dirty="0" smtClean="0"/>
              <a:t>Kunnen slakken tegen zout?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BE" sz="6000" b="1" dirty="0" smtClean="0">
                <a:solidFill>
                  <a:srgbClr val="00B050"/>
                </a:solidFill>
              </a:rPr>
              <a:t>Ja.</a:t>
            </a:r>
          </a:p>
          <a:p>
            <a:pPr algn="l"/>
            <a:r>
              <a:rPr lang="nl-BE" sz="6000" b="1" dirty="0" smtClean="0">
                <a:solidFill>
                  <a:srgbClr val="FF0000"/>
                </a:solidFill>
              </a:rPr>
              <a:t>Nee.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179512" y="4894312"/>
            <a:ext cx="273630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1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54713" cy="1910716"/>
          </a:xfrm>
        </p:spPr>
        <p:txBody>
          <a:bodyPr/>
          <a:lstStyle/>
          <a:p>
            <a:r>
              <a:rPr lang="nl-BE" dirty="0" smtClean="0"/>
              <a:t>Wat zit er in de bult van een kameel?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5536" y="3842941"/>
            <a:ext cx="8640960" cy="1500187"/>
          </a:xfrm>
        </p:spPr>
        <p:txBody>
          <a:bodyPr>
            <a:noAutofit/>
          </a:bodyPr>
          <a:lstStyle/>
          <a:p>
            <a:pPr algn="l"/>
            <a:r>
              <a:rPr lang="nl-BE" sz="6000" b="1" dirty="0" smtClean="0">
                <a:solidFill>
                  <a:srgbClr val="00B050"/>
                </a:solidFill>
              </a:rPr>
              <a:t>Water.</a:t>
            </a:r>
          </a:p>
          <a:p>
            <a:pPr algn="l"/>
            <a:r>
              <a:rPr lang="nl-BE" sz="6000" b="1" dirty="0" smtClean="0">
                <a:solidFill>
                  <a:srgbClr val="FF0000"/>
                </a:solidFill>
              </a:rPr>
              <a:t>Vet als reserve voeding.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245046" y="4869160"/>
            <a:ext cx="8712968" cy="12744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040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54713" cy="1910716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Hoeveel poten heeft een krab.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NL" sz="6000" b="1" dirty="0" smtClean="0">
                <a:solidFill>
                  <a:srgbClr val="00B050"/>
                </a:solidFill>
              </a:rPr>
              <a:t>10 </a:t>
            </a:r>
            <a:r>
              <a:rPr lang="nl-NL" sz="6000" b="1" dirty="0">
                <a:solidFill>
                  <a:srgbClr val="00B050"/>
                </a:solidFill>
              </a:rPr>
              <a:t>poten</a:t>
            </a:r>
            <a:r>
              <a:rPr lang="nl-NL" sz="6000" b="1" dirty="0" smtClean="0">
                <a:solidFill>
                  <a:srgbClr val="00B050"/>
                </a:solidFill>
              </a:rPr>
              <a:t>.</a:t>
            </a:r>
          </a:p>
          <a:p>
            <a:pPr algn="l"/>
            <a:r>
              <a:rPr lang="nl-NL" sz="6000" b="1" dirty="0" smtClean="0">
                <a:solidFill>
                  <a:srgbClr val="FF0000"/>
                </a:solidFill>
              </a:rPr>
              <a:t>8 poten.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539552" y="3573016"/>
            <a:ext cx="3456384" cy="1437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043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4149080"/>
            <a:ext cx="6777318" cy="1731982"/>
          </a:xfrm>
        </p:spPr>
        <p:txBody>
          <a:bodyPr/>
          <a:lstStyle/>
          <a:p>
            <a:r>
              <a:rPr lang="nl-BE" sz="6600" b="1" dirty="0" smtClean="0">
                <a:effectLst/>
              </a:rPr>
              <a:t>Weet</a:t>
            </a:r>
            <a:r>
              <a:rPr lang="nl-BE" sz="6600" b="1" dirty="0" smtClean="0"/>
              <a:t> jij het juiste antwoord?</a:t>
            </a:r>
            <a:endParaRPr lang="nl-BE" sz="6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3593"/>
            <a:ext cx="4783815" cy="268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3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54713" cy="1910716"/>
          </a:xfrm>
        </p:spPr>
        <p:txBody>
          <a:bodyPr/>
          <a:lstStyle/>
          <a:p>
            <a:r>
              <a:rPr lang="nl-NL" dirty="0" smtClean="0"/>
              <a:t>Is een </a:t>
            </a:r>
            <a:r>
              <a:rPr lang="nl-NL" dirty="0"/>
              <a:t>olifant </a:t>
            </a:r>
            <a:r>
              <a:rPr lang="nl-NL" dirty="0" smtClean="0"/>
              <a:t>echt </a:t>
            </a:r>
            <a:r>
              <a:rPr lang="nl-NL" dirty="0"/>
              <a:t>bang voor </a:t>
            </a:r>
            <a:r>
              <a:rPr lang="nl-NL" dirty="0" smtClean="0"/>
              <a:t>muizen?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BE" sz="6000" b="1" dirty="0" smtClean="0">
                <a:solidFill>
                  <a:srgbClr val="00B050"/>
                </a:solidFill>
              </a:rPr>
              <a:t>Ja.</a:t>
            </a:r>
          </a:p>
          <a:p>
            <a:pPr algn="l"/>
            <a:r>
              <a:rPr lang="nl-BE" sz="6000" b="1" dirty="0" smtClean="0">
                <a:solidFill>
                  <a:srgbClr val="FF0000"/>
                </a:solidFill>
              </a:rPr>
              <a:t>Nee.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251520" y="4911824"/>
            <a:ext cx="273630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937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54713" cy="1910716"/>
          </a:xfrm>
        </p:spPr>
        <p:txBody>
          <a:bodyPr/>
          <a:lstStyle/>
          <a:p>
            <a:r>
              <a:rPr lang="nl-NL" dirty="0" smtClean="0"/>
              <a:t>Hoe maakt een </a:t>
            </a:r>
            <a:r>
              <a:rPr lang="nl-NL" dirty="0"/>
              <a:t>giraf </a:t>
            </a:r>
            <a:r>
              <a:rPr lang="nl-NL" dirty="0" smtClean="0"/>
              <a:t>zijn oren schoon? 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BE" sz="6000" b="1" dirty="0" smtClean="0">
                <a:solidFill>
                  <a:srgbClr val="00B050"/>
                </a:solidFill>
              </a:rPr>
              <a:t>Met zijn tong.</a:t>
            </a:r>
          </a:p>
          <a:p>
            <a:pPr algn="l"/>
            <a:r>
              <a:rPr lang="nl-BE" sz="6000" b="1" dirty="0" smtClean="0">
                <a:solidFill>
                  <a:srgbClr val="FF0000"/>
                </a:solidFill>
              </a:rPr>
              <a:t>Niet.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323528" y="3576042"/>
            <a:ext cx="5616624" cy="15091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314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54713" cy="1910716"/>
          </a:xfrm>
        </p:spPr>
        <p:txBody>
          <a:bodyPr/>
          <a:lstStyle/>
          <a:p>
            <a:r>
              <a:rPr lang="nl-NL" dirty="0" smtClean="0"/>
              <a:t>Proeven vlinders </a:t>
            </a:r>
            <a:r>
              <a:rPr lang="nl-NL" dirty="0"/>
              <a:t>met hun </a:t>
            </a:r>
            <a:r>
              <a:rPr lang="nl-NL" dirty="0" smtClean="0"/>
              <a:t>poten? 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BE" sz="6000" b="1" dirty="0" smtClean="0">
                <a:solidFill>
                  <a:srgbClr val="00B050"/>
                </a:solidFill>
              </a:rPr>
              <a:t>Ja. </a:t>
            </a:r>
          </a:p>
          <a:p>
            <a:pPr algn="l"/>
            <a:r>
              <a:rPr lang="nl-BE" sz="6000" b="1" dirty="0" smtClean="0">
                <a:solidFill>
                  <a:srgbClr val="FF0000"/>
                </a:solidFill>
              </a:rPr>
              <a:t>Nee.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107504" y="3864471"/>
            <a:ext cx="219573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09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4077072"/>
            <a:ext cx="6777318" cy="1731982"/>
          </a:xfrm>
        </p:spPr>
        <p:txBody>
          <a:bodyPr/>
          <a:lstStyle/>
          <a:p>
            <a:r>
              <a:rPr lang="nl-BE" sz="6600" b="1" dirty="0" err="1" smtClean="0">
                <a:effectLst/>
              </a:rPr>
              <a:t>Rarara</a:t>
            </a:r>
            <a:r>
              <a:rPr lang="nl-BE" sz="6600" b="1" dirty="0" smtClean="0">
                <a:effectLst/>
              </a:rPr>
              <a:t> wie ben ik?</a:t>
            </a:r>
            <a:endParaRPr lang="nl-BE" sz="6600" b="1" dirty="0"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3593"/>
            <a:ext cx="4783815" cy="268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9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D</a:t>
            </a:r>
            <a:r>
              <a:rPr lang="nl-BE" b="1" dirty="0" smtClean="0"/>
              <a:t>oor </a:t>
            </a:r>
            <a:r>
              <a:rPr lang="nl-BE" b="1" dirty="0"/>
              <a:t>mijn brul ben ik koning van het </a:t>
            </a:r>
            <a:r>
              <a:rPr lang="nl-BE" b="1" dirty="0" smtClean="0"/>
              <a:t>dierenrijk.</a:t>
            </a:r>
            <a:endParaRPr lang="nl-BE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BE" sz="6000" b="1" dirty="0" smtClean="0">
                <a:solidFill>
                  <a:srgbClr val="00B050"/>
                </a:solidFill>
              </a:rPr>
              <a:t>Tijger.</a:t>
            </a:r>
          </a:p>
          <a:p>
            <a:pPr algn="l"/>
            <a:r>
              <a:rPr lang="nl-BE" sz="6000" b="1" dirty="0" smtClean="0">
                <a:solidFill>
                  <a:srgbClr val="FF0000"/>
                </a:solidFill>
              </a:rPr>
              <a:t>Leeuw.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323528" y="4797152"/>
            <a:ext cx="3312368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83" y="3700402"/>
            <a:ext cx="4059535" cy="312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70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754713" cy="1910716"/>
          </a:xfrm>
        </p:spPr>
        <p:txBody>
          <a:bodyPr/>
          <a:lstStyle/>
          <a:p>
            <a:r>
              <a:rPr lang="nl-BE" b="1" dirty="0"/>
              <a:t>I</a:t>
            </a:r>
            <a:r>
              <a:rPr lang="nl-BE" b="1" dirty="0" smtClean="0"/>
              <a:t>k </a:t>
            </a:r>
            <a:r>
              <a:rPr lang="nl-BE" b="1" dirty="0"/>
              <a:t>leef in het wild maar ben ook een </a:t>
            </a:r>
            <a:r>
              <a:rPr lang="nl-BE" b="1" dirty="0" smtClean="0"/>
              <a:t>huisdier. Ik ben lekker met pruimen.</a:t>
            </a:r>
            <a:endParaRPr lang="nl-BE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BE" sz="6000" b="1" dirty="0" smtClean="0">
                <a:solidFill>
                  <a:srgbClr val="00B050"/>
                </a:solidFill>
              </a:rPr>
              <a:t>Konijn.</a:t>
            </a:r>
          </a:p>
          <a:p>
            <a:pPr algn="l"/>
            <a:r>
              <a:rPr lang="nl-BE" sz="6000" b="1" dirty="0" smtClean="0">
                <a:solidFill>
                  <a:srgbClr val="FF0000"/>
                </a:solidFill>
              </a:rPr>
              <a:t>Poes.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395536" y="3717032"/>
            <a:ext cx="352839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686150"/>
            <a:ext cx="4461169" cy="297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13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562" y="1196752"/>
            <a:ext cx="7754713" cy="1910716"/>
          </a:xfrm>
        </p:spPr>
        <p:txBody>
          <a:bodyPr/>
          <a:lstStyle/>
          <a:p>
            <a:r>
              <a:rPr lang="nl-BE" b="1" dirty="0"/>
              <a:t>V</a:t>
            </a:r>
            <a:r>
              <a:rPr lang="nl-BE" b="1" dirty="0" smtClean="0"/>
              <a:t>an </a:t>
            </a:r>
            <a:r>
              <a:rPr lang="nl-BE" b="1" dirty="0"/>
              <a:t>mijn vacht worden veel truien en kleren </a:t>
            </a:r>
            <a:r>
              <a:rPr lang="nl-BE" b="1" dirty="0" smtClean="0"/>
              <a:t>gemaakt. </a:t>
            </a:r>
            <a:endParaRPr lang="nl-BE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BE" sz="6000" b="1" dirty="0" smtClean="0">
                <a:solidFill>
                  <a:srgbClr val="00B050"/>
                </a:solidFill>
              </a:rPr>
              <a:t>Geit.</a:t>
            </a:r>
          </a:p>
          <a:p>
            <a:pPr algn="l"/>
            <a:r>
              <a:rPr lang="nl-BE" sz="6000" b="1" dirty="0" smtClean="0">
                <a:solidFill>
                  <a:srgbClr val="FF0000"/>
                </a:solidFill>
              </a:rPr>
              <a:t>Schaap.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251520" y="4869160"/>
            <a:ext cx="3312368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7032"/>
            <a:ext cx="4549346" cy="30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8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I</a:t>
            </a:r>
            <a:r>
              <a:rPr lang="nl-BE" b="1" dirty="0" smtClean="0"/>
              <a:t>k </a:t>
            </a:r>
            <a:r>
              <a:rPr lang="nl-BE" b="1" dirty="0"/>
              <a:t>leef in de zoo maar eigenlijk is dit lang veel te warm voor mij</a:t>
            </a:r>
            <a:r>
              <a:rPr lang="nl-BE" b="1" dirty="0" smtClean="0"/>
              <a:t>.</a:t>
            </a:r>
            <a:endParaRPr lang="nl-BE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3568" y="3717032"/>
            <a:ext cx="7734747" cy="1500187"/>
          </a:xfrm>
        </p:spPr>
        <p:txBody>
          <a:bodyPr>
            <a:noAutofit/>
          </a:bodyPr>
          <a:lstStyle/>
          <a:p>
            <a:pPr algn="l"/>
            <a:r>
              <a:rPr lang="nl-BE" sz="6000" b="1" dirty="0" smtClean="0">
                <a:solidFill>
                  <a:srgbClr val="00B050"/>
                </a:solidFill>
              </a:rPr>
              <a:t>ijsbeer.</a:t>
            </a:r>
          </a:p>
          <a:p>
            <a:pPr algn="l"/>
            <a:r>
              <a:rPr lang="nl-BE" sz="6000" b="1" dirty="0" smtClean="0">
                <a:solidFill>
                  <a:srgbClr val="FF0000"/>
                </a:solidFill>
              </a:rPr>
              <a:t>Giraf.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467544" y="3573016"/>
            <a:ext cx="3057897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27678"/>
            <a:ext cx="4704606" cy="24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73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54713" cy="1910716"/>
          </a:xfrm>
        </p:spPr>
        <p:txBody>
          <a:bodyPr/>
          <a:lstStyle/>
          <a:p>
            <a:r>
              <a:rPr lang="nl-BE" b="1" dirty="0"/>
              <a:t>I</a:t>
            </a:r>
            <a:r>
              <a:rPr lang="nl-BE" b="1" dirty="0" smtClean="0"/>
              <a:t>k </a:t>
            </a:r>
            <a:r>
              <a:rPr lang="nl-BE" b="1" dirty="0"/>
              <a:t>trek op de mens, en doe graag </a:t>
            </a:r>
            <a:r>
              <a:rPr lang="nl-BE" b="1" dirty="0" smtClean="0"/>
              <a:t>zot.</a:t>
            </a:r>
            <a:endParaRPr lang="nl-BE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BE" sz="6000" b="1" dirty="0" smtClean="0">
                <a:solidFill>
                  <a:srgbClr val="00B050"/>
                </a:solidFill>
              </a:rPr>
              <a:t>Hond.</a:t>
            </a:r>
          </a:p>
          <a:p>
            <a:pPr algn="l"/>
            <a:r>
              <a:rPr lang="nl-BE" sz="6000" b="1" dirty="0" smtClean="0">
                <a:solidFill>
                  <a:srgbClr val="FF0000"/>
                </a:solidFill>
              </a:rPr>
              <a:t>Aap.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174390" y="4941168"/>
            <a:ext cx="3096344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522651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81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54713" cy="1910716"/>
          </a:xfrm>
        </p:spPr>
        <p:txBody>
          <a:bodyPr/>
          <a:lstStyle/>
          <a:p>
            <a:r>
              <a:rPr lang="nl-BE" b="1" dirty="0"/>
              <a:t>I</a:t>
            </a:r>
            <a:r>
              <a:rPr lang="nl-BE" b="1" dirty="0" smtClean="0"/>
              <a:t>n </a:t>
            </a:r>
            <a:r>
              <a:rPr lang="nl-BE" b="1" dirty="0"/>
              <a:t>sprookjes word ik een prins als je me </a:t>
            </a:r>
            <a:r>
              <a:rPr lang="nl-BE" b="1" dirty="0" smtClean="0"/>
              <a:t>kust.</a:t>
            </a:r>
            <a:endParaRPr lang="nl-BE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BE" sz="6000" b="1" dirty="0" smtClean="0">
                <a:solidFill>
                  <a:srgbClr val="00B050"/>
                </a:solidFill>
              </a:rPr>
              <a:t>Kikker.</a:t>
            </a:r>
          </a:p>
          <a:p>
            <a:pPr algn="l"/>
            <a:r>
              <a:rPr lang="nl-BE" sz="6000" b="1" dirty="0" smtClean="0">
                <a:solidFill>
                  <a:srgbClr val="FF0000"/>
                </a:solidFill>
              </a:rPr>
              <a:t>Pad.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395536" y="3645024"/>
            <a:ext cx="338437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5097760" cy="29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7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54713" cy="1910716"/>
          </a:xfrm>
        </p:spPr>
        <p:txBody>
          <a:bodyPr/>
          <a:lstStyle/>
          <a:p>
            <a:r>
              <a:rPr lang="nl-BE" b="1" dirty="0" smtClean="0"/>
              <a:t>We spreken soms over een therapiedier</a:t>
            </a:r>
            <a:r>
              <a:rPr lang="nl-BE" b="1" dirty="0" smtClean="0"/>
              <a:t>, maar bestaat dit echt?</a:t>
            </a:r>
            <a:endParaRPr lang="nl-BE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3284984"/>
            <a:ext cx="7734747" cy="1478463"/>
          </a:xfrm>
        </p:spPr>
        <p:txBody>
          <a:bodyPr>
            <a:noAutofit/>
          </a:bodyPr>
          <a:lstStyle/>
          <a:p>
            <a:pPr algn="l"/>
            <a:r>
              <a:rPr lang="nl-BE" sz="4000" b="1" dirty="0" smtClean="0">
                <a:solidFill>
                  <a:srgbClr val="00B050"/>
                </a:solidFill>
              </a:rPr>
              <a:t>Ja, ze worden vaak ingezet in </a:t>
            </a:r>
            <a:r>
              <a:rPr lang="nl-BE" sz="4000" b="1" dirty="0" err="1" smtClean="0">
                <a:solidFill>
                  <a:srgbClr val="00B050"/>
                </a:solidFill>
              </a:rPr>
              <a:t>wzc’s</a:t>
            </a:r>
            <a:r>
              <a:rPr lang="nl-BE" sz="4000" b="1" dirty="0" smtClean="0">
                <a:solidFill>
                  <a:srgbClr val="00B050"/>
                </a:solidFill>
              </a:rPr>
              <a:t> en bij mensen met een beperking.</a:t>
            </a:r>
            <a:endParaRPr lang="nl-BE" sz="4000" b="1" dirty="0" smtClean="0">
              <a:solidFill>
                <a:srgbClr val="00B050"/>
              </a:solidFill>
            </a:endParaRPr>
          </a:p>
          <a:p>
            <a:pPr algn="l"/>
            <a:r>
              <a:rPr lang="nl-BE" sz="4000" b="1" dirty="0" smtClean="0">
                <a:solidFill>
                  <a:srgbClr val="FF0000"/>
                </a:solidFill>
              </a:rPr>
              <a:t>Neen, een hond is een hond, een kat een kat.</a:t>
            </a:r>
            <a:endParaRPr lang="nl-BE" sz="4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-16371" y="2852936"/>
            <a:ext cx="7992888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590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54713" cy="1910716"/>
          </a:xfrm>
        </p:spPr>
        <p:txBody>
          <a:bodyPr/>
          <a:lstStyle/>
          <a:p>
            <a:r>
              <a:rPr lang="nl-BE" sz="4800" b="1" dirty="0" smtClean="0"/>
              <a:t>Wij houden elkaars pootjes vast als we slapen  zo drijven wij niet uit elkaar.</a:t>
            </a:r>
            <a:endParaRPr lang="nl-BE" sz="4800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23528" y="3789040"/>
            <a:ext cx="7734747" cy="1500187"/>
          </a:xfrm>
        </p:spPr>
        <p:txBody>
          <a:bodyPr>
            <a:noAutofit/>
          </a:bodyPr>
          <a:lstStyle/>
          <a:p>
            <a:pPr algn="l"/>
            <a:r>
              <a:rPr lang="nl-BE" sz="6000" b="1" dirty="0" err="1" smtClean="0">
                <a:solidFill>
                  <a:srgbClr val="00B050"/>
                </a:solidFill>
              </a:rPr>
              <a:t>Zee-otters</a:t>
            </a:r>
            <a:r>
              <a:rPr lang="nl-BE" sz="6000" b="1" dirty="0" smtClean="0">
                <a:solidFill>
                  <a:srgbClr val="00B050"/>
                </a:solidFill>
              </a:rPr>
              <a:t>.</a:t>
            </a:r>
          </a:p>
          <a:p>
            <a:pPr algn="l"/>
            <a:r>
              <a:rPr lang="nl-BE" sz="6000" b="1" dirty="0" smtClean="0">
                <a:solidFill>
                  <a:srgbClr val="FF0000"/>
                </a:solidFill>
              </a:rPr>
              <a:t>Zeepaardjes.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animal-fact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83006"/>
            <a:ext cx="4202831" cy="315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al 3"/>
          <p:cNvSpPr/>
          <p:nvPr/>
        </p:nvSpPr>
        <p:spPr>
          <a:xfrm>
            <a:off x="179512" y="3717032"/>
            <a:ext cx="4104456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962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Ik heb zwart en witte strepen en lijk op een paard.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BE" sz="6000" b="1" dirty="0" smtClean="0">
                <a:solidFill>
                  <a:srgbClr val="00B050"/>
                </a:solidFill>
              </a:rPr>
              <a:t>Ezel.</a:t>
            </a:r>
          </a:p>
          <a:p>
            <a:pPr algn="l"/>
            <a:r>
              <a:rPr lang="nl-BE" sz="6000" b="1" dirty="0" smtClean="0">
                <a:solidFill>
                  <a:srgbClr val="FF0000"/>
                </a:solidFill>
              </a:rPr>
              <a:t>Zebra.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28045"/>
            <a:ext cx="517450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al 4"/>
          <p:cNvSpPr/>
          <p:nvPr/>
        </p:nvSpPr>
        <p:spPr>
          <a:xfrm>
            <a:off x="304900" y="4929336"/>
            <a:ext cx="2880320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58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4221088"/>
            <a:ext cx="7281374" cy="1731982"/>
          </a:xfrm>
        </p:spPr>
        <p:txBody>
          <a:bodyPr/>
          <a:lstStyle/>
          <a:p>
            <a:r>
              <a:rPr lang="nl-BE" sz="6600" b="1" dirty="0" smtClean="0">
                <a:effectLst/>
              </a:rPr>
              <a:t>Vul het spreekwoord aan.</a:t>
            </a:r>
            <a:endParaRPr lang="nl-BE" sz="6600" b="1" dirty="0"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3593"/>
            <a:ext cx="4783815" cy="268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1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54713" cy="1910716"/>
          </a:xfrm>
        </p:spPr>
        <p:txBody>
          <a:bodyPr/>
          <a:lstStyle/>
          <a:p>
            <a:r>
              <a:rPr lang="nl-BE" b="1" dirty="0"/>
              <a:t>Zo koppig als een </a:t>
            </a:r>
            <a:r>
              <a:rPr lang="nl-BE" b="1" dirty="0" smtClean="0"/>
              <a:t>…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40589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03506" y="4797152"/>
            <a:ext cx="7734747" cy="1500187"/>
          </a:xfrm>
        </p:spPr>
        <p:txBody>
          <a:bodyPr>
            <a:normAutofit/>
          </a:bodyPr>
          <a:lstStyle/>
          <a:p>
            <a:r>
              <a:rPr lang="nl-BE" sz="6000" b="1" dirty="0" smtClean="0"/>
              <a:t>Ezel</a:t>
            </a:r>
            <a:endParaRPr lang="nl-BE" sz="6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49322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2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54713" cy="1910716"/>
          </a:xfrm>
        </p:spPr>
        <p:txBody>
          <a:bodyPr/>
          <a:lstStyle/>
          <a:p>
            <a:r>
              <a:rPr lang="nl-BE" b="1" dirty="0"/>
              <a:t>Blaffende </a:t>
            </a:r>
            <a:r>
              <a:rPr lang="nl-BE" b="1" dirty="0" smtClean="0"/>
              <a:t>….. </a:t>
            </a:r>
            <a:br>
              <a:rPr lang="nl-BE" b="1" dirty="0" smtClean="0"/>
            </a:br>
            <a:r>
              <a:rPr lang="nl-BE" b="1" dirty="0" smtClean="0"/>
              <a:t>bijten niet.</a:t>
            </a:r>
            <a:endParaRPr lang="nl-BE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endParaRPr lang="nl-BE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3568" y="4365104"/>
            <a:ext cx="7734747" cy="1500187"/>
          </a:xfrm>
        </p:spPr>
        <p:txBody>
          <a:bodyPr>
            <a:normAutofit/>
          </a:bodyPr>
          <a:lstStyle/>
          <a:p>
            <a:r>
              <a:rPr lang="nl-BE" sz="6000" b="1" dirty="0" smtClean="0"/>
              <a:t>Honden</a:t>
            </a:r>
            <a:endParaRPr lang="nl-BE" sz="6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667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4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54713" cy="1910716"/>
          </a:xfrm>
        </p:spPr>
        <p:txBody>
          <a:bodyPr/>
          <a:lstStyle/>
          <a:p>
            <a:r>
              <a:rPr lang="nl-BE" b="1" dirty="0"/>
              <a:t>Beter één </a:t>
            </a:r>
            <a:r>
              <a:rPr lang="nl-BE" b="1" dirty="0" smtClean="0"/>
              <a:t>…  </a:t>
            </a:r>
            <a:r>
              <a:rPr lang="nl-BE" b="1" dirty="0"/>
              <a:t>in de hand dan </a:t>
            </a:r>
            <a:r>
              <a:rPr lang="nl-BE" b="1" dirty="0" smtClean="0"/>
              <a:t>10 </a:t>
            </a:r>
            <a:r>
              <a:rPr lang="nl-BE" b="1" dirty="0"/>
              <a:t>in de </a:t>
            </a:r>
            <a:r>
              <a:rPr lang="nl-BE" b="1" dirty="0" smtClean="0"/>
              <a:t>lucht. </a:t>
            </a:r>
            <a:endParaRPr lang="nl-BE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64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24681" y="4869160"/>
            <a:ext cx="7734747" cy="1500187"/>
          </a:xfrm>
        </p:spPr>
        <p:txBody>
          <a:bodyPr>
            <a:normAutofit/>
          </a:bodyPr>
          <a:lstStyle/>
          <a:p>
            <a:r>
              <a:rPr lang="nl-BE" sz="6000" b="1" dirty="0" smtClean="0"/>
              <a:t>Vogel</a:t>
            </a:r>
            <a:endParaRPr lang="nl-BE" sz="6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65682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4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54713" cy="1910716"/>
          </a:xfrm>
        </p:spPr>
        <p:txBody>
          <a:bodyPr/>
          <a:lstStyle/>
          <a:p>
            <a:r>
              <a:rPr lang="nl-BE" b="1" dirty="0"/>
              <a:t>Daar kraait geen </a:t>
            </a:r>
            <a:r>
              <a:rPr lang="nl-BE" b="1" dirty="0" smtClean="0"/>
              <a:t>… naar. </a:t>
            </a:r>
            <a:endParaRPr lang="nl-BE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99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54713" cy="1910716"/>
          </a:xfrm>
        </p:spPr>
        <p:txBody>
          <a:bodyPr/>
          <a:lstStyle/>
          <a:p>
            <a:r>
              <a:rPr lang="nl-BE" sz="4800" b="1" dirty="0" smtClean="0"/>
              <a:t>Moeten dieren die in de zorg gaan werken een speciale opleiding volgen?</a:t>
            </a:r>
            <a:endParaRPr lang="nl-BE" sz="4800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BE" sz="6000" b="1" dirty="0" smtClean="0">
                <a:solidFill>
                  <a:srgbClr val="00B050"/>
                </a:solidFill>
              </a:rPr>
              <a:t>Ja.</a:t>
            </a:r>
          </a:p>
          <a:p>
            <a:pPr algn="l"/>
            <a:r>
              <a:rPr lang="nl-BE" sz="6000" b="1" dirty="0" smtClean="0">
                <a:solidFill>
                  <a:srgbClr val="FF0000"/>
                </a:solidFill>
              </a:rPr>
              <a:t>Nee.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251520" y="3861048"/>
            <a:ext cx="223224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34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5576" y="5157192"/>
            <a:ext cx="7734747" cy="1500187"/>
          </a:xfrm>
        </p:spPr>
        <p:txBody>
          <a:bodyPr>
            <a:normAutofit/>
          </a:bodyPr>
          <a:lstStyle/>
          <a:p>
            <a:r>
              <a:rPr lang="nl-BE" sz="6000" b="1" dirty="0" smtClean="0"/>
              <a:t>Haan</a:t>
            </a:r>
            <a:endParaRPr lang="nl-BE" sz="6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790934" cy="381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1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4713" cy="1910716"/>
          </a:xfrm>
        </p:spPr>
        <p:txBody>
          <a:bodyPr/>
          <a:lstStyle/>
          <a:p>
            <a:r>
              <a:rPr lang="nl-BE" b="1" dirty="0" smtClean="0"/>
              <a:t>… in de buik hebben. </a:t>
            </a:r>
            <a:endParaRPr lang="nl-BE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95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5576" y="5357813"/>
            <a:ext cx="7734747" cy="1500187"/>
          </a:xfrm>
        </p:spPr>
        <p:txBody>
          <a:bodyPr>
            <a:normAutofit/>
          </a:bodyPr>
          <a:lstStyle/>
          <a:p>
            <a:r>
              <a:rPr lang="nl-BE" sz="6000" b="1" dirty="0" smtClean="0"/>
              <a:t>Vlinders</a:t>
            </a:r>
            <a:endParaRPr lang="nl-BE" sz="6000" b="1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61662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6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54713" cy="1910716"/>
          </a:xfrm>
        </p:spPr>
        <p:txBody>
          <a:bodyPr/>
          <a:lstStyle/>
          <a:p>
            <a:r>
              <a:rPr lang="nl-BE" b="1" dirty="0"/>
              <a:t>Oude </a:t>
            </a:r>
            <a:r>
              <a:rPr lang="nl-BE" b="1" dirty="0" smtClean="0"/>
              <a:t>… </a:t>
            </a:r>
            <a:r>
              <a:rPr lang="nl-BE" b="1" dirty="0"/>
              <a:t>uit de </a:t>
            </a:r>
            <a:r>
              <a:rPr lang="nl-BE" b="1" dirty="0" smtClean="0"/>
              <a:t>sloot halen. </a:t>
            </a:r>
            <a:endParaRPr lang="nl-BE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46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3568" y="4941168"/>
            <a:ext cx="7734747" cy="1500187"/>
          </a:xfrm>
        </p:spPr>
        <p:txBody>
          <a:bodyPr>
            <a:normAutofit/>
          </a:bodyPr>
          <a:lstStyle/>
          <a:p>
            <a:r>
              <a:rPr lang="nl-BE" sz="6000" b="1" dirty="0" smtClean="0"/>
              <a:t>Koeien</a:t>
            </a:r>
            <a:endParaRPr lang="nl-BE" sz="6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12887"/>
            <a:ext cx="6067229" cy="407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6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54713" cy="1910716"/>
          </a:xfrm>
        </p:spPr>
        <p:txBody>
          <a:bodyPr/>
          <a:lstStyle/>
          <a:p>
            <a:r>
              <a:rPr lang="nl-BE" b="1" dirty="0"/>
              <a:t>Een </a:t>
            </a:r>
            <a:r>
              <a:rPr lang="nl-BE" b="1" dirty="0" smtClean="0"/>
              <a:t>… verliest </a:t>
            </a:r>
            <a:r>
              <a:rPr lang="nl-BE" b="1" dirty="0"/>
              <a:t>zijn </a:t>
            </a:r>
            <a:r>
              <a:rPr lang="nl-BE" b="1" dirty="0" smtClean="0"/>
              <a:t>haren wel, </a:t>
            </a:r>
            <a:r>
              <a:rPr lang="nl-BE" b="1" dirty="0"/>
              <a:t>maar </a:t>
            </a:r>
            <a:r>
              <a:rPr lang="nl-BE" b="1" dirty="0" smtClean="0"/>
              <a:t>niet zijn streken. </a:t>
            </a:r>
            <a:endParaRPr lang="nl-BE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63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3568" y="5229200"/>
            <a:ext cx="7734747" cy="1500187"/>
          </a:xfrm>
        </p:spPr>
        <p:txBody>
          <a:bodyPr>
            <a:normAutofit/>
          </a:bodyPr>
          <a:lstStyle/>
          <a:p>
            <a:r>
              <a:rPr lang="nl-BE" sz="6000" b="1" dirty="0" smtClean="0"/>
              <a:t>Vos</a:t>
            </a:r>
            <a:endParaRPr lang="nl-BE" sz="60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907012" cy="466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54713" cy="1910716"/>
          </a:xfrm>
        </p:spPr>
        <p:txBody>
          <a:bodyPr/>
          <a:lstStyle/>
          <a:p>
            <a:r>
              <a:rPr lang="nl-BE" b="1" dirty="0"/>
              <a:t>Als de </a:t>
            </a:r>
            <a:r>
              <a:rPr lang="nl-BE" b="1" dirty="0" smtClean="0"/>
              <a:t>… </a:t>
            </a:r>
            <a:r>
              <a:rPr lang="nl-BE" b="1" dirty="0"/>
              <a:t>van huis </a:t>
            </a:r>
            <a:r>
              <a:rPr lang="nl-BE" b="1" dirty="0" smtClean="0"/>
              <a:t>is, dansen </a:t>
            </a:r>
            <a:r>
              <a:rPr lang="nl-BE" b="1" dirty="0"/>
              <a:t>de </a:t>
            </a:r>
            <a:r>
              <a:rPr lang="nl-BE" b="1" dirty="0" smtClean="0"/>
              <a:t>…  </a:t>
            </a:r>
            <a:endParaRPr lang="nl-BE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97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54713" cy="1910716"/>
          </a:xfrm>
        </p:spPr>
        <p:txBody>
          <a:bodyPr/>
          <a:lstStyle/>
          <a:p>
            <a:pPr algn="l"/>
            <a:r>
              <a:rPr lang="nl-BE" sz="6000" b="1" dirty="0" smtClean="0"/>
              <a:t>         Kat</a:t>
            </a:r>
            <a:endParaRPr lang="nl-BE" sz="6000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860032" y="3717032"/>
            <a:ext cx="7734747" cy="2181964"/>
          </a:xfrm>
        </p:spPr>
        <p:txBody>
          <a:bodyPr>
            <a:normAutofit/>
          </a:bodyPr>
          <a:lstStyle/>
          <a:p>
            <a:pPr algn="l"/>
            <a:r>
              <a:rPr lang="nl-BE" sz="6000" b="1" dirty="0" smtClean="0"/>
              <a:t>   </a:t>
            </a:r>
          </a:p>
          <a:p>
            <a:pPr algn="l"/>
            <a:r>
              <a:rPr lang="nl-BE" sz="6000" b="1" dirty="0"/>
              <a:t> </a:t>
            </a:r>
            <a:r>
              <a:rPr lang="nl-BE" sz="6000" b="1" dirty="0" smtClean="0"/>
              <a:t> Muizen</a:t>
            </a:r>
            <a:endParaRPr lang="nl-BE" sz="60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2995462" cy="292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421586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6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6777318" cy="1731982"/>
          </a:xfrm>
        </p:spPr>
        <p:txBody>
          <a:bodyPr/>
          <a:lstStyle/>
          <a:p>
            <a:r>
              <a:rPr lang="nl-BE" sz="6600" b="1" dirty="0" smtClean="0">
                <a:effectLst/>
              </a:rPr>
              <a:t>Bedankt voor jullie aandacht!</a:t>
            </a:r>
            <a:endParaRPr lang="nl-BE" sz="6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52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</a:t>
            </a:r>
            <a:r>
              <a:rPr lang="nl-NL" dirty="0"/>
              <a:t>is de oudste zoo van België ? </a:t>
            </a:r>
            <a:br>
              <a:rPr lang="nl-NL" dirty="0"/>
            </a:br>
            <a:r>
              <a:rPr lang="nl-NL" dirty="0"/>
              <a:t> 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3861048"/>
            <a:ext cx="7734747" cy="1500187"/>
          </a:xfrm>
        </p:spPr>
        <p:txBody>
          <a:bodyPr>
            <a:noAutofit/>
          </a:bodyPr>
          <a:lstStyle/>
          <a:p>
            <a:pPr algn="l"/>
            <a:r>
              <a:rPr lang="nl-NL" sz="6000" b="1" dirty="0" err="1" smtClean="0">
                <a:solidFill>
                  <a:srgbClr val="00B050"/>
                </a:solidFill>
              </a:rPr>
              <a:t>Plankendael</a:t>
            </a:r>
            <a:r>
              <a:rPr lang="nl-NL" sz="6000" b="1" dirty="0" smtClean="0">
                <a:solidFill>
                  <a:srgbClr val="00B050"/>
                </a:solidFill>
              </a:rPr>
              <a:t>. </a:t>
            </a:r>
            <a:r>
              <a:rPr lang="nl-NL" sz="6000" b="1" dirty="0"/>
              <a:t/>
            </a:r>
            <a:br>
              <a:rPr lang="nl-NL" sz="6000" b="1" dirty="0"/>
            </a:br>
            <a:r>
              <a:rPr lang="nl-NL" sz="6000" b="1" dirty="0" smtClean="0">
                <a:solidFill>
                  <a:srgbClr val="FF0000"/>
                </a:solidFill>
              </a:rPr>
              <a:t>De </a:t>
            </a:r>
            <a:r>
              <a:rPr lang="nl-NL" sz="6000" b="1" dirty="0">
                <a:solidFill>
                  <a:srgbClr val="FF0000"/>
                </a:solidFill>
              </a:rPr>
              <a:t>Antwerpse </a:t>
            </a:r>
            <a:r>
              <a:rPr lang="nl-NL" sz="6000" b="1" dirty="0" smtClean="0">
                <a:solidFill>
                  <a:srgbClr val="FF0000"/>
                </a:solidFill>
              </a:rPr>
              <a:t>Zoo.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179512" y="4653136"/>
            <a:ext cx="7344816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50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754713" cy="1910716"/>
          </a:xfrm>
        </p:spPr>
        <p:txBody>
          <a:bodyPr/>
          <a:lstStyle/>
          <a:p>
            <a:r>
              <a:rPr lang="nl-NL" dirty="0" smtClean="0"/>
              <a:t>Om </a:t>
            </a:r>
            <a:r>
              <a:rPr lang="nl-NL" dirty="0"/>
              <a:t>welk dier is Australië beroemd ? </a:t>
            </a:r>
            <a:br>
              <a:rPr lang="nl-NL" dirty="0"/>
            </a:br>
            <a:r>
              <a:rPr lang="nl-NL" dirty="0"/>
              <a:t> 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NL" sz="6000" b="1" dirty="0" smtClean="0">
                <a:solidFill>
                  <a:srgbClr val="00B050"/>
                </a:solidFill>
              </a:rPr>
              <a:t>Struisvogel. </a:t>
            </a:r>
            <a:r>
              <a:rPr lang="nl-NL" sz="6000" b="1" dirty="0"/>
              <a:t/>
            </a:r>
            <a:br>
              <a:rPr lang="nl-NL" sz="6000" b="1" dirty="0"/>
            </a:br>
            <a:r>
              <a:rPr lang="nl-NL" sz="6000" b="1" dirty="0" smtClean="0">
                <a:solidFill>
                  <a:srgbClr val="FF0000"/>
                </a:solidFill>
              </a:rPr>
              <a:t>Kangoeroe.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395536" y="4581128"/>
            <a:ext cx="4536504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00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</a:t>
            </a:r>
            <a:r>
              <a:rPr lang="nl-NL" dirty="0"/>
              <a:t>dier heeft de langste nek ? </a:t>
            </a:r>
            <a:br>
              <a:rPr lang="nl-NL" dirty="0"/>
            </a:br>
            <a:r>
              <a:rPr lang="nl-NL" dirty="0"/>
              <a:t>  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NL" sz="6000" b="1" dirty="0" smtClean="0">
                <a:solidFill>
                  <a:srgbClr val="00B050"/>
                </a:solidFill>
              </a:rPr>
              <a:t>Giraffe.    </a:t>
            </a:r>
          </a:p>
          <a:p>
            <a:pPr algn="l"/>
            <a:r>
              <a:rPr lang="nl-NL" sz="6000" b="1" dirty="0" smtClean="0">
                <a:solidFill>
                  <a:srgbClr val="FF0000"/>
                </a:solidFill>
              </a:rPr>
              <a:t>Flamingo. 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467544" y="3645024"/>
            <a:ext cx="3384376" cy="12423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26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</a:t>
            </a:r>
            <a:r>
              <a:rPr lang="nl-NL" dirty="0"/>
              <a:t>welk zoetigheid houdt de bruine beer ? </a:t>
            </a:r>
            <a:br>
              <a:rPr lang="nl-NL" dirty="0"/>
            </a:br>
            <a:r>
              <a:rPr lang="nl-NL" dirty="0"/>
              <a:t>  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NL" sz="6000" b="1" dirty="0" smtClean="0">
                <a:solidFill>
                  <a:srgbClr val="00B050"/>
                </a:solidFill>
              </a:rPr>
              <a:t>Fruit. </a:t>
            </a:r>
            <a:endParaRPr lang="nl-NL" sz="6000" b="1" dirty="0">
              <a:solidFill>
                <a:srgbClr val="00B050"/>
              </a:solidFill>
            </a:endParaRPr>
          </a:p>
          <a:p>
            <a:pPr algn="l"/>
            <a:r>
              <a:rPr lang="nl-NL" sz="6000" b="1" dirty="0" smtClean="0">
                <a:solidFill>
                  <a:srgbClr val="FF0000"/>
                </a:solidFill>
              </a:rPr>
              <a:t>Honing. 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395536" y="4797152"/>
            <a:ext cx="352839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65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 dier kan je leren praten? 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nl-NL" sz="6000" b="1" dirty="0" smtClean="0">
                <a:solidFill>
                  <a:srgbClr val="00B050"/>
                </a:solidFill>
              </a:rPr>
              <a:t>Parkiet.</a:t>
            </a:r>
            <a:r>
              <a:rPr lang="nl-NL" sz="6000" b="1" dirty="0" smtClean="0"/>
              <a:t> </a:t>
            </a:r>
            <a:endParaRPr lang="nl-NL" sz="6000" b="1" dirty="0"/>
          </a:p>
          <a:p>
            <a:pPr algn="l"/>
            <a:r>
              <a:rPr lang="nl-NL" sz="6000" b="1" dirty="0" smtClean="0">
                <a:solidFill>
                  <a:srgbClr val="FF0000"/>
                </a:solidFill>
              </a:rPr>
              <a:t>Papegaai. </a:t>
            </a:r>
            <a:endParaRPr lang="nl-BE" sz="6000" b="1" dirty="0">
              <a:solidFill>
                <a:srgbClr val="FF00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467544" y="4725144"/>
            <a:ext cx="3816424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831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214</TotalTime>
  <Words>515</Words>
  <Application>Microsoft Office PowerPoint</Application>
  <PresentationFormat>Diavoorstelling (4:3)</PresentationFormat>
  <Paragraphs>105</Paragraphs>
  <Slides>49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0" baseType="lpstr">
      <vt:lpstr>Hardcover</vt:lpstr>
      <vt:lpstr>PowerPoint-presentatie</vt:lpstr>
      <vt:lpstr>Weet jij het juiste antwoord?</vt:lpstr>
      <vt:lpstr>We spreken soms over een therapiedier, maar bestaat dit echt?</vt:lpstr>
      <vt:lpstr>Moeten dieren die in de zorg gaan werken een speciale opleiding volgen?</vt:lpstr>
      <vt:lpstr>Wat is de oudste zoo van België ?   </vt:lpstr>
      <vt:lpstr>Om welk dier is Australië beroemd ?    </vt:lpstr>
      <vt:lpstr>Welk dier heeft de langste nek ?    </vt:lpstr>
      <vt:lpstr>Van welk zoetigheid houdt de bruine beer ?    </vt:lpstr>
      <vt:lpstr>Welk dier kan je leren praten? </vt:lpstr>
      <vt:lpstr>Welk dier brengt de baby’s ? </vt:lpstr>
      <vt:lpstr> Welk dier kan 8 ogen hebben ? </vt:lpstr>
      <vt:lpstr>Welke diertjes geven ’s nachts licht ? </vt:lpstr>
      <vt:lpstr>Welk dier maakt de prachtigste bouwwerken in de rivier ? </vt:lpstr>
      <vt:lpstr>Wat is het grootste dier ter wereld </vt:lpstr>
      <vt:lpstr> Hoe wordt het zoemend geluid van de bij  veroorzaakt?</vt:lpstr>
      <vt:lpstr>Waarom spuwen lama’s?</vt:lpstr>
      <vt:lpstr>Kunnen slakken tegen zout?</vt:lpstr>
      <vt:lpstr>Wat zit er in de bult van een kameel?</vt:lpstr>
      <vt:lpstr> Hoeveel poten heeft een krab.</vt:lpstr>
      <vt:lpstr>Is een olifant echt bang voor muizen?</vt:lpstr>
      <vt:lpstr>Hoe maakt een giraf zijn oren schoon? </vt:lpstr>
      <vt:lpstr>Proeven vlinders met hun poten? </vt:lpstr>
      <vt:lpstr>Rarara wie ben ik?</vt:lpstr>
      <vt:lpstr>Door mijn brul ben ik koning van het dierenrijk.</vt:lpstr>
      <vt:lpstr>Ik leef in het wild maar ben ook een huisdier. Ik ben lekker met pruimen.</vt:lpstr>
      <vt:lpstr>Van mijn vacht worden veel truien en kleren gemaakt. </vt:lpstr>
      <vt:lpstr>Ik leef in de zoo maar eigenlijk is dit lang veel te warm voor mij.</vt:lpstr>
      <vt:lpstr>Ik trek op de mens, en doe graag zot.</vt:lpstr>
      <vt:lpstr>In sprookjes word ik een prins als je me kust.</vt:lpstr>
      <vt:lpstr>Wij houden elkaars pootjes vast als we slapen  zo drijven wij niet uit elkaar.</vt:lpstr>
      <vt:lpstr>Ik heb zwart en witte strepen en lijk op een paard.</vt:lpstr>
      <vt:lpstr>Vul het spreekwoord aan.</vt:lpstr>
      <vt:lpstr>Zo koppig als een …</vt:lpstr>
      <vt:lpstr>PowerPoint-presentatie</vt:lpstr>
      <vt:lpstr>Blaffende …..  bijten niet.</vt:lpstr>
      <vt:lpstr>PowerPoint-presentatie</vt:lpstr>
      <vt:lpstr>Beter één …  in de hand dan 10 in de lucht. </vt:lpstr>
      <vt:lpstr>PowerPoint-presentatie</vt:lpstr>
      <vt:lpstr>Daar kraait geen … naar. </vt:lpstr>
      <vt:lpstr>PowerPoint-presentatie</vt:lpstr>
      <vt:lpstr>… in de buik hebben. </vt:lpstr>
      <vt:lpstr>PowerPoint-presentatie</vt:lpstr>
      <vt:lpstr>Oude … uit de sloot halen. </vt:lpstr>
      <vt:lpstr>PowerPoint-presentatie</vt:lpstr>
      <vt:lpstr>Een … verliest zijn haren wel, maar niet zijn streken. </vt:lpstr>
      <vt:lpstr>PowerPoint-presentatie</vt:lpstr>
      <vt:lpstr>Als de … van huis is, dansen de …  </vt:lpstr>
      <vt:lpstr>         Kat</vt:lpstr>
      <vt:lpstr>Bedankt voor jullie aandacht!</vt:lpstr>
    </vt:vector>
  </TitlesOfParts>
  <Company>Unattended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22</cp:revision>
  <dcterms:created xsi:type="dcterms:W3CDTF">2018-10-23T17:27:44Z</dcterms:created>
  <dcterms:modified xsi:type="dcterms:W3CDTF">2018-12-09T10:51:16Z</dcterms:modified>
</cp:coreProperties>
</file>