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89" r:id="rId3"/>
    <p:sldId id="258" r:id="rId4"/>
    <p:sldId id="261" r:id="rId5"/>
    <p:sldId id="262" r:id="rId6"/>
    <p:sldId id="263" r:id="rId7"/>
    <p:sldId id="264" r:id="rId8"/>
    <p:sldId id="265" r:id="rId9"/>
    <p:sldId id="266" r:id="rId10"/>
    <p:sldId id="267" r:id="rId11"/>
    <p:sldId id="290" r:id="rId12"/>
    <p:sldId id="288" r:id="rId13"/>
    <p:sldId id="259" r:id="rId14"/>
    <p:sldId id="276" r:id="rId15"/>
    <p:sldId id="277" r:id="rId16"/>
    <p:sldId id="278" r:id="rId17"/>
    <p:sldId id="279" r:id="rId18"/>
    <p:sldId id="280" r:id="rId19"/>
    <p:sldId id="281" r:id="rId20"/>
    <p:sldId id="284" r:id="rId21"/>
    <p:sldId id="293" r:id="rId22"/>
    <p:sldId id="294" r:id="rId23"/>
    <p:sldId id="296" r:id="rId24"/>
    <p:sldId id="297" r:id="rId25"/>
    <p:sldId id="298" r:id="rId26"/>
    <p:sldId id="299" r:id="rId27"/>
    <p:sldId id="295" r:id="rId28"/>
    <p:sldId id="309" r:id="rId29"/>
    <p:sldId id="308" r:id="rId30"/>
    <p:sldId id="307" r:id="rId31"/>
    <p:sldId id="300" r:id="rId32"/>
    <p:sldId id="301" r:id="rId33"/>
    <p:sldId id="302" r:id="rId34"/>
    <p:sldId id="303" r:id="rId35"/>
    <p:sldId id="304" r:id="rId36"/>
    <p:sldId id="305" r:id="rId37"/>
    <p:sldId id="306" r:id="rId3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FA1"/>
    <a:srgbClr val="009900"/>
    <a:srgbClr val="BAFE8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E316E2D8-AF37-4BDF-92CE-EA3C679E316E}" type="datetimeFigureOut">
              <a:rPr lang="nl-BE" smtClean="0"/>
              <a:t>26/06/2018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376646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316E2D8-AF37-4BDF-92CE-EA3C679E316E}" type="datetimeFigureOut">
              <a:rPr lang="nl-BE" smtClean="0"/>
              <a:t>26/06/2018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324061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316E2D8-AF37-4BDF-92CE-EA3C679E316E}" type="datetimeFigureOut">
              <a:rPr lang="nl-BE" smtClean="0"/>
              <a:t>26/06/2018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309673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316E2D8-AF37-4BDF-92CE-EA3C679E316E}" type="datetimeFigureOut">
              <a:rPr lang="nl-BE" smtClean="0"/>
              <a:t>26/06/2018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267847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316E2D8-AF37-4BDF-92CE-EA3C679E316E}" type="datetimeFigureOut">
              <a:rPr lang="nl-BE" smtClean="0"/>
              <a:t>26/06/2018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372124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E316E2D8-AF37-4BDF-92CE-EA3C679E316E}" type="datetimeFigureOut">
              <a:rPr lang="nl-BE" smtClean="0"/>
              <a:t>26/06/2018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183909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E316E2D8-AF37-4BDF-92CE-EA3C679E316E}" type="datetimeFigureOut">
              <a:rPr lang="nl-BE" smtClean="0"/>
              <a:t>26/06/2018</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41428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E316E2D8-AF37-4BDF-92CE-EA3C679E316E}" type="datetimeFigureOut">
              <a:rPr lang="nl-BE" smtClean="0"/>
              <a:t>26/06/2018</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239071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316E2D8-AF37-4BDF-92CE-EA3C679E316E}" type="datetimeFigureOut">
              <a:rPr lang="nl-BE" smtClean="0"/>
              <a:t>26/06/2018</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42401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316E2D8-AF37-4BDF-92CE-EA3C679E316E}" type="datetimeFigureOut">
              <a:rPr lang="nl-BE" smtClean="0"/>
              <a:t>26/06/2018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39439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316E2D8-AF37-4BDF-92CE-EA3C679E316E}" type="datetimeFigureOut">
              <a:rPr lang="nl-BE" smtClean="0"/>
              <a:t>26/06/2018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5605885-4B23-4283-A180-61C6936276D2}" type="slidenum">
              <a:rPr lang="nl-BE" smtClean="0"/>
              <a:t>‹nr.›</a:t>
            </a:fld>
            <a:endParaRPr lang="nl-BE"/>
          </a:p>
        </p:txBody>
      </p:sp>
    </p:spTree>
    <p:extLst>
      <p:ext uri="{BB962C8B-B14F-4D97-AF65-F5344CB8AC3E}">
        <p14:creationId xmlns:p14="http://schemas.microsoft.com/office/powerpoint/2010/main" val="31845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rgbClr val="00B050"/>
          </a:fgClr>
          <a:bgClr>
            <a:schemeClr val="bg1"/>
          </a:bgClr>
        </a:patt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6E2D8-AF37-4BDF-92CE-EA3C679E316E}" type="datetimeFigureOut">
              <a:rPr lang="nl-BE" smtClean="0"/>
              <a:t>26/06/2018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05885-4B23-4283-A180-61C6936276D2}" type="slidenum">
              <a:rPr lang="nl-BE" smtClean="0"/>
              <a:t>‹nr.›</a:t>
            </a:fld>
            <a:endParaRPr lang="nl-BE"/>
          </a:p>
        </p:txBody>
      </p:sp>
    </p:spTree>
    <p:extLst>
      <p:ext uri="{BB962C8B-B14F-4D97-AF65-F5344CB8AC3E}">
        <p14:creationId xmlns:p14="http://schemas.microsoft.com/office/powerpoint/2010/main" val="22905730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be/url?sa=i&amp;rct=j&amp;q=&amp;esrc=s&amp;source=images&amp;cd=&amp;cad=rja&amp;uact=8&amp;ved=2ahUKEwjxlq-a5drbAhVBalAKHQzSD0sQjRx6BAgBEAU&amp;url=https://www.tumblr.com/tagged/andr%C3%A9%2Bwaterkeyn&amp;psig=AOvVaw0CD2l15AfYFDyfIRqfDyP7&amp;ust=152932797183965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EMGdaeIKEm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7LsV2Q1A2FQ"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be/url?sa=i&amp;rct=j&amp;q=&amp;esrc=s&amp;source=images&amp;cd=&amp;cad=rja&amp;uact=8&amp;ved=2ahUKEwihz_vro87bAhWJJ1AKHQWUCq8QjRx6BAgBEAU&amp;url=http://www.ultratop.be/fr/compilation/1609c/Expo-58-De-soundtrack:-1958-2008&amp;psig=AOvVaw30ye8wyAsrMJLt2WcqlmBb&amp;ust=1528898198350745"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bruzz.be/videoreeks/vrijdag-23-maart-2018/video-hostessen-van-toen-vieren-60-jaar-expo-58"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be/url?sa=i&amp;rct=j&amp;q=&amp;esrc=s&amp;source=images&amp;cd=&amp;cad=rja&amp;uact=8&amp;ved=2ahUKEwioybjao87bAhWCbVAKHZvWDLwQjRx6BAgBEAU&amp;url=https://www.pinterest.com/pin/196610339963138460/&amp;psig=AOvVaw0aDgzYnGMmc0XOcGgRoG8W&amp;ust=152889808938497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ketnet.be/karrewiet/17-april-2018-expo-58"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be/url?sa=i&amp;rct=j&amp;q=&amp;esrc=s&amp;source=images&amp;cd=&amp;cad=rja&amp;uact=8&amp;ved=2ahUKEwjzn-i_teXbAhWFKFAKHTVcAqoQjRx6BAgBEAU&amp;url=https://www.pinterest.com/pin/284571270181810912/&amp;psig=AOvVaw0L_Pc4xyZhb0p953VfWlUv&amp;ust=1529693212872621"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KpPH-_qG5U8" TargetMode="External"/><Relationship Id="rId2" Type="http://schemas.openxmlformats.org/officeDocument/2006/relationships/hyperlink" Target="https://www.youtube.com/watch?v=Oe6XbO2src8"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be/url?sa=i&amp;rct=j&amp;q=&amp;esrc=s&amp;source=images&amp;cd=&amp;cad=rja&amp;uact=8&amp;ved=2ahUKEwjy9oTVo87bAhWHZFAKHVcxAncQjRx6BAgBEAU&amp;url=https://veiling.catawiki.nl/kavels/11927641-bernard-villemot-expo-58-bruxelles-1958&amp;psig=AOvVaw0aDgzYnGMmc0XOcGgRoG8W&amp;ust=1528898089384978"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pic>
        <p:nvPicPr>
          <p:cNvPr id="1028" name="Picture 4" descr="Afbeeldingsresultaat voor atomium 195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193" y="1700808"/>
            <a:ext cx="3811606" cy="491106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403648" y="260648"/>
            <a:ext cx="6264696" cy="1569660"/>
          </a:xfrm>
          <a:prstGeom prst="rect">
            <a:avLst/>
          </a:prstGeom>
          <a:noFill/>
        </p:spPr>
        <p:txBody>
          <a:bodyPr wrap="square" rtlCol="0">
            <a:spAutoFit/>
          </a:bodyPr>
          <a:lstStyle/>
          <a:p>
            <a:pPr algn="ctr"/>
            <a:r>
              <a:rPr lang="nl-BE" sz="4800" b="1" dirty="0" smtClean="0">
                <a:solidFill>
                  <a:srgbClr val="009900"/>
                </a:solidFill>
              </a:rPr>
              <a:t>Wereldtentoonstelling expo 1958</a:t>
            </a:r>
            <a:endParaRPr lang="nl-BE" sz="4800" b="1" dirty="0">
              <a:solidFill>
                <a:srgbClr val="009900"/>
              </a:solidFill>
            </a:endParaRPr>
          </a:p>
        </p:txBody>
      </p:sp>
    </p:spTree>
    <p:extLst>
      <p:ext uri="{BB962C8B-B14F-4D97-AF65-F5344CB8AC3E}">
        <p14:creationId xmlns:p14="http://schemas.microsoft.com/office/powerpoint/2010/main" val="2285726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836712"/>
            <a:ext cx="7772400" cy="1470025"/>
          </a:xfrm>
        </p:spPr>
        <p:txBody>
          <a:bodyPr>
            <a:normAutofit fontScale="90000"/>
          </a:bodyPr>
          <a:lstStyle/>
          <a:p>
            <a:r>
              <a:rPr lang="nl-BE" sz="5300" b="1" dirty="0" smtClean="0">
                <a:solidFill>
                  <a:srgbClr val="00B050"/>
                </a:solidFill>
              </a:rPr>
              <a:t>Wie </a:t>
            </a:r>
            <a:r>
              <a:rPr lang="nl-BE" sz="5300" b="1" dirty="0">
                <a:solidFill>
                  <a:srgbClr val="00B050"/>
                </a:solidFill>
              </a:rPr>
              <a:t>opende expo 1958?</a:t>
            </a:r>
            <a:r>
              <a:rPr lang="nl-BE" dirty="0"/>
              <a:t/>
            </a:r>
            <a:br>
              <a:rPr lang="nl-BE" dirty="0"/>
            </a:br>
            <a:endParaRPr lang="nl-BE" dirty="0"/>
          </a:p>
        </p:txBody>
      </p:sp>
      <p:sp>
        <p:nvSpPr>
          <p:cNvPr id="3" name="Ondertitel 2"/>
          <p:cNvSpPr>
            <a:spLocks noGrp="1"/>
          </p:cNvSpPr>
          <p:nvPr>
            <p:ph type="subTitle" idx="1"/>
          </p:nvPr>
        </p:nvSpPr>
        <p:spPr>
          <a:xfrm>
            <a:off x="395536" y="2852936"/>
            <a:ext cx="8601000" cy="2785864"/>
          </a:xfrm>
        </p:spPr>
        <p:txBody>
          <a:bodyPr>
            <a:normAutofit/>
          </a:bodyPr>
          <a:lstStyle/>
          <a:p>
            <a:pPr algn="l"/>
            <a:r>
              <a:rPr lang="nl-BE" sz="5800" b="1" dirty="0" smtClean="0">
                <a:solidFill>
                  <a:srgbClr val="00B050"/>
                </a:solidFill>
              </a:rPr>
              <a:t>a. </a:t>
            </a:r>
            <a:r>
              <a:rPr lang="nl-BE" sz="5800" b="1" dirty="0" smtClean="0">
                <a:solidFill>
                  <a:schemeClr val="tx1"/>
                </a:solidFill>
              </a:rPr>
              <a:t>Koning Boudewijn.</a:t>
            </a:r>
            <a:br>
              <a:rPr lang="nl-BE" sz="5800" b="1" dirty="0" smtClean="0">
                <a:solidFill>
                  <a:schemeClr val="tx1"/>
                </a:solidFill>
              </a:rPr>
            </a:br>
            <a:r>
              <a:rPr lang="nl-BE" sz="5800" b="1" dirty="0" smtClean="0">
                <a:solidFill>
                  <a:srgbClr val="FF0000"/>
                </a:solidFill>
              </a:rPr>
              <a:t>b. </a:t>
            </a:r>
            <a:r>
              <a:rPr lang="nl-BE" sz="5800" b="1" dirty="0" smtClean="0">
                <a:solidFill>
                  <a:schemeClr val="tx1"/>
                </a:solidFill>
              </a:rPr>
              <a:t>President Eisenhouwer.</a:t>
            </a:r>
            <a:r>
              <a:rPr lang="nl-BE" dirty="0" smtClean="0"/>
              <a:t/>
            </a:r>
            <a:br>
              <a:rPr lang="nl-BE" dirty="0" smtClean="0"/>
            </a:br>
            <a:endParaRPr lang="nl-BE" dirty="0"/>
          </a:p>
        </p:txBody>
      </p:sp>
      <p:sp>
        <p:nvSpPr>
          <p:cNvPr id="4" name="Ovaal 3"/>
          <p:cNvSpPr/>
          <p:nvPr/>
        </p:nvSpPr>
        <p:spPr>
          <a:xfrm>
            <a:off x="107504" y="2708920"/>
            <a:ext cx="7272807"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2132856"/>
            <a:ext cx="2195529" cy="2845296"/>
          </a:xfrm>
          <a:prstGeom prst="rect">
            <a:avLst/>
          </a:prstGeom>
        </p:spPr>
      </p:pic>
    </p:spTree>
    <p:extLst>
      <p:ext uri="{BB962C8B-B14F-4D97-AF65-F5344CB8AC3E}">
        <p14:creationId xmlns:p14="http://schemas.microsoft.com/office/powerpoint/2010/main" val="25757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836712"/>
            <a:ext cx="7772400" cy="1470025"/>
          </a:xfrm>
        </p:spPr>
        <p:txBody>
          <a:bodyPr>
            <a:normAutofit/>
          </a:bodyPr>
          <a:lstStyle/>
          <a:p>
            <a:r>
              <a:rPr lang="nl-BE" dirty="0"/>
              <a:t/>
            </a:r>
            <a:br>
              <a:rPr lang="nl-BE" dirty="0"/>
            </a:br>
            <a:endParaRPr lang="nl-BE" dirty="0"/>
          </a:p>
        </p:txBody>
      </p:sp>
      <p:sp>
        <p:nvSpPr>
          <p:cNvPr id="3" name="Ondertitel 2"/>
          <p:cNvSpPr>
            <a:spLocks noGrp="1"/>
          </p:cNvSpPr>
          <p:nvPr>
            <p:ph type="subTitle" idx="1"/>
          </p:nvPr>
        </p:nvSpPr>
        <p:spPr>
          <a:xfrm>
            <a:off x="395536" y="2852936"/>
            <a:ext cx="8601000" cy="2785864"/>
          </a:xfrm>
        </p:spPr>
        <p:txBody>
          <a:bodyPr>
            <a:normAutofit/>
          </a:bodyPr>
          <a:lstStyle/>
          <a:p>
            <a:pPr algn="l"/>
            <a:r>
              <a:rPr lang="nl-BE" dirty="0" smtClean="0"/>
              <a:t/>
            </a:r>
            <a:br>
              <a:rPr lang="nl-BE" dirty="0" smtClean="0"/>
            </a:br>
            <a:endParaRPr lang="nl-BE" dirty="0"/>
          </a:p>
        </p:txBody>
      </p:sp>
      <p:sp>
        <p:nvSpPr>
          <p:cNvPr id="4" name="Ovaal 3"/>
          <p:cNvSpPr/>
          <p:nvPr/>
        </p:nvSpPr>
        <p:spPr>
          <a:xfrm>
            <a:off x="107504" y="3429000"/>
            <a:ext cx="8640960" cy="2304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179512" y="292703"/>
            <a:ext cx="8424936" cy="2308324"/>
          </a:xfrm>
          <a:prstGeom prst="rect">
            <a:avLst/>
          </a:prstGeom>
        </p:spPr>
        <p:txBody>
          <a:bodyPr wrap="square">
            <a:spAutoFit/>
          </a:bodyPr>
          <a:lstStyle/>
          <a:p>
            <a:pPr algn="ctr"/>
            <a:r>
              <a:rPr lang="nl-BE" sz="4800" b="1" dirty="0" smtClean="0">
                <a:solidFill>
                  <a:srgbClr val="00B050"/>
                </a:solidFill>
              </a:rPr>
              <a:t> </a:t>
            </a:r>
            <a:r>
              <a:rPr lang="nl-BE" sz="4800" b="1" dirty="0">
                <a:solidFill>
                  <a:srgbClr val="00B050"/>
                </a:solidFill>
              </a:rPr>
              <a:t>Is zo’n wereldtentoonstelling, zoals expo 1958, een eenmalige wereldtentoonstelling</a:t>
            </a:r>
            <a:r>
              <a:rPr lang="nl-BE" sz="4800" b="1" dirty="0" smtClean="0">
                <a:solidFill>
                  <a:srgbClr val="00B050"/>
                </a:solidFill>
              </a:rPr>
              <a:t>?</a:t>
            </a:r>
            <a:endParaRPr lang="nl-BE" sz="4800" b="1" dirty="0">
              <a:solidFill>
                <a:srgbClr val="00B050"/>
              </a:solidFill>
            </a:endParaRPr>
          </a:p>
        </p:txBody>
      </p:sp>
      <p:sp>
        <p:nvSpPr>
          <p:cNvPr id="6" name="Rechthoek 5"/>
          <p:cNvSpPr/>
          <p:nvPr/>
        </p:nvSpPr>
        <p:spPr>
          <a:xfrm>
            <a:off x="143000" y="3441680"/>
            <a:ext cx="9001000" cy="3416320"/>
          </a:xfrm>
          <a:prstGeom prst="rect">
            <a:avLst/>
          </a:prstGeom>
        </p:spPr>
        <p:txBody>
          <a:bodyPr wrap="square">
            <a:spAutoFit/>
          </a:bodyPr>
          <a:lstStyle/>
          <a:p>
            <a:pPr lvl="0"/>
            <a:r>
              <a:rPr lang="nl-BE" sz="5400" b="1" dirty="0" smtClean="0">
                <a:solidFill>
                  <a:srgbClr val="00B050"/>
                </a:solidFill>
              </a:rPr>
              <a:t>a. </a:t>
            </a:r>
            <a:r>
              <a:rPr lang="nl-BE" sz="5400" b="1" dirty="0" smtClean="0"/>
              <a:t>Neen, het wordt telkens in een ander land georganiseerd.</a:t>
            </a:r>
          </a:p>
          <a:p>
            <a:pPr lvl="0"/>
            <a:r>
              <a:rPr lang="nl-BE" sz="5400" b="1" dirty="0" smtClean="0">
                <a:solidFill>
                  <a:srgbClr val="FF0000"/>
                </a:solidFill>
              </a:rPr>
              <a:t>b. </a:t>
            </a:r>
            <a:r>
              <a:rPr lang="nl-BE" sz="5400" b="1" dirty="0" smtClean="0"/>
              <a:t>Ja, het is te duur om meer te organiseren.</a:t>
            </a:r>
            <a:endParaRPr lang="nl-BE" sz="5400" b="1" dirty="0"/>
          </a:p>
        </p:txBody>
      </p:sp>
    </p:spTree>
    <p:extLst>
      <p:ext uri="{BB962C8B-B14F-4D97-AF65-F5344CB8AC3E}">
        <p14:creationId xmlns:p14="http://schemas.microsoft.com/office/powerpoint/2010/main" val="19878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636912"/>
            <a:ext cx="7772400" cy="1470025"/>
          </a:xfrm>
        </p:spPr>
        <p:txBody>
          <a:bodyPr>
            <a:normAutofit fontScale="90000"/>
          </a:bodyPr>
          <a:lstStyle/>
          <a:p>
            <a:r>
              <a:rPr lang="nl-BE" sz="9800" b="1" dirty="0"/>
              <a:t>Beeldmateriaal:</a:t>
            </a:r>
            <a:r>
              <a:rPr lang="nl-BE" b="1" dirty="0"/>
              <a:t/>
            </a:r>
            <a:br>
              <a:rPr lang="nl-BE" b="1" dirty="0"/>
            </a:br>
            <a:r>
              <a:rPr lang="nl-BE" dirty="0"/>
              <a:t/>
            </a:r>
            <a:br>
              <a:rPr lang="nl-BE" dirty="0"/>
            </a:br>
            <a:endParaRPr lang="nl-BE" dirty="0"/>
          </a:p>
        </p:txBody>
      </p:sp>
      <p:sp>
        <p:nvSpPr>
          <p:cNvPr id="3" name="Ondertitel 2"/>
          <p:cNvSpPr>
            <a:spLocks noGrp="1"/>
          </p:cNvSpPr>
          <p:nvPr>
            <p:ph type="subTitle" idx="1"/>
          </p:nvPr>
        </p:nvSpPr>
        <p:spPr>
          <a:xfrm>
            <a:off x="395536" y="2852936"/>
            <a:ext cx="8601000" cy="2785864"/>
          </a:xfrm>
        </p:spPr>
        <p:txBody>
          <a:bodyPr>
            <a:normAutofit/>
          </a:bodyPr>
          <a:lstStyle/>
          <a:p>
            <a:pPr algn="l"/>
            <a:r>
              <a:rPr lang="nl-BE" dirty="0" smtClean="0"/>
              <a:t/>
            </a:r>
            <a:br>
              <a:rPr lang="nl-BE" dirty="0" smtClean="0"/>
            </a:br>
            <a:endParaRPr lang="nl-BE" dirty="0"/>
          </a:p>
        </p:txBody>
      </p:sp>
    </p:spTree>
    <p:extLst>
      <p:ext uri="{BB962C8B-B14F-4D97-AF65-F5344CB8AC3E}">
        <p14:creationId xmlns:p14="http://schemas.microsoft.com/office/powerpoint/2010/main" val="4141097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Rechthoek 1"/>
          <p:cNvSpPr/>
          <p:nvPr/>
        </p:nvSpPr>
        <p:spPr>
          <a:xfrm>
            <a:off x="899592" y="2204864"/>
            <a:ext cx="6966520" cy="1446550"/>
          </a:xfrm>
          <a:prstGeom prst="rect">
            <a:avLst/>
          </a:prstGeom>
        </p:spPr>
        <p:txBody>
          <a:bodyPr wrap="square">
            <a:spAutoFit/>
          </a:bodyPr>
          <a:lstStyle/>
          <a:p>
            <a:r>
              <a:rPr lang="nl-BE" sz="4400" u="sng" dirty="0">
                <a:hlinkClick r:id="rId2"/>
              </a:rPr>
              <a:t>https://www.youtube.com/watch?v=EMGdaeIKEmE</a:t>
            </a:r>
            <a:endParaRPr lang="nl-BE" sz="4400" dirty="0"/>
          </a:p>
        </p:txBody>
      </p:sp>
    </p:spTree>
    <p:extLst>
      <p:ext uri="{BB962C8B-B14F-4D97-AF65-F5344CB8AC3E}">
        <p14:creationId xmlns:p14="http://schemas.microsoft.com/office/powerpoint/2010/main" val="15060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268760"/>
            <a:ext cx="7772400" cy="1470025"/>
          </a:xfrm>
        </p:spPr>
        <p:txBody>
          <a:bodyPr>
            <a:normAutofit fontScale="90000"/>
          </a:bodyPr>
          <a:lstStyle/>
          <a:p>
            <a:r>
              <a:rPr lang="nl-BE" sz="10700" b="1" dirty="0" smtClean="0"/>
              <a:t>Ronde 2:</a:t>
            </a:r>
            <a:r>
              <a:rPr lang="nl-BE" b="1" dirty="0" smtClean="0"/>
              <a:t/>
            </a:r>
            <a:br>
              <a:rPr lang="nl-BE" b="1" dirty="0" smtClean="0"/>
            </a:br>
            <a:r>
              <a:rPr lang="nl-BE" sz="6000" b="1" dirty="0" smtClean="0"/>
              <a:t>Het </a:t>
            </a:r>
            <a:r>
              <a:rPr lang="nl-BE" sz="6000" b="1" dirty="0" err="1" smtClean="0"/>
              <a:t>Atomium</a:t>
            </a:r>
            <a:r>
              <a:rPr lang="nl-BE" sz="6000" b="1" dirty="0" smtClean="0"/>
              <a:t/>
            </a:r>
            <a:br>
              <a:rPr lang="nl-BE" sz="6000" b="1" dirty="0" smtClean="0"/>
            </a:br>
            <a:r>
              <a:rPr lang="nl-BE" sz="5300" b="1" dirty="0" smtClean="0"/>
              <a:t>Kies het juiste antwoord</a:t>
            </a:r>
            <a:br>
              <a:rPr lang="nl-BE" sz="5300" b="1" dirty="0" smtClean="0"/>
            </a:br>
            <a:endParaRPr lang="nl-BE" sz="5300" b="1" dirty="0"/>
          </a:p>
        </p:txBody>
      </p:sp>
      <p:pic>
        <p:nvPicPr>
          <p:cNvPr id="4" name="Afbeelding 3" descr="https://upload.wikimedia.org/wikipedia/commons/5/50/Expo58_ticket_lift_atomium.jpg"/>
          <p:cNvPicPr/>
          <p:nvPr/>
        </p:nvPicPr>
        <p:blipFill>
          <a:blip r:embed="rId2">
            <a:extLst>
              <a:ext uri="{28A0092B-C50C-407E-A947-70E740481C1C}">
                <a14:useLocalDpi xmlns:a14="http://schemas.microsoft.com/office/drawing/2010/main" val="0"/>
              </a:ext>
            </a:extLst>
          </a:blip>
          <a:srcRect/>
          <a:stretch>
            <a:fillRect/>
          </a:stretch>
        </p:blipFill>
        <p:spPr bwMode="auto">
          <a:xfrm>
            <a:off x="1997249" y="3356992"/>
            <a:ext cx="5380036" cy="3327970"/>
          </a:xfrm>
          <a:prstGeom prst="rect">
            <a:avLst/>
          </a:prstGeom>
          <a:noFill/>
          <a:ln>
            <a:noFill/>
          </a:ln>
        </p:spPr>
      </p:pic>
    </p:spTree>
    <p:extLst>
      <p:ext uri="{BB962C8B-B14F-4D97-AF65-F5344CB8AC3E}">
        <p14:creationId xmlns:p14="http://schemas.microsoft.com/office/powerpoint/2010/main" val="2197435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1691" y="1268760"/>
            <a:ext cx="7772400" cy="1470025"/>
          </a:xfrm>
        </p:spPr>
        <p:txBody>
          <a:bodyPr>
            <a:normAutofit fontScale="90000"/>
          </a:bodyPr>
          <a:lstStyle/>
          <a:p>
            <a:r>
              <a:rPr lang="nl-BE" sz="5300" b="1" dirty="0">
                <a:solidFill>
                  <a:srgbClr val="00B050"/>
                </a:solidFill>
              </a:rPr>
              <a:t>Was het oorspronkelijk de bedoeling dat het </a:t>
            </a:r>
            <a:r>
              <a:rPr lang="nl-BE" sz="5300" b="1" dirty="0" err="1">
                <a:solidFill>
                  <a:srgbClr val="00B050"/>
                </a:solidFill>
              </a:rPr>
              <a:t>Atomium</a:t>
            </a:r>
            <a:r>
              <a:rPr lang="nl-BE" sz="5300" b="1" dirty="0">
                <a:solidFill>
                  <a:srgbClr val="00B050"/>
                </a:solidFill>
              </a:rPr>
              <a:t> zou blijven staan?</a:t>
            </a:r>
            <a:r>
              <a:rPr lang="nl-BE" dirty="0">
                <a:solidFill>
                  <a:srgbClr val="00B050"/>
                </a:solidFill>
              </a:rPr>
              <a:t/>
            </a:r>
            <a:br>
              <a:rPr lang="nl-BE" dirty="0">
                <a:solidFill>
                  <a:srgbClr val="00B050"/>
                </a:solidFill>
              </a:rPr>
            </a:br>
            <a:r>
              <a:rPr lang="nl-BE" dirty="0">
                <a:solidFill>
                  <a:srgbClr val="00B050"/>
                </a:solidFill>
              </a:rPr>
              <a:t/>
            </a:r>
            <a:br>
              <a:rPr lang="nl-BE" dirty="0">
                <a:solidFill>
                  <a:srgbClr val="00B050"/>
                </a:solidFill>
              </a:rPr>
            </a:br>
            <a:endParaRPr lang="nl-BE" dirty="0">
              <a:solidFill>
                <a:srgbClr val="00B050"/>
              </a:solidFill>
            </a:endParaRPr>
          </a:p>
        </p:txBody>
      </p:sp>
      <p:sp>
        <p:nvSpPr>
          <p:cNvPr id="3" name="Ondertitel 2"/>
          <p:cNvSpPr>
            <a:spLocks noGrp="1"/>
          </p:cNvSpPr>
          <p:nvPr>
            <p:ph type="subTitle" idx="1"/>
          </p:nvPr>
        </p:nvSpPr>
        <p:spPr>
          <a:xfrm>
            <a:off x="179512" y="3560812"/>
            <a:ext cx="8817024" cy="1752600"/>
          </a:xfrm>
        </p:spPr>
        <p:txBody>
          <a:bodyPr>
            <a:noAutofit/>
          </a:bodyPr>
          <a:lstStyle/>
          <a:p>
            <a:pPr algn="l"/>
            <a:r>
              <a:rPr lang="nl-BE" sz="5400" b="1" dirty="0" smtClean="0">
                <a:solidFill>
                  <a:srgbClr val="00B050"/>
                </a:solidFill>
              </a:rPr>
              <a:t>a. </a:t>
            </a:r>
            <a:r>
              <a:rPr lang="nl-BE" sz="5400" b="1" dirty="0" smtClean="0">
                <a:solidFill>
                  <a:schemeClr val="tx1"/>
                </a:solidFill>
              </a:rPr>
              <a:t>Ja.</a:t>
            </a:r>
            <a:br>
              <a:rPr lang="nl-BE" sz="5400" b="1" dirty="0" smtClean="0">
                <a:solidFill>
                  <a:schemeClr val="tx1"/>
                </a:solidFill>
              </a:rPr>
            </a:br>
            <a:r>
              <a:rPr lang="nl-BE" sz="5400" b="1" dirty="0" smtClean="0">
                <a:solidFill>
                  <a:srgbClr val="FF0000"/>
                </a:solidFill>
              </a:rPr>
              <a:t>b. </a:t>
            </a:r>
            <a:r>
              <a:rPr lang="nl-BE" sz="5400" b="1" dirty="0" smtClean="0">
                <a:solidFill>
                  <a:schemeClr val="tx1"/>
                </a:solidFill>
              </a:rPr>
              <a:t>Nee, het zou in de jaren 60 terug afgebroken worden.</a:t>
            </a:r>
            <a:endParaRPr lang="nl-BE" sz="5400" b="1" dirty="0">
              <a:solidFill>
                <a:schemeClr val="tx1"/>
              </a:solidFill>
            </a:endParaRPr>
          </a:p>
        </p:txBody>
      </p:sp>
      <p:sp>
        <p:nvSpPr>
          <p:cNvPr id="4" name="Ovaal 3"/>
          <p:cNvSpPr/>
          <p:nvPr/>
        </p:nvSpPr>
        <p:spPr>
          <a:xfrm>
            <a:off x="179512" y="4149080"/>
            <a:ext cx="8640960"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57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03387" y="1628800"/>
            <a:ext cx="7772400" cy="1470025"/>
          </a:xfrm>
        </p:spPr>
        <p:txBody>
          <a:bodyPr>
            <a:normAutofit fontScale="90000"/>
          </a:bodyPr>
          <a:lstStyle/>
          <a:p>
            <a:r>
              <a:rPr lang="nl-BE" sz="5300" b="1" dirty="0" smtClean="0">
                <a:solidFill>
                  <a:srgbClr val="00B050"/>
                </a:solidFill>
              </a:rPr>
              <a:t>Uit </a:t>
            </a:r>
            <a:r>
              <a:rPr lang="nl-BE" sz="5300" b="1" dirty="0">
                <a:solidFill>
                  <a:srgbClr val="00B050"/>
                </a:solidFill>
              </a:rPr>
              <a:t>hoeveel bollen bestaat het </a:t>
            </a:r>
            <a:r>
              <a:rPr lang="nl-BE" sz="5300" b="1" dirty="0" err="1">
                <a:solidFill>
                  <a:srgbClr val="00B050"/>
                </a:solidFill>
              </a:rPr>
              <a:t>Atomium</a:t>
            </a:r>
            <a:r>
              <a:rPr lang="nl-BE" sz="5300" b="1" dirty="0">
                <a:solidFill>
                  <a:srgbClr val="00B050"/>
                </a:solidFill>
              </a:rPr>
              <a:t>?</a:t>
            </a:r>
            <a:r>
              <a:rPr lang="nl-BE" dirty="0"/>
              <a:t/>
            </a:r>
            <a:br>
              <a:rPr lang="nl-BE" dirty="0"/>
            </a:br>
            <a:r>
              <a:rPr lang="nl-BE" dirty="0"/>
              <a:t/>
            </a:r>
            <a:br>
              <a:rPr lang="nl-BE" dirty="0"/>
            </a:br>
            <a:endParaRPr lang="nl-BE" dirty="0"/>
          </a:p>
        </p:txBody>
      </p:sp>
      <p:sp>
        <p:nvSpPr>
          <p:cNvPr id="3" name="Ondertitel 2"/>
          <p:cNvSpPr>
            <a:spLocks noGrp="1"/>
          </p:cNvSpPr>
          <p:nvPr>
            <p:ph type="subTitle" idx="1"/>
          </p:nvPr>
        </p:nvSpPr>
        <p:spPr>
          <a:xfrm>
            <a:off x="467544" y="3886200"/>
            <a:ext cx="7304856" cy="1752600"/>
          </a:xfrm>
        </p:spPr>
        <p:txBody>
          <a:bodyPr>
            <a:normAutofit/>
          </a:bodyPr>
          <a:lstStyle/>
          <a:p>
            <a:pPr algn="l"/>
            <a:r>
              <a:rPr lang="nl-BE" sz="5400" b="1" dirty="0" smtClean="0">
                <a:solidFill>
                  <a:srgbClr val="00B050"/>
                </a:solidFill>
              </a:rPr>
              <a:t>a. </a:t>
            </a:r>
            <a:r>
              <a:rPr lang="nl-BE" sz="5400" b="1" dirty="0" smtClean="0">
                <a:solidFill>
                  <a:schemeClr val="tx1"/>
                </a:solidFill>
              </a:rPr>
              <a:t>9.</a:t>
            </a:r>
            <a:br>
              <a:rPr lang="nl-BE" sz="5400" b="1" dirty="0" smtClean="0">
                <a:solidFill>
                  <a:schemeClr val="tx1"/>
                </a:solidFill>
              </a:rPr>
            </a:br>
            <a:r>
              <a:rPr lang="nl-BE" sz="5400" b="1" dirty="0" smtClean="0">
                <a:solidFill>
                  <a:srgbClr val="FF0000"/>
                </a:solidFill>
              </a:rPr>
              <a:t>b. </a:t>
            </a:r>
            <a:r>
              <a:rPr lang="nl-BE" sz="5400" b="1" dirty="0" smtClean="0">
                <a:solidFill>
                  <a:schemeClr val="tx1"/>
                </a:solidFill>
              </a:rPr>
              <a:t>10.</a:t>
            </a:r>
            <a:endParaRPr lang="nl-BE" sz="5400" b="1" dirty="0">
              <a:solidFill>
                <a:schemeClr val="tx1"/>
              </a:solidFill>
            </a:endParaRPr>
          </a:p>
        </p:txBody>
      </p:sp>
      <p:sp>
        <p:nvSpPr>
          <p:cNvPr id="4" name="Ovaal 3"/>
          <p:cNvSpPr/>
          <p:nvPr/>
        </p:nvSpPr>
        <p:spPr>
          <a:xfrm>
            <a:off x="251520" y="3789040"/>
            <a:ext cx="1897161"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665844"/>
            <a:ext cx="4191000" cy="3398520"/>
          </a:xfrm>
          <a:prstGeom prst="rect">
            <a:avLst/>
          </a:prstGeom>
        </p:spPr>
      </p:pic>
    </p:spTree>
    <p:extLst>
      <p:ext uri="{BB962C8B-B14F-4D97-AF65-F5344CB8AC3E}">
        <p14:creationId xmlns:p14="http://schemas.microsoft.com/office/powerpoint/2010/main" val="187004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052736"/>
            <a:ext cx="7772400" cy="1470025"/>
          </a:xfrm>
        </p:spPr>
        <p:txBody>
          <a:bodyPr>
            <a:normAutofit fontScale="90000"/>
          </a:bodyPr>
          <a:lstStyle/>
          <a:p>
            <a:r>
              <a:rPr lang="nl-BE" sz="5300" b="1" dirty="0" smtClean="0">
                <a:solidFill>
                  <a:srgbClr val="00B050"/>
                </a:solidFill>
              </a:rPr>
              <a:t>Wat </a:t>
            </a:r>
            <a:r>
              <a:rPr lang="nl-BE" sz="5300" b="1" dirty="0">
                <a:solidFill>
                  <a:srgbClr val="00B050"/>
                </a:solidFill>
              </a:rPr>
              <a:t>moet het </a:t>
            </a:r>
            <a:r>
              <a:rPr lang="nl-BE" sz="5300" b="1" dirty="0" err="1">
                <a:solidFill>
                  <a:srgbClr val="00B050"/>
                </a:solidFill>
              </a:rPr>
              <a:t>Atomium</a:t>
            </a:r>
            <a:r>
              <a:rPr lang="nl-BE" sz="5300" b="1" dirty="0">
                <a:solidFill>
                  <a:srgbClr val="00B050"/>
                </a:solidFill>
              </a:rPr>
              <a:t> eigenlijk voorstellen?</a:t>
            </a:r>
            <a:r>
              <a:rPr lang="nl-BE" dirty="0"/>
              <a:t/>
            </a:r>
            <a:br>
              <a:rPr lang="nl-BE" dirty="0"/>
            </a:br>
            <a:endParaRPr lang="nl-BE" dirty="0"/>
          </a:p>
        </p:txBody>
      </p:sp>
      <p:sp>
        <p:nvSpPr>
          <p:cNvPr id="3" name="Ondertitel 2"/>
          <p:cNvSpPr>
            <a:spLocks noGrp="1"/>
          </p:cNvSpPr>
          <p:nvPr>
            <p:ph type="subTitle" idx="1"/>
          </p:nvPr>
        </p:nvSpPr>
        <p:spPr>
          <a:xfrm>
            <a:off x="683568" y="3886200"/>
            <a:ext cx="8136904" cy="2495128"/>
          </a:xfrm>
        </p:spPr>
        <p:txBody>
          <a:bodyPr>
            <a:normAutofit fontScale="70000" lnSpcReduction="20000"/>
          </a:bodyPr>
          <a:lstStyle/>
          <a:p>
            <a:pPr algn="l"/>
            <a:r>
              <a:rPr lang="nl-BE" sz="7700" b="1" dirty="0" smtClean="0">
                <a:solidFill>
                  <a:srgbClr val="00B050"/>
                </a:solidFill>
              </a:rPr>
              <a:t>a. </a:t>
            </a:r>
            <a:r>
              <a:rPr lang="nl-BE" sz="7700" b="1" dirty="0" smtClean="0">
                <a:solidFill>
                  <a:schemeClr val="tx1"/>
                </a:solidFill>
              </a:rPr>
              <a:t>Een ijzerkristal.</a:t>
            </a:r>
            <a:br>
              <a:rPr lang="nl-BE" sz="7700" b="1" dirty="0" smtClean="0">
                <a:solidFill>
                  <a:schemeClr val="tx1"/>
                </a:solidFill>
              </a:rPr>
            </a:br>
            <a:r>
              <a:rPr lang="nl-BE" sz="7700" b="1" dirty="0" smtClean="0">
                <a:solidFill>
                  <a:srgbClr val="FF0000"/>
                </a:solidFill>
              </a:rPr>
              <a:t>b. </a:t>
            </a:r>
            <a:r>
              <a:rPr lang="nl-BE" sz="7700" b="1" dirty="0" smtClean="0">
                <a:solidFill>
                  <a:schemeClr val="tx1"/>
                </a:solidFill>
              </a:rPr>
              <a:t>Een modern appartementsgebouw.</a:t>
            </a:r>
            <a:r>
              <a:rPr lang="nl-BE" dirty="0" smtClean="0"/>
              <a:t/>
            </a:r>
            <a:br>
              <a:rPr lang="nl-BE" dirty="0" smtClean="0"/>
            </a:br>
            <a:endParaRPr lang="nl-BE" dirty="0"/>
          </a:p>
        </p:txBody>
      </p:sp>
      <p:sp>
        <p:nvSpPr>
          <p:cNvPr id="4" name="Ovaal 3"/>
          <p:cNvSpPr/>
          <p:nvPr/>
        </p:nvSpPr>
        <p:spPr>
          <a:xfrm>
            <a:off x="373485" y="3573016"/>
            <a:ext cx="568863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468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1691" y="1196752"/>
            <a:ext cx="7772400" cy="1470025"/>
          </a:xfrm>
        </p:spPr>
        <p:txBody>
          <a:bodyPr>
            <a:normAutofit fontScale="90000"/>
          </a:bodyPr>
          <a:lstStyle/>
          <a:p>
            <a:r>
              <a:rPr lang="nl-BE" sz="5300" b="1" dirty="0">
                <a:solidFill>
                  <a:srgbClr val="00B050"/>
                </a:solidFill>
              </a:rPr>
              <a:t>Hoe breed is elke bol van het </a:t>
            </a:r>
            <a:r>
              <a:rPr lang="nl-BE" sz="5300" b="1" dirty="0" err="1">
                <a:solidFill>
                  <a:srgbClr val="00B050"/>
                </a:solidFill>
              </a:rPr>
              <a:t>Atomium</a:t>
            </a:r>
            <a:r>
              <a:rPr lang="nl-BE" sz="5300" b="1" dirty="0">
                <a:solidFill>
                  <a:srgbClr val="00B050"/>
                </a:solidFill>
              </a:rPr>
              <a:t>?</a:t>
            </a:r>
            <a:r>
              <a:rPr lang="nl-BE" dirty="0"/>
              <a:t/>
            </a:r>
            <a:br>
              <a:rPr lang="nl-BE" dirty="0"/>
            </a:br>
            <a:endParaRPr lang="nl-BE" dirty="0"/>
          </a:p>
        </p:txBody>
      </p:sp>
      <p:sp>
        <p:nvSpPr>
          <p:cNvPr id="3" name="Ondertitel 2"/>
          <p:cNvSpPr>
            <a:spLocks noGrp="1"/>
          </p:cNvSpPr>
          <p:nvPr>
            <p:ph type="subTitle" idx="1"/>
          </p:nvPr>
        </p:nvSpPr>
        <p:spPr>
          <a:xfrm>
            <a:off x="539552" y="3886200"/>
            <a:ext cx="7232848" cy="1752600"/>
          </a:xfrm>
        </p:spPr>
        <p:txBody>
          <a:bodyPr>
            <a:normAutofit fontScale="92500" lnSpcReduction="20000"/>
          </a:bodyPr>
          <a:lstStyle/>
          <a:p>
            <a:pPr algn="l"/>
            <a:r>
              <a:rPr lang="nl-BE" sz="5400" b="1" dirty="0" smtClean="0">
                <a:solidFill>
                  <a:srgbClr val="00B050"/>
                </a:solidFill>
              </a:rPr>
              <a:t>a. </a:t>
            </a:r>
            <a:r>
              <a:rPr lang="nl-BE" sz="5400" b="1" dirty="0" smtClean="0">
                <a:solidFill>
                  <a:schemeClr val="tx1"/>
                </a:solidFill>
              </a:rPr>
              <a:t>18 meter.</a:t>
            </a:r>
            <a:br>
              <a:rPr lang="nl-BE" sz="5400" b="1" dirty="0" smtClean="0">
                <a:solidFill>
                  <a:schemeClr val="tx1"/>
                </a:solidFill>
              </a:rPr>
            </a:br>
            <a:r>
              <a:rPr lang="nl-BE" sz="5400" b="1" dirty="0" smtClean="0">
                <a:solidFill>
                  <a:srgbClr val="FF0000"/>
                </a:solidFill>
              </a:rPr>
              <a:t>b. </a:t>
            </a:r>
            <a:r>
              <a:rPr lang="nl-BE" sz="5400" b="1" dirty="0" smtClean="0">
                <a:solidFill>
                  <a:schemeClr val="tx1"/>
                </a:solidFill>
              </a:rPr>
              <a:t>5 meter.</a:t>
            </a:r>
            <a:r>
              <a:rPr lang="nl-BE" dirty="0" smtClean="0"/>
              <a:t/>
            </a:r>
            <a:br>
              <a:rPr lang="nl-BE" dirty="0" smtClean="0"/>
            </a:br>
            <a:endParaRPr lang="nl-BE" dirty="0"/>
          </a:p>
        </p:txBody>
      </p:sp>
      <p:sp>
        <p:nvSpPr>
          <p:cNvPr id="4" name="Ovaal 3"/>
          <p:cNvSpPr/>
          <p:nvPr/>
        </p:nvSpPr>
        <p:spPr>
          <a:xfrm>
            <a:off x="395536" y="3501008"/>
            <a:ext cx="3794323"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445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7504" y="476672"/>
            <a:ext cx="8640960" cy="2160240"/>
          </a:xfrm>
        </p:spPr>
        <p:txBody>
          <a:bodyPr>
            <a:noAutofit/>
          </a:bodyPr>
          <a:lstStyle/>
          <a:p>
            <a:r>
              <a:rPr lang="nl-BE" sz="4800" b="1" dirty="0" smtClean="0">
                <a:solidFill>
                  <a:srgbClr val="00B050"/>
                </a:solidFill>
              </a:rPr>
              <a:t>Hoeveel kostte een ticket voor de roltrap in het </a:t>
            </a:r>
            <a:r>
              <a:rPr lang="nl-BE" sz="4800" b="1" dirty="0" err="1" smtClean="0">
                <a:solidFill>
                  <a:srgbClr val="00B050"/>
                </a:solidFill>
              </a:rPr>
              <a:t>Atomium</a:t>
            </a:r>
            <a:r>
              <a:rPr lang="nl-BE" sz="4800" b="1" dirty="0" smtClean="0">
                <a:solidFill>
                  <a:srgbClr val="00B050"/>
                </a:solidFill>
              </a:rPr>
              <a:t> tijdens de wereldtentoonstelling?</a:t>
            </a:r>
            <a:endParaRPr lang="nl-BE" sz="4800" b="1" dirty="0">
              <a:solidFill>
                <a:srgbClr val="00B050"/>
              </a:solidFill>
            </a:endParaRPr>
          </a:p>
        </p:txBody>
      </p:sp>
      <p:sp>
        <p:nvSpPr>
          <p:cNvPr id="3" name="Ondertitel 2"/>
          <p:cNvSpPr>
            <a:spLocks noGrp="1"/>
          </p:cNvSpPr>
          <p:nvPr>
            <p:ph type="subTitle" idx="1"/>
          </p:nvPr>
        </p:nvSpPr>
        <p:spPr>
          <a:xfrm>
            <a:off x="179512" y="3789040"/>
            <a:ext cx="6760840" cy="1884412"/>
          </a:xfrm>
        </p:spPr>
        <p:txBody>
          <a:bodyPr>
            <a:noAutofit/>
          </a:bodyPr>
          <a:lstStyle/>
          <a:p>
            <a:pPr lvl="0" algn="l"/>
            <a:r>
              <a:rPr lang="nl-BE" sz="5400" b="1" dirty="0" smtClean="0">
                <a:solidFill>
                  <a:srgbClr val="00B050"/>
                </a:solidFill>
              </a:rPr>
              <a:t>a. </a:t>
            </a:r>
            <a:r>
              <a:rPr lang="nl-BE" sz="5400" b="1" dirty="0" smtClean="0">
                <a:solidFill>
                  <a:schemeClr val="tx1"/>
                </a:solidFill>
              </a:rPr>
              <a:t>100 </a:t>
            </a:r>
            <a:r>
              <a:rPr lang="nl-BE" sz="5400" b="1" dirty="0">
                <a:solidFill>
                  <a:schemeClr val="tx1"/>
                </a:solidFill>
              </a:rPr>
              <a:t>frank.</a:t>
            </a:r>
          </a:p>
          <a:p>
            <a:pPr lvl="0" algn="l"/>
            <a:r>
              <a:rPr lang="nl-BE" sz="5400" b="1" dirty="0" smtClean="0">
                <a:solidFill>
                  <a:srgbClr val="FF0000"/>
                </a:solidFill>
              </a:rPr>
              <a:t>b. </a:t>
            </a:r>
            <a:r>
              <a:rPr lang="nl-BE" sz="5400" b="1" dirty="0" smtClean="0">
                <a:solidFill>
                  <a:schemeClr val="tx1"/>
                </a:solidFill>
              </a:rPr>
              <a:t>30 </a:t>
            </a:r>
            <a:r>
              <a:rPr lang="nl-BE" sz="5400" b="1" dirty="0">
                <a:solidFill>
                  <a:schemeClr val="tx1"/>
                </a:solidFill>
              </a:rPr>
              <a:t>frank.</a:t>
            </a:r>
          </a:p>
          <a:p>
            <a:pPr algn="l"/>
            <a:endParaRPr lang="nl-BE" sz="5400" b="1" dirty="0">
              <a:solidFill>
                <a:schemeClr val="tx1"/>
              </a:solidFill>
            </a:endParaRPr>
          </a:p>
        </p:txBody>
      </p:sp>
      <p:sp>
        <p:nvSpPr>
          <p:cNvPr id="4" name="Ovaal 3"/>
          <p:cNvSpPr/>
          <p:nvPr/>
        </p:nvSpPr>
        <p:spPr>
          <a:xfrm>
            <a:off x="94556" y="4797152"/>
            <a:ext cx="3794323"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8672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5" name="Tekstvak 4"/>
          <p:cNvSpPr txBox="1"/>
          <p:nvPr/>
        </p:nvSpPr>
        <p:spPr>
          <a:xfrm>
            <a:off x="467544" y="2348880"/>
            <a:ext cx="8424936" cy="1446550"/>
          </a:xfrm>
          <a:prstGeom prst="rect">
            <a:avLst/>
          </a:prstGeom>
          <a:noFill/>
        </p:spPr>
        <p:txBody>
          <a:bodyPr wrap="square" rtlCol="0">
            <a:spAutoFit/>
          </a:bodyPr>
          <a:lstStyle/>
          <a:p>
            <a:pPr algn="ctr"/>
            <a:r>
              <a:rPr lang="nl-BE" sz="8800" b="1" dirty="0" smtClean="0"/>
              <a:t>Beeldmateriaal:</a:t>
            </a:r>
            <a:endParaRPr lang="nl-BE" sz="8800" b="1" dirty="0"/>
          </a:p>
        </p:txBody>
      </p:sp>
    </p:spTree>
    <p:extLst>
      <p:ext uri="{BB962C8B-B14F-4D97-AF65-F5344CB8AC3E}">
        <p14:creationId xmlns:p14="http://schemas.microsoft.com/office/powerpoint/2010/main" val="169631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9512" y="2130425"/>
            <a:ext cx="8856984" cy="2450703"/>
          </a:xfrm>
        </p:spPr>
        <p:txBody>
          <a:bodyPr>
            <a:normAutofit/>
          </a:bodyPr>
          <a:lstStyle/>
          <a:p>
            <a:r>
              <a:rPr lang="nl-BE" sz="8800" b="1" dirty="0" smtClean="0"/>
              <a:t>Beeldmateriaal:</a:t>
            </a:r>
            <a:r>
              <a:rPr lang="nl-BE" b="1" dirty="0" smtClean="0"/>
              <a:t/>
            </a:r>
            <a:br>
              <a:rPr lang="nl-BE" b="1" dirty="0" smtClean="0"/>
            </a:br>
            <a:endParaRPr lang="nl-BE" dirty="0"/>
          </a:p>
        </p:txBody>
      </p:sp>
    </p:spTree>
    <p:extLst>
      <p:ext uri="{BB962C8B-B14F-4D97-AF65-F5344CB8AC3E}">
        <p14:creationId xmlns:p14="http://schemas.microsoft.com/office/powerpoint/2010/main" val="4128314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BE" dirty="0">
                <a:hlinkClick r:id="rId2"/>
              </a:rPr>
              <a:t>https://</a:t>
            </a:r>
            <a:r>
              <a:rPr lang="nl-BE" dirty="0" smtClean="0">
                <a:hlinkClick r:id="rId2"/>
              </a:rPr>
              <a:t>www.youtube.com/watch?v=7LsV2Q1A2FQ</a:t>
            </a:r>
            <a:r>
              <a:rPr lang="nl-BE" dirty="0" smtClean="0"/>
              <a:t/>
            </a:r>
            <a:br>
              <a:rPr lang="nl-BE" dirty="0" smtClean="0"/>
            </a:br>
            <a:r>
              <a:rPr lang="nl-BE" dirty="0" smtClean="0"/>
              <a:t/>
            </a:r>
            <a:br>
              <a:rPr lang="nl-BE" dirty="0" smtClean="0"/>
            </a:br>
            <a:endParaRPr lang="nl-BE" dirty="0"/>
          </a:p>
        </p:txBody>
      </p:sp>
    </p:spTree>
    <p:extLst>
      <p:ext uri="{BB962C8B-B14F-4D97-AF65-F5344CB8AC3E}">
        <p14:creationId xmlns:p14="http://schemas.microsoft.com/office/powerpoint/2010/main" val="3776755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16632"/>
            <a:ext cx="7772400" cy="2401069"/>
          </a:xfrm>
        </p:spPr>
        <p:txBody>
          <a:bodyPr>
            <a:normAutofit fontScale="90000"/>
          </a:bodyPr>
          <a:lstStyle/>
          <a:p>
            <a:r>
              <a:rPr lang="nl-BE" sz="9600" b="1" dirty="0" smtClean="0"/>
              <a:t>Ronde 3:</a:t>
            </a:r>
            <a:r>
              <a:rPr lang="nl-BE" sz="8000" b="1" dirty="0" smtClean="0"/>
              <a:t/>
            </a:r>
            <a:br>
              <a:rPr lang="nl-BE" sz="8000" b="1" dirty="0" smtClean="0"/>
            </a:br>
            <a:r>
              <a:rPr lang="nl-BE" sz="5300" b="1" dirty="0" smtClean="0"/>
              <a:t>Eten en drinken</a:t>
            </a:r>
            <a:r>
              <a:rPr lang="nl-BE" sz="8000" b="1" dirty="0" smtClean="0"/>
              <a:t/>
            </a:r>
            <a:br>
              <a:rPr lang="nl-BE" sz="8000" b="1" dirty="0" smtClean="0"/>
            </a:br>
            <a:r>
              <a:rPr lang="nl-BE" b="1" dirty="0" smtClean="0"/>
              <a:t>Kies het juiste antwoord.</a:t>
            </a:r>
            <a:endParaRPr lang="nl-BE" dirty="0"/>
          </a:p>
        </p:txBody>
      </p:sp>
      <p:pic>
        <p:nvPicPr>
          <p:cNvPr id="4" name="Afbeelding 3" descr="Afbeeldingsresultaat voor foto's expo 1958">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6123" y="2708920"/>
            <a:ext cx="4822666" cy="4032448"/>
          </a:xfrm>
          <a:prstGeom prst="rect">
            <a:avLst/>
          </a:prstGeom>
          <a:noFill/>
          <a:ln>
            <a:noFill/>
          </a:ln>
        </p:spPr>
      </p:pic>
    </p:spTree>
    <p:extLst>
      <p:ext uri="{BB962C8B-B14F-4D97-AF65-F5344CB8AC3E}">
        <p14:creationId xmlns:p14="http://schemas.microsoft.com/office/powerpoint/2010/main" val="1484295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1268760"/>
            <a:ext cx="7988424" cy="1470025"/>
          </a:xfrm>
        </p:spPr>
        <p:txBody>
          <a:bodyPr>
            <a:normAutofit fontScale="90000"/>
          </a:bodyPr>
          <a:lstStyle/>
          <a:p>
            <a:r>
              <a:rPr lang="nl-BE" sz="5300" b="1" dirty="0">
                <a:solidFill>
                  <a:srgbClr val="00B050"/>
                </a:solidFill>
              </a:rPr>
              <a:t>Vraag: Côte </a:t>
            </a:r>
            <a:r>
              <a:rPr lang="nl-BE" sz="5300" b="1" dirty="0" err="1">
                <a:solidFill>
                  <a:srgbClr val="00B050"/>
                </a:solidFill>
              </a:rPr>
              <a:t>d'Or</a:t>
            </a:r>
            <a:r>
              <a:rPr lang="nl-BE" sz="5300" b="1" dirty="0">
                <a:solidFill>
                  <a:srgbClr val="00B050"/>
                </a:solidFill>
              </a:rPr>
              <a:t> stelde een nieuw chocoladeproduct voor op de wereldtentoonstelling. Welk?</a:t>
            </a:r>
            <a:r>
              <a:rPr lang="nl-BE" dirty="0"/>
              <a:t/>
            </a:r>
            <a:br>
              <a:rPr lang="nl-BE" dirty="0"/>
            </a:br>
            <a:endParaRPr lang="nl-BE" dirty="0"/>
          </a:p>
        </p:txBody>
      </p:sp>
      <p:sp>
        <p:nvSpPr>
          <p:cNvPr id="3" name="Ondertitel 2"/>
          <p:cNvSpPr>
            <a:spLocks noGrp="1"/>
          </p:cNvSpPr>
          <p:nvPr>
            <p:ph type="subTitle" idx="1"/>
          </p:nvPr>
        </p:nvSpPr>
        <p:spPr>
          <a:xfrm>
            <a:off x="395536" y="3501008"/>
            <a:ext cx="7592888" cy="3123728"/>
          </a:xfrm>
        </p:spPr>
        <p:txBody>
          <a:bodyPr>
            <a:normAutofit/>
          </a:bodyPr>
          <a:lstStyle/>
          <a:p>
            <a:pPr algn="l"/>
            <a:r>
              <a:rPr lang="nl-BE" sz="5400" b="1" dirty="0" smtClean="0">
                <a:solidFill>
                  <a:srgbClr val="00B050"/>
                </a:solidFill>
              </a:rPr>
              <a:t>a. </a:t>
            </a:r>
            <a:r>
              <a:rPr lang="nl-BE" sz="5400" b="1" dirty="0" smtClean="0">
                <a:solidFill>
                  <a:schemeClr val="tx1"/>
                </a:solidFill>
              </a:rPr>
              <a:t>Dessert 58.</a:t>
            </a:r>
            <a:br>
              <a:rPr lang="nl-BE" sz="5400" b="1" dirty="0" smtClean="0">
                <a:solidFill>
                  <a:schemeClr val="tx1"/>
                </a:solidFill>
              </a:rPr>
            </a:br>
            <a:r>
              <a:rPr lang="nl-BE" sz="5400" b="1" dirty="0" smtClean="0">
                <a:solidFill>
                  <a:srgbClr val="FF0000"/>
                </a:solidFill>
              </a:rPr>
              <a:t>b. </a:t>
            </a:r>
            <a:r>
              <a:rPr lang="nl-BE" sz="5400" b="1" dirty="0" smtClean="0">
                <a:solidFill>
                  <a:schemeClr val="tx1"/>
                </a:solidFill>
              </a:rPr>
              <a:t>Witte chocolade.</a:t>
            </a:r>
            <a:r>
              <a:rPr lang="nl-BE" dirty="0" smtClean="0"/>
              <a:t/>
            </a:r>
            <a:br>
              <a:rPr lang="nl-BE" dirty="0" smtClean="0"/>
            </a:br>
            <a:endParaRPr lang="nl-BE" dirty="0"/>
          </a:p>
        </p:txBody>
      </p:sp>
      <p:sp>
        <p:nvSpPr>
          <p:cNvPr id="4" name="Ovaal 3"/>
          <p:cNvSpPr/>
          <p:nvPr/>
        </p:nvSpPr>
        <p:spPr>
          <a:xfrm>
            <a:off x="282799" y="3356992"/>
            <a:ext cx="4680520"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869160"/>
            <a:ext cx="3203848" cy="1639302"/>
          </a:xfrm>
          <a:prstGeom prst="rect">
            <a:avLst/>
          </a:prstGeom>
        </p:spPr>
      </p:pic>
    </p:spTree>
    <p:extLst>
      <p:ext uri="{BB962C8B-B14F-4D97-AF65-F5344CB8AC3E}">
        <p14:creationId xmlns:p14="http://schemas.microsoft.com/office/powerpoint/2010/main" val="164866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116632"/>
            <a:ext cx="8712968" cy="2736304"/>
          </a:xfrm>
        </p:spPr>
        <p:txBody>
          <a:bodyPr>
            <a:noAutofit/>
          </a:bodyPr>
          <a:lstStyle/>
          <a:p>
            <a:r>
              <a:rPr lang="nl-BE" sz="4000" b="1" dirty="0" smtClean="0">
                <a:solidFill>
                  <a:srgbClr val="00B050"/>
                </a:solidFill>
              </a:rPr>
              <a:t>Niet alleen </a:t>
            </a:r>
            <a:r>
              <a:rPr lang="nl-BE" sz="4000" b="1" dirty="0">
                <a:solidFill>
                  <a:srgbClr val="00B050"/>
                </a:solidFill>
              </a:rPr>
              <a:t>Côte </a:t>
            </a:r>
            <a:r>
              <a:rPr lang="nl-BE" sz="4000" b="1" dirty="0" smtClean="0">
                <a:solidFill>
                  <a:srgbClr val="00B050"/>
                </a:solidFill>
              </a:rPr>
              <a:t>d‘or, maar ook chocoladeproducent ‘Jacques’ </a:t>
            </a:r>
            <a:r>
              <a:rPr lang="nl-BE" sz="4000" b="1" dirty="0">
                <a:solidFill>
                  <a:srgbClr val="00B050"/>
                </a:solidFill>
              </a:rPr>
              <a:t>stond op de wereldtentoonstelling. Wat brachten </a:t>
            </a:r>
            <a:r>
              <a:rPr lang="nl-BE" sz="4000" b="1" dirty="0" smtClean="0">
                <a:solidFill>
                  <a:srgbClr val="00B050"/>
                </a:solidFill>
              </a:rPr>
              <a:t>zij?</a:t>
            </a:r>
            <a:r>
              <a:rPr lang="nl-BE" sz="4800" b="1" dirty="0" smtClean="0">
                <a:solidFill>
                  <a:srgbClr val="00B050"/>
                </a:solidFill>
              </a:rPr>
              <a:t> </a:t>
            </a:r>
            <a:endParaRPr lang="nl-BE" sz="4800" b="1" dirty="0">
              <a:solidFill>
                <a:srgbClr val="00B050"/>
              </a:solidFill>
            </a:endParaRPr>
          </a:p>
        </p:txBody>
      </p:sp>
      <p:sp>
        <p:nvSpPr>
          <p:cNvPr id="4" name="Titel 3"/>
          <p:cNvSpPr>
            <a:spLocks noGrp="1"/>
          </p:cNvSpPr>
          <p:nvPr>
            <p:ph type="ctrTitle"/>
          </p:nvPr>
        </p:nvSpPr>
        <p:spPr>
          <a:xfrm>
            <a:off x="107504" y="2780928"/>
            <a:ext cx="8856984" cy="3168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nl-BE" dirty="0"/>
              <a:t/>
            </a:r>
            <a:br>
              <a:rPr lang="nl-BE" dirty="0"/>
            </a:br>
            <a:endParaRPr lang="nl-BE" dirty="0"/>
          </a:p>
        </p:txBody>
      </p:sp>
      <p:sp>
        <p:nvSpPr>
          <p:cNvPr id="5" name="Tekstvak 4"/>
          <p:cNvSpPr txBox="1"/>
          <p:nvPr/>
        </p:nvSpPr>
        <p:spPr>
          <a:xfrm>
            <a:off x="421457" y="2852936"/>
            <a:ext cx="8748464" cy="3785652"/>
          </a:xfrm>
          <a:prstGeom prst="rect">
            <a:avLst/>
          </a:prstGeom>
          <a:noFill/>
        </p:spPr>
        <p:txBody>
          <a:bodyPr wrap="square" rtlCol="0">
            <a:spAutoFit/>
          </a:bodyPr>
          <a:lstStyle/>
          <a:p>
            <a:pPr lvl="0"/>
            <a:r>
              <a:rPr lang="nl-BE" sz="4000" b="1" dirty="0" smtClean="0">
                <a:solidFill>
                  <a:srgbClr val="00B050"/>
                </a:solidFill>
              </a:rPr>
              <a:t>a. </a:t>
            </a:r>
            <a:r>
              <a:rPr lang="nl-BE" sz="4000" b="1" dirty="0" smtClean="0"/>
              <a:t>Het </a:t>
            </a:r>
            <a:r>
              <a:rPr lang="nl-BE" sz="4000" b="1" dirty="0"/>
              <a:t>haalde een hele chocoladeproductielijn naar de expo. Via een wandelbrug door het paviljoen kon het volledige productieproces gevolgd worden.</a:t>
            </a:r>
          </a:p>
          <a:p>
            <a:pPr lvl="0"/>
            <a:r>
              <a:rPr lang="nl-BE" sz="4000" b="1" dirty="0" smtClean="0">
                <a:solidFill>
                  <a:srgbClr val="FF0000"/>
                </a:solidFill>
              </a:rPr>
              <a:t>b. </a:t>
            </a:r>
            <a:r>
              <a:rPr lang="nl-BE" sz="4000" b="1" dirty="0" smtClean="0"/>
              <a:t>Ze </a:t>
            </a:r>
            <a:r>
              <a:rPr lang="nl-BE" sz="4000" b="1" dirty="0"/>
              <a:t>brachten ook witte chocolade.</a:t>
            </a:r>
          </a:p>
        </p:txBody>
      </p:sp>
    </p:spTree>
    <p:extLst>
      <p:ext uri="{BB962C8B-B14F-4D97-AF65-F5344CB8AC3E}">
        <p14:creationId xmlns:p14="http://schemas.microsoft.com/office/powerpoint/2010/main" val="9102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408512"/>
            <a:ext cx="2527069" cy="2123902"/>
          </a:xfrm>
          <a:prstGeom prst="rect">
            <a:avLst/>
          </a:prstGeom>
        </p:spPr>
      </p:pic>
      <p:sp>
        <p:nvSpPr>
          <p:cNvPr id="2" name="Titel 1"/>
          <p:cNvSpPr>
            <a:spLocks noGrp="1"/>
          </p:cNvSpPr>
          <p:nvPr>
            <p:ph type="ctrTitle"/>
          </p:nvPr>
        </p:nvSpPr>
        <p:spPr>
          <a:xfrm>
            <a:off x="107504" y="1052736"/>
            <a:ext cx="9036496" cy="1470025"/>
          </a:xfrm>
        </p:spPr>
        <p:txBody>
          <a:bodyPr>
            <a:normAutofit fontScale="90000"/>
          </a:bodyPr>
          <a:lstStyle/>
          <a:p>
            <a:r>
              <a:rPr lang="nl-BE" b="1" dirty="0" smtClean="0">
                <a:solidFill>
                  <a:srgbClr val="00B050"/>
                </a:solidFill>
              </a:rPr>
              <a:t>Er was een ijsje in </a:t>
            </a:r>
            <a:r>
              <a:rPr lang="nl-BE" b="1" dirty="0">
                <a:solidFill>
                  <a:srgbClr val="00B050"/>
                </a:solidFill>
              </a:rPr>
              <a:t>de vorm van drie kleuren en </a:t>
            </a:r>
            <a:r>
              <a:rPr lang="nl-BE" b="1" dirty="0" smtClean="0">
                <a:solidFill>
                  <a:srgbClr val="00B050"/>
                </a:solidFill>
              </a:rPr>
              <a:t>smaken </a:t>
            </a:r>
            <a:r>
              <a:rPr lang="nl-BE" b="1" dirty="0">
                <a:solidFill>
                  <a:srgbClr val="00B050"/>
                </a:solidFill>
              </a:rPr>
              <a:t>tussen twee </a:t>
            </a:r>
            <a:r>
              <a:rPr lang="nl-BE" b="1" dirty="0" smtClean="0">
                <a:solidFill>
                  <a:srgbClr val="00B050"/>
                </a:solidFill>
              </a:rPr>
              <a:t>wafeltjes, dat bekend werd tijdens expo 58. </a:t>
            </a:r>
            <a:r>
              <a:rPr lang="nl-BE" b="1" dirty="0">
                <a:solidFill>
                  <a:srgbClr val="00B050"/>
                </a:solidFill>
              </a:rPr>
              <a:t>Met </a:t>
            </a:r>
            <a:r>
              <a:rPr lang="nl-BE" b="1" dirty="0" smtClean="0">
                <a:solidFill>
                  <a:srgbClr val="00B050"/>
                </a:solidFill>
              </a:rPr>
              <a:t>wat verbeelding </a:t>
            </a:r>
            <a:r>
              <a:rPr lang="nl-BE" b="1" dirty="0">
                <a:solidFill>
                  <a:srgbClr val="00B050"/>
                </a:solidFill>
              </a:rPr>
              <a:t>stelden de drie kleuren de Belgische vlag </a:t>
            </a:r>
            <a:r>
              <a:rPr lang="nl-BE" b="1" dirty="0" smtClean="0">
                <a:solidFill>
                  <a:srgbClr val="00B050"/>
                </a:solidFill>
              </a:rPr>
              <a:t>voor. Over welk ijsje hebben we het?</a:t>
            </a:r>
            <a:endParaRPr lang="nl-BE" b="1" dirty="0">
              <a:solidFill>
                <a:srgbClr val="00B050"/>
              </a:solidFill>
            </a:endParaRPr>
          </a:p>
        </p:txBody>
      </p:sp>
      <p:sp>
        <p:nvSpPr>
          <p:cNvPr id="3" name="Ondertitel 2"/>
          <p:cNvSpPr>
            <a:spLocks noGrp="1"/>
          </p:cNvSpPr>
          <p:nvPr>
            <p:ph type="subTitle" idx="1"/>
          </p:nvPr>
        </p:nvSpPr>
        <p:spPr>
          <a:xfrm>
            <a:off x="251520" y="4653136"/>
            <a:ext cx="7426771" cy="1752600"/>
          </a:xfrm>
        </p:spPr>
        <p:txBody>
          <a:bodyPr/>
          <a:lstStyle/>
          <a:p>
            <a:pPr algn="l"/>
            <a:r>
              <a:rPr lang="nl-BE" sz="5400" b="1" dirty="0" smtClean="0">
                <a:solidFill>
                  <a:srgbClr val="00B050"/>
                </a:solidFill>
              </a:rPr>
              <a:t>a.                      </a:t>
            </a:r>
            <a:r>
              <a:rPr lang="nl-BE" sz="5400" b="1" dirty="0">
                <a:solidFill>
                  <a:srgbClr val="FF0000"/>
                </a:solidFill>
              </a:rPr>
              <a:t>b</a:t>
            </a:r>
            <a:r>
              <a:rPr lang="nl-BE" sz="5400" b="1" dirty="0" smtClean="0">
                <a:solidFill>
                  <a:srgbClr val="FF0000"/>
                </a:solidFill>
              </a:rPr>
              <a:t>. </a:t>
            </a:r>
            <a:r>
              <a:rPr lang="nl-BE" dirty="0" smtClean="0">
                <a:solidFill>
                  <a:srgbClr val="FF0000"/>
                </a:solidFill>
              </a:rPr>
              <a:t> </a:t>
            </a:r>
            <a:endParaRPr lang="nl-BE" dirty="0">
              <a:solidFill>
                <a:srgbClr val="FF0000"/>
              </a:solidFill>
            </a:endParaRPr>
          </a:p>
        </p:txBody>
      </p:sp>
      <p:sp>
        <p:nvSpPr>
          <p:cNvPr id="4" name="Ovaal 3"/>
          <p:cNvSpPr/>
          <p:nvPr/>
        </p:nvSpPr>
        <p:spPr>
          <a:xfrm>
            <a:off x="323528" y="3861048"/>
            <a:ext cx="3794323" cy="2736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181" y="4490213"/>
            <a:ext cx="2884735" cy="1960500"/>
          </a:xfrm>
          <a:prstGeom prst="rect">
            <a:avLst/>
          </a:prstGeom>
        </p:spPr>
      </p:pic>
    </p:spTree>
    <p:extLst>
      <p:ext uri="{BB962C8B-B14F-4D97-AF65-F5344CB8AC3E}">
        <p14:creationId xmlns:p14="http://schemas.microsoft.com/office/powerpoint/2010/main" val="3875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060651"/>
            <a:ext cx="2520280" cy="2520280"/>
          </a:xfrm>
          <a:prstGeom prst="rect">
            <a:avLst/>
          </a:prstGeom>
        </p:spPr>
      </p:pic>
      <p:sp>
        <p:nvSpPr>
          <p:cNvPr id="2" name="Titel 1"/>
          <p:cNvSpPr>
            <a:spLocks noGrp="1"/>
          </p:cNvSpPr>
          <p:nvPr>
            <p:ph type="ctrTitle"/>
          </p:nvPr>
        </p:nvSpPr>
        <p:spPr>
          <a:xfrm>
            <a:off x="179512" y="1340768"/>
            <a:ext cx="8784976" cy="1470025"/>
          </a:xfrm>
        </p:spPr>
        <p:txBody>
          <a:bodyPr>
            <a:noAutofit/>
          </a:bodyPr>
          <a:lstStyle/>
          <a:p>
            <a:r>
              <a:rPr lang="nl-NL" sz="4000" b="1" dirty="0" smtClean="0">
                <a:solidFill>
                  <a:srgbClr val="00B050"/>
                </a:solidFill>
              </a:rPr>
              <a:t>Koekjesfabrikant Lu stond ook op expo 58. Normaal met twee nieuwe koekjes. </a:t>
            </a:r>
            <a:r>
              <a:rPr lang="nl-NL" sz="4000" b="1" smtClean="0">
                <a:solidFill>
                  <a:srgbClr val="00B050"/>
                </a:solidFill>
              </a:rPr>
              <a:t>Welk koekje </a:t>
            </a:r>
            <a:r>
              <a:rPr lang="nl-NL" sz="4000" b="1" dirty="0" smtClean="0">
                <a:solidFill>
                  <a:srgbClr val="00B050"/>
                </a:solidFill>
              </a:rPr>
              <a:t>was niet tijdig klaar, maar is tot op de dag van vandaag nog steeds heel gekend. Over welk koekje heb ik het?</a:t>
            </a:r>
            <a:endParaRPr lang="nl-BE" sz="4000" b="1" dirty="0">
              <a:solidFill>
                <a:srgbClr val="00B050"/>
              </a:solidFill>
            </a:endParaRPr>
          </a:p>
        </p:txBody>
      </p:sp>
      <p:sp>
        <p:nvSpPr>
          <p:cNvPr id="3" name="Ondertitel 2"/>
          <p:cNvSpPr>
            <a:spLocks noGrp="1"/>
          </p:cNvSpPr>
          <p:nvPr>
            <p:ph type="subTitle" idx="1"/>
          </p:nvPr>
        </p:nvSpPr>
        <p:spPr>
          <a:xfrm>
            <a:off x="323528" y="4437112"/>
            <a:ext cx="8568952" cy="1752600"/>
          </a:xfrm>
        </p:spPr>
        <p:txBody>
          <a:bodyPr>
            <a:normAutofit/>
          </a:bodyPr>
          <a:lstStyle/>
          <a:p>
            <a:pPr algn="l"/>
            <a:r>
              <a:rPr lang="nl-BE" sz="5400" b="1" dirty="0" smtClean="0">
                <a:solidFill>
                  <a:srgbClr val="00B050"/>
                </a:solidFill>
              </a:rPr>
              <a:t>a.                     </a:t>
            </a:r>
            <a:r>
              <a:rPr lang="nl-BE" sz="5400" b="1" dirty="0">
                <a:solidFill>
                  <a:srgbClr val="FF0000"/>
                </a:solidFill>
              </a:rPr>
              <a:t>b</a:t>
            </a:r>
            <a:r>
              <a:rPr lang="nl-BE" sz="5400" b="1" dirty="0" smtClean="0">
                <a:solidFill>
                  <a:srgbClr val="FF0000"/>
                </a:solidFill>
              </a:rPr>
              <a:t>. </a:t>
            </a:r>
            <a:endParaRPr lang="nl-BE" sz="5400" b="1" dirty="0">
              <a:solidFill>
                <a:srgbClr val="FF0000"/>
              </a:solidFill>
            </a:endParaRPr>
          </a:p>
        </p:txBody>
      </p:sp>
      <p:sp>
        <p:nvSpPr>
          <p:cNvPr id="4" name="Ovaal 3"/>
          <p:cNvSpPr/>
          <p:nvPr/>
        </p:nvSpPr>
        <p:spPr>
          <a:xfrm>
            <a:off x="3995936" y="3717032"/>
            <a:ext cx="4165413" cy="3024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221088"/>
            <a:ext cx="2644725" cy="1762001"/>
          </a:xfrm>
          <a:prstGeom prst="rect">
            <a:avLst/>
          </a:prstGeom>
        </p:spPr>
      </p:pic>
    </p:spTree>
    <p:extLst>
      <p:ext uri="{BB962C8B-B14F-4D97-AF65-F5344CB8AC3E}">
        <p14:creationId xmlns:p14="http://schemas.microsoft.com/office/powerpoint/2010/main" val="16964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2204864"/>
            <a:ext cx="7916416" cy="2736304"/>
          </a:xfrm>
        </p:spPr>
        <p:txBody>
          <a:bodyPr>
            <a:noAutofit/>
          </a:bodyPr>
          <a:lstStyle/>
          <a:p>
            <a:r>
              <a:rPr lang="nl-BE" sz="8800" b="1" dirty="0"/>
              <a:t>Beeldmateriaal:</a:t>
            </a:r>
            <a:br>
              <a:rPr lang="nl-BE" sz="8800" b="1" dirty="0"/>
            </a:br>
            <a:endParaRPr lang="nl-BE" sz="8800" dirty="0"/>
          </a:p>
        </p:txBody>
      </p:sp>
      <p:sp>
        <p:nvSpPr>
          <p:cNvPr id="3" name="Ondertitel 2"/>
          <p:cNvSpPr>
            <a:spLocks noGrp="1"/>
          </p:cNvSpPr>
          <p:nvPr>
            <p:ph type="subTitle" idx="1"/>
          </p:nvPr>
        </p:nvSpPr>
        <p:spPr>
          <a:xfrm>
            <a:off x="467544" y="3861048"/>
            <a:ext cx="6400800" cy="2448272"/>
          </a:xfrm>
        </p:spPr>
        <p:txBody>
          <a:bodyPr>
            <a:noAutofit/>
          </a:bodyPr>
          <a:lstStyle/>
          <a:p>
            <a:pPr algn="l">
              <a:lnSpc>
                <a:spcPct val="120000"/>
              </a:lnSpc>
            </a:pPr>
            <a:r>
              <a:rPr lang="nl-BE" sz="5400" dirty="0" smtClean="0"/>
              <a:t/>
            </a:r>
            <a:br>
              <a:rPr lang="nl-BE" sz="5400" dirty="0" smtClean="0"/>
            </a:br>
            <a:endParaRPr lang="nl-BE" sz="5400" dirty="0"/>
          </a:p>
        </p:txBody>
      </p:sp>
    </p:spTree>
    <p:extLst>
      <p:ext uri="{BB962C8B-B14F-4D97-AF65-F5344CB8AC3E}">
        <p14:creationId xmlns:p14="http://schemas.microsoft.com/office/powerpoint/2010/main" val="347661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56992"/>
            <a:ext cx="7916416" cy="2736304"/>
          </a:xfrm>
        </p:spPr>
        <p:txBody>
          <a:bodyPr>
            <a:noAutofit/>
          </a:bodyPr>
          <a:lstStyle/>
          <a:p>
            <a:r>
              <a:rPr lang="nl-BE" sz="4800" u="sng" dirty="0">
                <a:hlinkClick r:id="rId2"/>
              </a:rPr>
              <a:t>https://</a:t>
            </a:r>
            <a:r>
              <a:rPr lang="nl-BE" sz="4800" u="sng" dirty="0" smtClean="0">
                <a:hlinkClick r:id="rId2"/>
              </a:rPr>
              <a:t>www.bruzz.be/videoreeks/vrijdag-23-maart-2018/video-hostessen-van-toen-vieren-60-jaar-expo-58</a:t>
            </a:r>
            <a:r>
              <a:rPr lang="nl-BE" sz="4800" u="sng" dirty="0" smtClean="0"/>
              <a:t/>
            </a:r>
            <a:br>
              <a:rPr lang="nl-BE" sz="4800" u="sng" dirty="0" smtClean="0"/>
            </a:br>
            <a:r>
              <a:rPr lang="nl-BE" sz="8800" dirty="0"/>
              <a:t/>
            </a:r>
            <a:br>
              <a:rPr lang="nl-BE" sz="8800" dirty="0"/>
            </a:br>
            <a:r>
              <a:rPr lang="nl-BE" sz="8800" b="1" dirty="0"/>
              <a:t/>
            </a:r>
            <a:br>
              <a:rPr lang="nl-BE" sz="8800" b="1" dirty="0"/>
            </a:br>
            <a:endParaRPr lang="nl-BE" sz="8800" dirty="0"/>
          </a:p>
        </p:txBody>
      </p:sp>
      <p:sp>
        <p:nvSpPr>
          <p:cNvPr id="3" name="Ondertitel 2"/>
          <p:cNvSpPr>
            <a:spLocks noGrp="1"/>
          </p:cNvSpPr>
          <p:nvPr>
            <p:ph type="subTitle" idx="1"/>
          </p:nvPr>
        </p:nvSpPr>
        <p:spPr>
          <a:xfrm>
            <a:off x="467544" y="3861048"/>
            <a:ext cx="6400800" cy="2448272"/>
          </a:xfrm>
        </p:spPr>
        <p:txBody>
          <a:bodyPr>
            <a:noAutofit/>
          </a:bodyPr>
          <a:lstStyle/>
          <a:p>
            <a:pPr algn="l">
              <a:lnSpc>
                <a:spcPct val="120000"/>
              </a:lnSpc>
            </a:pPr>
            <a:r>
              <a:rPr lang="nl-BE" sz="5400" dirty="0" smtClean="0"/>
              <a:t/>
            </a:r>
            <a:br>
              <a:rPr lang="nl-BE" sz="5400" dirty="0" smtClean="0"/>
            </a:br>
            <a:endParaRPr lang="nl-BE" sz="5400" dirty="0"/>
          </a:p>
        </p:txBody>
      </p:sp>
    </p:spTree>
    <p:extLst>
      <p:ext uri="{BB962C8B-B14F-4D97-AF65-F5344CB8AC3E}">
        <p14:creationId xmlns:p14="http://schemas.microsoft.com/office/powerpoint/2010/main" val="476223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1560" y="476672"/>
            <a:ext cx="7772400" cy="2160240"/>
          </a:xfrm>
        </p:spPr>
        <p:txBody>
          <a:bodyPr>
            <a:normAutofit fontScale="90000"/>
          </a:bodyPr>
          <a:lstStyle/>
          <a:p>
            <a:r>
              <a:rPr lang="nl-BE" sz="9600" b="1" dirty="0"/>
              <a:t>Ronde </a:t>
            </a:r>
            <a:r>
              <a:rPr lang="nl-BE" sz="9600" b="1" dirty="0" smtClean="0"/>
              <a:t>4:</a:t>
            </a:r>
            <a:r>
              <a:rPr lang="nl-BE" sz="8000" b="1" dirty="0"/>
              <a:t/>
            </a:r>
            <a:br>
              <a:rPr lang="nl-BE" sz="8000" b="1" dirty="0"/>
            </a:br>
            <a:r>
              <a:rPr lang="nl-BE" sz="5300" b="1" dirty="0" smtClean="0"/>
              <a:t>Weetjes</a:t>
            </a:r>
            <a:r>
              <a:rPr lang="nl-BE" sz="8000" b="1" dirty="0" smtClean="0"/>
              <a:t/>
            </a:r>
            <a:br>
              <a:rPr lang="nl-BE" sz="8000" b="1" dirty="0" smtClean="0"/>
            </a:br>
            <a:r>
              <a:rPr lang="nl-BE" sz="5300" b="1" dirty="0" smtClean="0"/>
              <a:t>Kies </a:t>
            </a:r>
            <a:r>
              <a:rPr lang="nl-BE" sz="5300" b="1" dirty="0"/>
              <a:t>het juiste antwoord.</a:t>
            </a:r>
            <a:endParaRPr lang="nl-BE" sz="5300" dirty="0"/>
          </a:p>
        </p:txBody>
      </p:sp>
      <p:sp>
        <p:nvSpPr>
          <p:cNvPr id="3" name="Ondertitel 2"/>
          <p:cNvSpPr>
            <a:spLocks noGrp="1"/>
          </p:cNvSpPr>
          <p:nvPr>
            <p:ph type="subTitle" idx="1"/>
          </p:nvPr>
        </p:nvSpPr>
        <p:spPr>
          <a:xfrm>
            <a:off x="467544" y="3861048"/>
            <a:ext cx="6400800" cy="2448272"/>
          </a:xfrm>
        </p:spPr>
        <p:txBody>
          <a:bodyPr>
            <a:noAutofit/>
          </a:bodyPr>
          <a:lstStyle/>
          <a:p>
            <a:pPr algn="l">
              <a:lnSpc>
                <a:spcPct val="120000"/>
              </a:lnSpc>
            </a:pPr>
            <a:r>
              <a:rPr lang="nl-BE" sz="5400" dirty="0" smtClean="0"/>
              <a:t/>
            </a:r>
            <a:br>
              <a:rPr lang="nl-BE" sz="5400" dirty="0" smtClean="0"/>
            </a:br>
            <a:endParaRPr lang="nl-BE" sz="5400" dirty="0"/>
          </a:p>
        </p:txBody>
      </p:sp>
      <p:pic>
        <p:nvPicPr>
          <p:cNvPr id="4" name="Afbeelding 3" descr="Gerelateerde afbeeldin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924944"/>
            <a:ext cx="3289538" cy="3831704"/>
          </a:xfrm>
          <a:prstGeom prst="rect">
            <a:avLst/>
          </a:prstGeom>
          <a:noFill/>
          <a:ln>
            <a:noFill/>
          </a:ln>
        </p:spPr>
      </p:pic>
    </p:spTree>
    <p:extLst>
      <p:ext uri="{BB962C8B-B14F-4D97-AF65-F5344CB8AC3E}">
        <p14:creationId xmlns:p14="http://schemas.microsoft.com/office/powerpoint/2010/main" val="1212481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80728"/>
            <a:ext cx="7772400" cy="5040560"/>
          </a:xfrm>
        </p:spPr>
        <p:txBody>
          <a:bodyPr>
            <a:normAutofit/>
          </a:bodyPr>
          <a:lstStyle/>
          <a:p>
            <a:r>
              <a:rPr lang="nl-BE" dirty="0" smtClean="0"/>
              <a:t/>
            </a:r>
            <a:br>
              <a:rPr lang="nl-BE" dirty="0" smtClean="0"/>
            </a:br>
            <a:r>
              <a:rPr lang="nl-BE" dirty="0" smtClean="0"/>
              <a:t/>
            </a:r>
            <a:br>
              <a:rPr lang="nl-BE" dirty="0" smtClean="0"/>
            </a:br>
            <a:r>
              <a:rPr lang="nl-BE" dirty="0" smtClean="0">
                <a:hlinkClick r:id="rId2"/>
              </a:rPr>
              <a:t>https://www.ketnet.be/karrewiet/17-april-2018-expo-58</a:t>
            </a:r>
            <a:r>
              <a:rPr lang="nl-BE" dirty="0" smtClean="0"/>
              <a:t/>
            </a:r>
            <a:br>
              <a:rPr lang="nl-BE" dirty="0" smtClean="0"/>
            </a:br>
            <a:r>
              <a:rPr lang="nl-BE" dirty="0"/>
              <a:t/>
            </a:r>
            <a:br>
              <a:rPr lang="nl-BE" dirty="0"/>
            </a:br>
            <a:r>
              <a:rPr lang="nl-BE" dirty="0" smtClean="0"/>
              <a:t/>
            </a:r>
            <a:br>
              <a:rPr lang="nl-BE" dirty="0" smtClean="0"/>
            </a:br>
            <a:endParaRPr lang="nl-BE" dirty="0"/>
          </a:p>
        </p:txBody>
      </p:sp>
    </p:spTree>
    <p:extLst>
      <p:ext uri="{BB962C8B-B14F-4D97-AF65-F5344CB8AC3E}">
        <p14:creationId xmlns:p14="http://schemas.microsoft.com/office/powerpoint/2010/main" val="289386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124744"/>
            <a:ext cx="7772400" cy="1470025"/>
          </a:xfrm>
        </p:spPr>
        <p:txBody>
          <a:bodyPr>
            <a:normAutofit fontScale="90000"/>
          </a:bodyPr>
          <a:lstStyle/>
          <a:p>
            <a:r>
              <a:rPr lang="nl-BE" sz="5300" b="1" dirty="0">
                <a:solidFill>
                  <a:srgbClr val="00B050"/>
                </a:solidFill>
              </a:rPr>
              <a:t>Wat laten de deelnemende landen eigenlijk zien op zo’n wereldtentoonstelling?</a:t>
            </a:r>
            <a:r>
              <a:rPr lang="nl-BE" dirty="0"/>
              <a:t/>
            </a:r>
            <a:br>
              <a:rPr lang="nl-BE" dirty="0"/>
            </a:br>
            <a:endParaRPr lang="nl-BE" dirty="0"/>
          </a:p>
        </p:txBody>
      </p:sp>
      <p:sp>
        <p:nvSpPr>
          <p:cNvPr id="3" name="Ondertitel 2"/>
          <p:cNvSpPr>
            <a:spLocks noGrp="1"/>
          </p:cNvSpPr>
          <p:nvPr>
            <p:ph type="subTitle" idx="1"/>
          </p:nvPr>
        </p:nvSpPr>
        <p:spPr>
          <a:xfrm>
            <a:off x="467544" y="3861048"/>
            <a:ext cx="6400800" cy="2448272"/>
          </a:xfrm>
        </p:spPr>
        <p:txBody>
          <a:bodyPr>
            <a:noAutofit/>
          </a:bodyPr>
          <a:lstStyle/>
          <a:p>
            <a:pPr algn="l">
              <a:lnSpc>
                <a:spcPct val="120000"/>
              </a:lnSpc>
            </a:pPr>
            <a:r>
              <a:rPr lang="nl-BE" sz="5400" b="1" dirty="0" smtClean="0">
                <a:solidFill>
                  <a:srgbClr val="00B050"/>
                </a:solidFill>
              </a:rPr>
              <a:t>a. </a:t>
            </a:r>
            <a:r>
              <a:rPr lang="nl-BE" sz="5400" b="1" dirty="0" smtClean="0">
                <a:solidFill>
                  <a:schemeClr val="tx1"/>
                </a:solidFill>
              </a:rPr>
              <a:t>Hun rijkdom.</a:t>
            </a:r>
            <a:br>
              <a:rPr lang="nl-BE" sz="5400" b="1" dirty="0" smtClean="0">
                <a:solidFill>
                  <a:schemeClr val="tx1"/>
                </a:solidFill>
              </a:rPr>
            </a:br>
            <a:r>
              <a:rPr lang="nl-BE" sz="5400" b="1" dirty="0" smtClean="0">
                <a:solidFill>
                  <a:srgbClr val="FF0000"/>
                </a:solidFill>
              </a:rPr>
              <a:t>b. </a:t>
            </a:r>
            <a:r>
              <a:rPr lang="nl-BE" sz="5400" b="1" dirty="0" smtClean="0">
                <a:solidFill>
                  <a:schemeClr val="tx1"/>
                </a:solidFill>
              </a:rPr>
              <a:t>Hun uitvindingen.</a:t>
            </a:r>
            <a:r>
              <a:rPr lang="nl-BE" sz="5400" dirty="0" smtClean="0"/>
              <a:t/>
            </a:r>
            <a:br>
              <a:rPr lang="nl-BE" sz="5400" dirty="0" smtClean="0"/>
            </a:br>
            <a:endParaRPr lang="nl-BE" sz="5400" dirty="0"/>
          </a:p>
        </p:txBody>
      </p:sp>
      <p:sp>
        <p:nvSpPr>
          <p:cNvPr id="4" name="Ovaal 3"/>
          <p:cNvSpPr/>
          <p:nvPr/>
        </p:nvSpPr>
        <p:spPr>
          <a:xfrm>
            <a:off x="253827" y="4869160"/>
            <a:ext cx="6408712"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0610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5740" y="1383432"/>
            <a:ext cx="9144000" cy="1470025"/>
          </a:xfrm>
        </p:spPr>
        <p:txBody>
          <a:bodyPr>
            <a:normAutofit fontScale="90000"/>
          </a:bodyPr>
          <a:lstStyle/>
          <a:p>
            <a:pPr fontAlgn="base"/>
            <a:r>
              <a:rPr lang="nl-NL" b="1" dirty="0" smtClean="0">
                <a:solidFill>
                  <a:srgbClr val="00B050"/>
                </a:solidFill>
              </a:rPr>
              <a:t>Bij </a:t>
            </a:r>
            <a:r>
              <a:rPr lang="nl-NL" b="1" dirty="0">
                <a:solidFill>
                  <a:srgbClr val="00B050"/>
                </a:solidFill>
              </a:rPr>
              <a:t>al </a:t>
            </a:r>
            <a:r>
              <a:rPr lang="nl-NL" b="1" dirty="0" smtClean="0">
                <a:solidFill>
                  <a:srgbClr val="00B050"/>
                </a:solidFill>
              </a:rPr>
              <a:t>de </a:t>
            </a:r>
            <a:r>
              <a:rPr lang="nl-NL" b="1" dirty="0">
                <a:solidFill>
                  <a:srgbClr val="00B050"/>
                </a:solidFill>
              </a:rPr>
              <a:t>gebouwen </a:t>
            </a:r>
            <a:r>
              <a:rPr lang="nl-NL" b="1" dirty="0" smtClean="0">
                <a:solidFill>
                  <a:srgbClr val="00B050"/>
                </a:solidFill>
              </a:rPr>
              <a:t>op de expo stonden </a:t>
            </a:r>
            <a:r>
              <a:rPr lang="nl-NL" b="1" dirty="0">
                <a:solidFill>
                  <a:srgbClr val="00B050"/>
                </a:solidFill>
              </a:rPr>
              <a:t>hostessen: ontvangstdames. Een </a:t>
            </a:r>
            <a:r>
              <a:rPr lang="nl-NL" b="1" dirty="0" smtClean="0">
                <a:solidFill>
                  <a:srgbClr val="00B050"/>
                </a:solidFill>
              </a:rPr>
              <a:t>nieuw beroep</a:t>
            </a:r>
            <a:r>
              <a:rPr lang="nl-NL" b="1" dirty="0">
                <a:solidFill>
                  <a:srgbClr val="00B050"/>
                </a:solidFill>
              </a:rPr>
              <a:t>, dat aan strenge voorwaarden was verbonden. </a:t>
            </a:r>
            <a:r>
              <a:rPr lang="nl-NL" b="1" dirty="0" smtClean="0">
                <a:solidFill>
                  <a:srgbClr val="00B050"/>
                </a:solidFill>
              </a:rPr>
              <a:t>Wat waren ze verplicht te dragen? </a:t>
            </a:r>
            <a:r>
              <a:rPr lang="nl-NL" dirty="0"/>
              <a:t/>
            </a:r>
            <a:br>
              <a:rPr lang="nl-NL" dirty="0"/>
            </a:br>
            <a:endParaRPr lang="nl-BE" dirty="0"/>
          </a:p>
        </p:txBody>
      </p:sp>
      <p:sp>
        <p:nvSpPr>
          <p:cNvPr id="3" name="Ondertitel 2"/>
          <p:cNvSpPr>
            <a:spLocks noGrp="1"/>
          </p:cNvSpPr>
          <p:nvPr>
            <p:ph type="subTitle" idx="1"/>
          </p:nvPr>
        </p:nvSpPr>
        <p:spPr>
          <a:xfrm>
            <a:off x="251520" y="3645024"/>
            <a:ext cx="8640960" cy="2207096"/>
          </a:xfrm>
        </p:spPr>
        <p:txBody>
          <a:bodyPr>
            <a:noAutofit/>
          </a:bodyPr>
          <a:lstStyle/>
          <a:p>
            <a:pPr algn="l"/>
            <a:r>
              <a:rPr lang="nl-NL" sz="4800" b="1" dirty="0" smtClean="0">
                <a:solidFill>
                  <a:srgbClr val="00B050"/>
                </a:solidFill>
              </a:rPr>
              <a:t>a. </a:t>
            </a:r>
            <a:r>
              <a:rPr lang="nl-NL" sz="4800" b="1" dirty="0" smtClean="0">
                <a:solidFill>
                  <a:schemeClr val="tx1"/>
                </a:solidFill>
              </a:rPr>
              <a:t>Nylonkousen</a:t>
            </a:r>
            <a:r>
              <a:rPr lang="nl-NL" sz="4800" b="1" dirty="0" smtClean="0">
                <a:solidFill>
                  <a:schemeClr val="tx1"/>
                </a:solidFill>
              </a:rPr>
              <a:t>, een mantelpakje, handschoenen en </a:t>
            </a:r>
            <a:r>
              <a:rPr lang="nl-NL" sz="4800" b="1" dirty="0">
                <a:solidFill>
                  <a:schemeClr val="tx1"/>
                </a:solidFill>
              </a:rPr>
              <a:t>een </a:t>
            </a:r>
            <a:r>
              <a:rPr lang="nl-NL" sz="4800" b="1" dirty="0" smtClean="0">
                <a:solidFill>
                  <a:schemeClr val="tx1"/>
                </a:solidFill>
              </a:rPr>
              <a:t>hoedje.</a:t>
            </a:r>
          </a:p>
          <a:p>
            <a:pPr algn="l"/>
            <a:r>
              <a:rPr lang="nl-NL" sz="4800" b="1" dirty="0">
                <a:solidFill>
                  <a:srgbClr val="FF0000"/>
                </a:solidFill>
              </a:rPr>
              <a:t>b</a:t>
            </a:r>
            <a:r>
              <a:rPr lang="nl-NL" sz="4800" b="1" dirty="0" smtClean="0">
                <a:solidFill>
                  <a:srgbClr val="FF0000"/>
                </a:solidFill>
              </a:rPr>
              <a:t>. </a:t>
            </a:r>
            <a:r>
              <a:rPr lang="nl-NL" sz="4800" b="1" dirty="0" smtClean="0">
                <a:solidFill>
                  <a:schemeClr val="tx1"/>
                </a:solidFill>
              </a:rPr>
              <a:t>Een </a:t>
            </a:r>
            <a:r>
              <a:rPr lang="nl-NL" sz="4800" b="1" dirty="0" smtClean="0">
                <a:solidFill>
                  <a:schemeClr val="tx1"/>
                </a:solidFill>
              </a:rPr>
              <a:t>broekpak.</a:t>
            </a:r>
            <a:endParaRPr lang="nl-BE" sz="4800" dirty="0">
              <a:solidFill>
                <a:schemeClr val="tx1"/>
              </a:solidFill>
            </a:endParaRPr>
          </a:p>
        </p:txBody>
      </p:sp>
      <p:sp>
        <p:nvSpPr>
          <p:cNvPr id="4" name="Ovaal 3"/>
          <p:cNvSpPr/>
          <p:nvPr/>
        </p:nvSpPr>
        <p:spPr>
          <a:xfrm>
            <a:off x="21357" y="3645024"/>
            <a:ext cx="8640960"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151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44922" y="836712"/>
            <a:ext cx="7772400" cy="1470025"/>
          </a:xfrm>
        </p:spPr>
        <p:txBody>
          <a:bodyPr>
            <a:noAutofit/>
          </a:bodyPr>
          <a:lstStyle/>
          <a:p>
            <a:r>
              <a:rPr lang="nl-BE" sz="4800" b="1" dirty="0" smtClean="0">
                <a:solidFill>
                  <a:srgbClr val="00B050"/>
                </a:solidFill>
              </a:rPr>
              <a:t>Het </a:t>
            </a:r>
            <a:r>
              <a:rPr lang="nl-BE" sz="4800" b="1" dirty="0">
                <a:solidFill>
                  <a:srgbClr val="00B050"/>
                </a:solidFill>
              </a:rPr>
              <a:t>Nederlandse paviljoen was een van de best bezochte attracties van de Expo. Hoe kwam dit?</a:t>
            </a:r>
          </a:p>
        </p:txBody>
      </p:sp>
      <p:sp>
        <p:nvSpPr>
          <p:cNvPr id="3" name="Ondertitel 2"/>
          <p:cNvSpPr>
            <a:spLocks noGrp="1"/>
          </p:cNvSpPr>
          <p:nvPr>
            <p:ph type="subTitle" idx="1"/>
          </p:nvPr>
        </p:nvSpPr>
        <p:spPr>
          <a:xfrm>
            <a:off x="179512" y="2996952"/>
            <a:ext cx="8712968" cy="3672408"/>
          </a:xfrm>
        </p:spPr>
        <p:txBody>
          <a:bodyPr>
            <a:normAutofit fontScale="62500" lnSpcReduction="20000"/>
          </a:bodyPr>
          <a:lstStyle/>
          <a:p>
            <a:pPr algn="l"/>
            <a:r>
              <a:rPr lang="nl-BE" sz="6400" b="1" dirty="0">
                <a:solidFill>
                  <a:srgbClr val="00B050"/>
                </a:solidFill>
              </a:rPr>
              <a:t>a. </a:t>
            </a:r>
            <a:r>
              <a:rPr lang="nl-BE" sz="6400" b="1" dirty="0" smtClean="0">
                <a:solidFill>
                  <a:schemeClr val="tx1"/>
                </a:solidFill>
              </a:rPr>
              <a:t>Ze </a:t>
            </a:r>
            <a:r>
              <a:rPr lang="nl-BE" sz="6400" b="1" dirty="0">
                <a:solidFill>
                  <a:schemeClr val="tx1"/>
                </a:solidFill>
              </a:rPr>
              <a:t>hadden een oranje auto bij</a:t>
            </a:r>
            <a:r>
              <a:rPr lang="nl-BE" sz="6400" b="1" dirty="0" smtClean="0">
                <a:solidFill>
                  <a:schemeClr val="tx1"/>
                </a:solidFill>
              </a:rPr>
              <a:t>.</a:t>
            </a:r>
            <a:br>
              <a:rPr lang="nl-BE" sz="6400" b="1" dirty="0" smtClean="0">
                <a:solidFill>
                  <a:schemeClr val="tx1"/>
                </a:solidFill>
              </a:rPr>
            </a:br>
            <a:r>
              <a:rPr lang="nl-BE" sz="6400" b="1" dirty="0">
                <a:solidFill>
                  <a:schemeClr val="tx1"/>
                </a:solidFill>
              </a:rPr>
              <a:t/>
            </a:r>
            <a:br>
              <a:rPr lang="nl-BE" sz="6400" b="1" dirty="0">
                <a:solidFill>
                  <a:schemeClr val="tx1"/>
                </a:solidFill>
              </a:rPr>
            </a:br>
            <a:r>
              <a:rPr lang="nl-BE" sz="6400" b="1" dirty="0">
                <a:solidFill>
                  <a:srgbClr val="FF0000"/>
                </a:solidFill>
              </a:rPr>
              <a:t>b. </a:t>
            </a:r>
            <a:r>
              <a:rPr lang="nl-BE" sz="6400" b="1" dirty="0">
                <a:solidFill>
                  <a:schemeClr val="tx1"/>
                </a:solidFill>
              </a:rPr>
              <a:t>Er was een boer ingehuurd, die een koe, een geit en varkens moest verzorgen. De boer molk zijn koe in het openbaar, het publiek smulde ervan. De geit werd nog nooit zo vaak geaaid.</a:t>
            </a:r>
          </a:p>
          <a:p>
            <a:endParaRPr lang="nl-BE" dirty="0"/>
          </a:p>
        </p:txBody>
      </p:sp>
      <p:sp>
        <p:nvSpPr>
          <p:cNvPr id="4" name="Ovaal 3"/>
          <p:cNvSpPr/>
          <p:nvPr/>
        </p:nvSpPr>
        <p:spPr>
          <a:xfrm>
            <a:off x="-18653" y="3645024"/>
            <a:ext cx="8640960" cy="2952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6141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92696"/>
            <a:ext cx="7772400" cy="1470025"/>
          </a:xfrm>
        </p:spPr>
        <p:txBody>
          <a:bodyPr>
            <a:noAutofit/>
          </a:bodyPr>
          <a:lstStyle/>
          <a:p>
            <a:r>
              <a:rPr lang="nl-BE" sz="4800" b="1" dirty="0" smtClean="0">
                <a:solidFill>
                  <a:srgbClr val="00B050"/>
                </a:solidFill>
              </a:rPr>
              <a:t>Bij het Amerikaanse paviljoen kon je als bezoekers iets gratis doen, wat?</a:t>
            </a:r>
            <a:endParaRPr lang="nl-BE" sz="4800" b="1" dirty="0">
              <a:solidFill>
                <a:srgbClr val="00B050"/>
              </a:solidFill>
            </a:endParaRPr>
          </a:p>
        </p:txBody>
      </p:sp>
      <p:sp>
        <p:nvSpPr>
          <p:cNvPr id="3" name="Ondertitel 2"/>
          <p:cNvSpPr>
            <a:spLocks noGrp="1"/>
          </p:cNvSpPr>
          <p:nvPr>
            <p:ph type="subTitle" idx="1"/>
          </p:nvPr>
        </p:nvSpPr>
        <p:spPr>
          <a:xfrm>
            <a:off x="323528" y="3645024"/>
            <a:ext cx="8568952" cy="1752600"/>
          </a:xfrm>
        </p:spPr>
        <p:txBody>
          <a:bodyPr>
            <a:noAutofit/>
          </a:bodyPr>
          <a:lstStyle/>
          <a:p>
            <a:pPr algn="l"/>
            <a:r>
              <a:rPr lang="nl-BE" sz="5400" b="1" dirty="0" smtClean="0">
                <a:solidFill>
                  <a:srgbClr val="00B050"/>
                </a:solidFill>
              </a:rPr>
              <a:t>a. </a:t>
            </a:r>
            <a:r>
              <a:rPr lang="nl-BE" sz="5400" b="1" dirty="0" smtClean="0">
                <a:solidFill>
                  <a:schemeClr val="tx1"/>
                </a:solidFill>
              </a:rPr>
              <a:t>Gratis </a:t>
            </a:r>
            <a:r>
              <a:rPr lang="nl-BE" sz="5400" b="1" dirty="0" smtClean="0">
                <a:solidFill>
                  <a:schemeClr val="tx1"/>
                </a:solidFill>
              </a:rPr>
              <a:t>naar het toilet gaan.</a:t>
            </a:r>
          </a:p>
          <a:p>
            <a:pPr algn="l"/>
            <a:r>
              <a:rPr lang="nl-BE" sz="5400" b="1" dirty="0" smtClean="0">
                <a:solidFill>
                  <a:srgbClr val="FF0000"/>
                </a:solidFill>
              </a:rPr>
              <a:t>b. </a:t>
            </a:r>
            <a:r>
              <a:rPr lang="nl-BE" sz="5400" b="1" dirty="0" smtClean="0">
                <a:solidFill>
                  <a:schemeClr val="tx1"/>
                </a:solidFill>
              </a:rPr>
              <a:t>Gratis </a:t>
            </a:r>
            <a:r>
              <a:rPr lang="nl-BE" sz="5400" b="1" dirty="0" smtClean="0">
                <a:solidFill>
                  <a:schemeClr val="tx1"/>
                </a:solidFill>
              </a:rPr>
              <a:t>een beker water drinken.</a:t>
            </a:r>
            <a:endParaRPr lang="nl-BE" sz="5400" b="1" dirty="0">
              <a:solidFill>
                <a:schemeClr val="tx1"/>
              </a:solidFill>
            </a:endParaRPr>
          </a:p>
        </p:txBody>
      </p:sp>
      <p:sp>
        <p:nvSpPr>
          <p:cNvPr id="4" name="Ovaal 3"/>
          <p:cNvSpPr/>
          <p:nvPr/>
        </p:nvSpPr>
        <p:spPr>
          <a:xfrm>
            <a:off x="251520" y="3284984"/>
            <a:ext cx="8352928"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242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pic>
        <p:nvPicPr>
          <p:cNvPr id="1026" name="Picture 2" descr="Gerelateerde afbeeld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924944"/>
            <a:ext cx="2247900"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755576" y="836712"/>
            <a:ext cx="7772400" cy="1470025"/>
          </a:xfrm>
        </p:spPr>
        <p:txBody>
          <a:bodyPr>
            <a:noAutofit/>
          </a:bodyPr>
          <a:lstStyle/>
          <a:p>
            <a:r>
              <a:rPr lang="nl-BE" sz="4800" b="1" dirty="0" smtClean="0">
                <a:solidFill>
                  <a:srgbClr val="00B050"/>
                </a:solidFill>
              </a:rPr>
              <a:t>Welk bekende kunststoffen speelgoed werd gelanceerd op expo 1958?</a:t>
            </a:r>
            <a:endParaRPr lang="nl-BE" sz="4800" b="1" dirty="0">
              <a:solidFill>
                <a:srgbClr val="00B050"/>
              </a:solidFill>
            </a:endParaRPr>
          </a:p>
        </p:txBody>
      </p:sp>
      <p:sp>
        <p:nvSpPr>
          <p:cNvPr id="3" name="Ondertitel 2"/>
          <p:cNvSpPr>
            <a:spLocks noGrp="1"/>
          </p:cNvSpPr>
          <p:nvPr>
            <p:ph type="subTitle" idx="1"/>
          </p:nvPr>
        </p:nvSpPr>
        <p:spPr>
          <a:xfrm>
            <a:off x="323528" y="3886200"/>
            <a:ext cx="8496944" cy="1752600"/>
          </a:xfrm>
        </p:spPr>
        <p:txBody>
          <a:bodyPr>
            <a:noAutofit/>
          </a:bodyPr>
          <a:lstStyle/>
          <a:p>
            <a:pPr algn="l"/>
            <a:r>
              <a:rPr lang="nl-BE" sz="5400" b="1" dirty="0" smtClean="0">
                <a:solidFill>
                  <a:srgbClr val="00B050"/>
                </a:solidFill>
              </a:rPr>
              <a:t>a.</a:t>
            </a:r>
            <a:r>
              <a:rPr lang="nl-BE" sz="5400" b="1" dirty="0" smtClean="0">
                <a:solidFill>
                  <a:schemeClr val="tx1"/>
                </a:solidFill>
              </a:rPr>
              <a:t> Speelgoedauto.</a:t>
            </a:r>
          </a:p>
          <a:p>
            <a:pPr algn="l"/>
            <a:r>
              <a:rPr lang="nl-BE" sz="5400" b="1" dirty="0" smtClean="0">
                <a:solidFill>
                  <a:srgbClr val="FF0000"/>
                </a:solidFill>
              </a:rPr>
              <a:t>b.</a:t>
            </a:r>
            <a:r>
              <a:rPr lang="nl-BE" sz="5400" b="1" dirty="0" smtClean="0">
                <a:solidFill>
                  <a:schemeClr val="tx1"/>
                </a:solidFill>
              </a:rPr>
              <a:t> De hoelahoep.</a:t>
            </a:r>
            <a:endParaRPr lang="nl-BE" sz="5400" b="1" dirty="0">
              <a:solidFill>
                <a:schemeClr val="tx1"/>
              </a:solidFill>
            </a:endParaRPr>
          </a:p>
        </p:txBody>
      </p:sp>
      <p:sp>
        <p:nvSpPr>
          <p:cNvPr id="5" name="Ovaal 4"/>
          <p:cNvSpPr/>
          <p:nvPr/>
        </p:nvSpPr>
        <p:spPr>
          <a:xfrm>
            <a:off x="251520" y="4797152"/>
            <a:ext cx="5472608"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7432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23528" y="620688"/>
            <a:ext cx="8676456" cy="2088232"/>
          </a:xfrm>
        </p:spPr>
        <p:txBody>
          <a:bodyPr>
            <a:noAutofit/>
          </a:bodyPr>
          <a:lstStyle/>
          <a:p>
            <a:r>
              <a:rPr lang="nl-BE" sz="4800" b="1" dirty="0" smtClean="0">
                <a:solidFill>
                  <a:srgbClr val="00B050"/>
                </a:solidFill>
              </a:rPr>
              <a:t>Hoe heet het Congolees kinderkoor dat optrad tijdens Expo 58?</a:t>
            </a:r>
            <a:endParaRPr lang="nl-BE" sz="4800" b="1" dirty="0">
              <a:solidFill>
                <a:srgbClr val="00B050"/>
              </a:solidFill>
            </a:endParaRPr>
          </a:p>
        </p:txBody>
      </p:sp>
      <p:sp>
        <p:nvSpPr>
          <p:cNvPr id="3" name="Ondertitel 2"/>
          <p:cNvSpPr>
            <a:spLocks noGrp="1"/>
          </p:cNvSpPr>
          <p:nvPr>
            <p:ph type="subTitle" idx="1"/>
          </p:nvPr>
        </p:nvSpPr>
        <p:spPr>
          <a:xfrm>
            <a:off x="107504" y="3165326"/>
            <a:ext cx="8712968" cy="1752600"/>
          </a:xfrm>
        </p:spPr>
        <p:txBody>
          <a:bodyPr>
            <a:noAutofit/>
          </a:bodyPr>
          <a:lstStyle/>
          <a:p>
            <a:pPr algn="l"/>
            <a:r>
              <a:rPr lang="nl-NL" sz="5400" b="1" dirty="0" smtClean="0">
                <a:solidFill>
                  <a:srgbClr val="00B050"/>
                </a:solidFill>
              </a:rPr>
              <a:t>a. </a:t>
            </a:r>
            <a:r>
              <a:rPr lang="nl-NL" sz="5400" b="1" dirty="0" smtClean="0">
                <a:solidFill>
                  <a:schemeClr val="tx1"/>
                </a:solidFill>
              </a:rPr>
              <a:t>De </a:t>
            </a:r>
            <a:r>
              <a:rPr lang="nl-NL" sz="5400" b="1" dirty="0">
                <a:solidFill>
                  <a:schemeClr val="tx1"/>
                </a:solidFill>
              </a:rPr>
              <a:t>‘</a:t>
            </a:r>
            <a:r>
              <a:rPr lang="nl-NL" sz="5400" b="1" dirty="0" smtClean="0">
                <a:solidFill>
                  <a:schemeClr val="tx1"/>
                </a:solidFill>
              </a:rPr>
              <a:t>Troubadours </a:t>
            </a:r>
            <a:r>
              <a:rPr lang="nl-NL" sz="5400" b="1" dirty="0">
                <a:solidFill>
                  <a:schemeClr val="tx1"/>
                </a:solidFill>
              </a:rPr>
              <a:t>van koning </a:t>
            </a:r>
            <a:r>
              <a:rPr lang="nl-NL" sz="5400" b="1" dirty="0" smtClean="0">
                <a:solidFill>
                  <a:schemeClr val="tx1"/>
                </a:solidFill>
              </a:rPr>
              <a:t>Boudewijn’.</a:t>
            </a:r>
          </a:p>
          <a:p>
            <a:pPr algn="l"/>
            <a:r>
              <a:rPr lang="nl-NL" sz="5400" b="1" dirty="0" smtClean="0">
                <a:solidFill>
                  <a:srgbClr val="FF0000"/>
                </a:solidFill>
              </a:rPr>
              <a:t>b. </a:t>
            </a:r>
            <a:r>
              <a:rPr lang="nl-NL" sz="5400" b="1" dirty="0" smtClean="0">
                <a:solidFill>
                  <a:schemeClr val="tx1"/>
                </a:solidFill>
              </a:rPr>
              <a:t>Het </a:t>
            </a:r>
            <a:r>
              <a:rPr lang="nl-NL" sz="5400" b="1" dirty="0" smtClean="0">
                <a:solidFill>
                  <a:schemeClr val="tx1"/>
                </a:solidFill>
              </a:rPr>
              <a:t>Congoleze kinderkoor.</a:t>
            </a:r>
            <a:endParaRPr lang="nl-BE" sz="5400" b="1" dirty="0">
              <a:solidFill>
                <a:schemeClr val="tx1"/>
              </a:solidFill>
            </a:endParaRPr>
          </a:p>
        </p:txBody>
      </p:sp>
      <p:sp>
        <p:nvSpPr>
          <p:cNvPr id="4" name="Ovaal 3"/>
          <p:cNvSpPr/>
          <p:nvPr/>
        </p:nvSpPr>
        <p:spPr>
          <a:xfrm>
            <a:off x="107504" y="2924944"/>
            <a:ext cx="8856984" cy="2016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148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2510" y="959396"/>
            <a:ext cx="7772400" cy="1470025"/>
          </a:xfrm>
        </p:spPr>
        <p:txBody>
          <a:bodyPr>
            <a:noAutofit/>
          </a:bodyPr>
          <a:lstStyle/>
          <a:p>
            <a:r>
              <a:rPr lang="nl-BE" sz="8800" b="1" dirty="0" smtClean="0"/>
              <a:t>Beeldmateriaal </a:t>
            </a:r>
            <a:r>
              <a:rPr lang="nl-BE" sz="5400" b="1" dirty="0" smtClean="0"/>
              <a:t>zonder geluid. </a:t>
            </a:r>
            <a:endParaRPr lang="nl-BE" sz="5400" b="1" dirty="0"/>
          </a:p>
        </p:txBody>
      </p:sp>
      <p:sp>
        <p:nvSpPr>
          <p:cNvPr id="3" name="Ondertitel 2"/>
          <p:cNvSpPr>
            <a:spLocks noGrp="1"/>
          </p:cNvSpPr>
          <p:nvPr>
            <p:ph type="subTitle" idx="1"/>
          </p:nvPr>
        </p:nvSpPr>
        <p:spPr>
          <a:xfrm>
            <a:off x="323528" y="3717032"/>
            <a:ext cx="8496944" cy="1921768"/>
          </a:xfrm>
        </p:spPr>
        <p:txBody>
          <a:bodyPr>
            <a:normAutofit fontScale="92500"/>
          </a:bodyPr>
          <a:lstStyle/>
          <a:p>
            <a:r>
              <a:rPr lang="nl-BE" dirty="0"/>
              <a:t> </a:t>
            </a:r>
            <a:r>
              <a:rPr lang="nl-BE" u="sng" dirty="0">
                <a:hlinkClick r:id="rId2"/>
              </a:rPr>
              <a:t>https://</a:t>
            </a:r>
            <a:r>
              <a:rPr lang="nl-BE" u="sng" dirty="0" smtClean="0">
                <a:hlinkClick r:id="rId2"/>
              </a:rPr>
              <a:t>www.youtube.com/watch?v=Oe6XbO2src8</a:t>
            </a:r>
            <a:endParaRPr lang="nl-BE" u="sng" dirty="0" smtClean="0"/>
          </a:p>
          <a:p>
            <a:endParaRPr lang="nl-BE" u="sng" dirty="0"/>
          </a:p>
          <a:p>
            <a:r>
              <a:rPr lang="nl-BE" u="sng" dirty="0">
                <a:hlinkClick r:id="rId3"/>
              </a:rPr>
              <a:t>https://www.youtube.com/watch?v=KpPH-_qG5U8</a:t>
            </a:r>
            <a:endParaRPr lang="nl-BE" dirty="0"/>
          </a:p>
          <a:p>
            <a:endParaRPr lang="nl-BE" u="sng" dirty="0" smtClean="0"/>
          </a:p>
          <a:p>
            <a:endParaRPr lang="nl-BE" dirty="0"/>
          </a:p>
        </p:txBody>
      </p:sp>
    </p:spTree>
    <p:extLst>
      <p:ext uri="{BB962C8B-B14F-4D97-AF65-F5344CB8AC3E}">
        <p14:creationId xmlns:p14="http://schemas.microsoft.com/office/powerpoint/2010/main" val="1609680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dirty="0"/>
          </a:p>
        </p:txBody>
      </p:sp>
      <p:sp>
        <p:nvSpPr>
          <p:cNvPr id="3" name="Ondertitel 2"/>
          <p:cNvSpPr>
            <a:spLocks noGrp="1"/>
          </p:cNvSpPr>
          <p:nvPr>
            <p:ph type="subTitle" idx="1"/>
          </p:nvPr>
        </p:nvSpPr>
        <p:spPr/>
        <p:txBody>
          <a:bodyPr/>
          <a:lstStyle/>
          <a:p>
            <a:endParaRPr lang="nl-BE"/>
          </a:p>
        </p:txBody>
      </p:sp>
    </p:spTree>
    <p:extLst>
      <p:ext uri="{BB962C8B-B14F-4D97-AF65-F5344CB8AC3E}">
        <p14:creationId xmlns:p14="http://schemas.microsoft.com/office/powerpoint/2010/main" val="751696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5576" y="836712"/>
            <a:ext cx="7772400" cy="1470025"/>
          </a:xfrm>
        </p:spPr>
        <p:txBody>
          <a:bodyPr>
            <a:normAutofit fontScale="90000"/>
          </a:bodyPr>
          <a:lstStyle/>
          <a:p>
            <a:r>
              <a:rPr lang="nl-BE" sz="9800" b="1" dirty="0" smtClean="0"/>
              <a:t>Ronde 1:</a:t>
            </a:r>
            <a:r>
              <a:rPr lang="nl-BE" sz="9600" b="1" dirty="0" smtClean="0"/>
              <a:t/>
            </a:r>
            <a:br>
              <a:rPr lang="nl-BE" sz="9600" b="1" dirty="0" smtClean="0"/>
            </a:br>
            <a:r>
              <a:rPr lang="nl-BE" sz="5300" b="1" dirty="0" smtClean="0"/>
              <a:t>Weetjes</a:t>
            </a:r>
            <a:r>
              <a:rPr lang="nl-BE" sz="9600" b="1" dirty="0" smtClean="0"/>
              <a:t/>
            </a:r>
            <a:br>
              <a:rPr lang="nl-BE" sz="9600" b="1" dirty="0" smtClean="0"/>
            </a:br>
            <a:r>
              <a:rPr lang="nl-BE" sz="5300" b="1" dirty="0" smtClean="0"/>
              <a:t>Kies het juiste antwoord.</a:t>
            </a:r>
            <a:r>
              <a:rPr lang="nl-BE" dirty="0" smtClean="0"/>
              <a:t/>
            </a:r>
            <a:br>
              <a:rPr lang="nl-BE" dirty="0" smtClean="0"/>
            </a:br>
            <a:endParaRPr lang="nl-BE" dirty="0"/>
          </a:p>
        </p:txBody>
      </p:sp>
      <p:pic>
        <p:nvPicPr>
          <p:cNvPr id="5" name="Afbeelding 4" descr="Gerelateerde afbeeldin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708920"/>
            <a:ext cx="3816424" cy="4032448"/>
          </a:xfrm>
          <a:prstGeom prst="rect">
            <a:avLst/>
          </a:prstGeom>
          <a:noFill/>
          <a:ln>
            <a:noFill/>
          </a:ln>
        </p:spPr>
      </p:pic>
    </p:spTree>
    <p:extLst>
      <p:ext uri="{BB962C8B-B14F-4D97-AF65-F5344CB8AC3E}">
        <p14:creationId xmlns:p14="http://schemas.microsoft.com/office/powerpoint/2010/main" val="16416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27584" y="1268760"/>
            <a:ext cx="7772400" cy="1470025"/>
          </a:xfrm>
        </p:spPr>
        <p:txBody>
          <a:bodyPr>
            <a:normAutofit fontScale="90000"/>
          </a:bodyPr>
          <a:lstStyle/>
          <a:p>
            <a:r>
              <a:rPr lang="nl-BE" sz="5300" b="1" dirty="0" smtClean="0">
                <a:solidFill>
                  <a:srgbClr val="00B050"/>
                </a:solidFill>
              </a:rPr>
              <a:t> </a:t>
            </a:r>
            <a:r>
              <a:rPr lang="nl-BE" sz="5300" b="1" dirty="0">
                <a:solidFill>
                  <a:srgbClr val="00B050"/>
                </a:solidFill>
              </a:rPr>
              <a:t>Hoelang is de wereldtentoonstelling expo </a:t>
            </a:r>
            <a:r>
              <a:rPr lang="nl-BE" sz="5300" b="1" dirty="0" smtClean="0">
                <a:solidFill>
                  <a:srgbClr val="00B050"/>
                </a:solidFill>
              </a:rPr>
              <a:t>1958 dit jaar geleden?</a:t>
            </a:r>
            <a:r>
              <a:rPr lang="nl-BE" dirty="0"/>
              <a:t/>
            </a:r>
            <a:br>
              <a:rPr lang="nl-BE" dirty="0"/>
            </a:br>
            <a:r>
              <a:rPr lang="nl-BE" dirty="0"/>
              <a:t/>
            </a:r>
            <a:br>
              <a:rPr lang="nl-BE" dirty="0"/>
            </a:br>
            <a:endParaRPr lang="nl-BE" dirty="0"/>
          </a:p>
        </p:txBody>
      </p:sp>
      <p:sp>
        <p:nvSpPr>
          <p:cNvPr id="3" name="Ondertitel 2"/>
          <p:cNvSpPr>
            <a:spLocks noGrp="1"/>
          </p:cNvSpPr>
          <p:nvPr>
            <p:ph type="subTitle" idx="1"/>
          </p:nvPr>
        </p:nvSpPr>
        <p:spPr>
          <a:xfrm>
            <a:off x="1043608" y="3356992"/>
            <a:ext cx="6400800" cy="1752600"/>
          </a:xfrm>
        </p:spPr>
        <p:txBody>
          <a:bodyPr>
            <a:noAutofit/>
          </a:bodyPr>
          <a:lstStyle/>
          <a:p>
            <a:pPr algn="l"/>
            <a:r>
              <a:rPr lang="nl-BE" sz="5400" b="1" dirty="0" smtClean="0">
                <a:solidFill>
                  <a:srgbClr val="00B050"/>
                </a:solidFill>
              </a:rPr>
              <a:t>a. </a:t>
            </a:r>
            <a:r>
              <a:rPr lang="nl-BE" sz="5400" b="1" dirty="0" smtClean="0">
                <a:solidFill>
                  <a:schemeClr val="tx1"/>
                </a:solidFill>
              </a:rPr>
              <a:t>60 jaar.</a:t>
            </a:r>
          </a:p>
          <a:p>
            <a:pPr algn="l"/>
            <a:r>
              <a:rPr lang="nl-BE" sz="5400" b="1" dirty="0" smtClean="0">
                <a:solidFill>
                  <a:srgbClr val="FF0000"/>
                </a:solidFill>
              </a:rPr>
              <a:t>b. </a:t>
            </a:r>
            <a:r>
              <a:rPr lang="nl-BE" sz="5400" b="1" dirty="0" smtClean="0">
                <a:solidFill>
                  <a:schemeClr val="tx1"/>
                </a:solidFill>
              </a:rPr>
              <a:t>100 jaar.</a:t>
            </a:r>
            <a:endParaRPr lang="nl-BE" sz="5400" b="1" dirty="0">
              <a:solidFill>
                <a:schemeClr val="tx1"/>
              </a:solidFill>
            </a:endParaRPr>
          </a:p>
        </p:txBody>
      </p:sp>
      <p:sp>
        <p:nvSpPr>
          <p:cNvPr id="4" name="Ovaal 3"/>
          <p:cNvSpPr/>
          <p:nvPr/>
        </p:nvSpPr>
        <p:spPr>
          <a:xfrm>
            <a:off x="683568" y="3284984"/>
            <a:ext cx="3794323"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1763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8650" y="901700"/>
            <a:ext cx="7772400" cy="1470025"/>
          </a:xfrm>
        </p:spPr>
        <p:txBody>
          <a:bodyPr>
            <a:normAutofit fontScale="90000"/>
          </a:bodyPr>
          <a:lstStyle/>
          <a:p>
            <a:r>
              <a:rPr lang="nl-BE" sz="5300" b="1" dirty="0" smtClean="0">
                <a:solidFill>
                  <a:srgbClr val="00B050"/>
                </a:solidFill>
              </a:rPr>
              <a:t>Waar </a:t>
            </a:r>
            <a:r>
              <a:rPr lang="nl-BE" sz="5300" b="1" dirty="0">
                <a:solidFill>
                  <a:srgbClr val="00B050"/>
                </a:solidFill>
              </a:rPr>
              <a:t>vond deze wereldtentoonstelling plaats?</a:t>
            </a:r>
            <a:r>
              <a:rPr lang="nl-BE" dirty="0"/>
              <a:t/>
            </a:r>
            <a:br>
              <a:rPr lang="nl-BE" dirty="0"/>
            </a:br>
            <a:endParaRPr lang="nl-BE" dirty="0"/>
          </a:p>
        </p:txBody>
      </p:sp>
      <p:sp>
        <p:nvSpPr>
          <p:cNvPr id="3" name="Ondertitel 2"/>
          <p:cNvSpPr>
            <a:spLocks noGrp="1"/>
          </p:cNvSpPr>
          <p:nvPr>
            <p:ph type="subTitle" idx="1"/>
          </p:nvPr>
        </p:nvSpPr>
        <p:spPr>
          <a:xfrm>
            <a:off x="251520" y="3284984"/>
            <a:ext cx="8496944" cy="4248472"/>
          </a:xfrm>
        </p:spPr>
        <p:txBody>
          <a:bodyPr>
            <a:normAutofit/>
          </a:bodyPr>
          <a:lstStyle/>
          <a:p>
            <a:pPr algn="l"/>
            <a:r>
              <a:rPr lang="nl-BE" sz="5200" b="1" dirty="0" smtClean="0">
                <a:solidFill>
                  <a:srgbClr val="00B050"/>
                </a:solidFill>
              </a:rPr>
              <a:t>a. </a:t>
            </a:r>
            <a:r>
              <a:rPr lang="nl-BE" sz="5200" b="1" dirty="0" smtClean="0">
                <a:solidFill>
                  <a:schemeClr val="tx1"/>
                </a:solidFill>
              </a:rPr>
              <a:t>Grote markt in Antwerpen.</a:t>
            </a:r>
            <a:br>
              <a:rPr lang="nl-BE" sz="5200" b="1" dirty="0" smtClean="0">
                <a:solidFill>
                  <a:schemeClr val="tx1"/>
                </a:solidFill>
              </a:rPr>
            </a:br>
            <a:r>
              <a:rPr lang="nl-BE" sz="5200" b="1" dirty="0" smtClean="0">
                <a:solidFill>
                  <a:srgbClr val="FF0000"/>
                </a:solidFill>
              </a:rPr>
              <a:t>b. </a:t>
            </a:r>
            <a:r>
              <a:rPr lang="nl-BE" sz="5200" b="1" dirty="0" err="1" smtClean="0">
                <a:solidFill>
                  <a:schemeClr val="tx1"/>
                </a:solidFill>
              </a:rPr>
              <a:t>Heizel</a:t>
            </a:r>
            <a:r>
              <a:rPr lang="nl-BE" sz="5200" b="1" dirty="0" smtClean="0">
                <a:solidFill>
                  <a:schemeClr val="tx1"/>
                </a:solidFill>
              </a:rPr>
              <a:t> in Brussel.</a:t>
            </a:r>
            <a:r>
              <a:rPr lang="nl-BE" dirty="0" smtClean="0"/>
              <a:t/>
            </a:r>
            <a:br>
              <a:rPr lang="nl-BE" dirty="0" smtClean="0"/>
            </a:br>
            <a:endParaRPr lang="nl-BE" dirty="0"/>
          </a:p>
        </p:txBody>
      </p:sp>
      <p:sp>
        <p:nvSpPr>
          <p:cNvPr id="4" name="Ovaal 3"/>
          <p:cNvSpPr/>
          <p:nvPr/>
        </p:nvSpPr>
        <p:spPr>
          <a:xfrm>
            <a:off x="107504" y="4005064"/>
            <a:ext cx="5940152"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3304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124744"/>
            <a:ext cx="7772400" cy="1470025"/>
          </a:xfrm>
        </p:spPr>
        <p:txBody>
          <a:bodyPr>
            <a:normAutofit fontScale="90000"/>
          </a:bodyPr>
          <a:lstStyle/>
          <a:p>
            <a:r>
              <a:rPr lang="nl-BE" sz="5300" b="1" dirty="0" smtClean="0">
                <a:solidFill>
                  <a:srgbClr val="00B050"/>
                </a:solidFill>
              </a:rPr>
              <a:t> </a:t>
            </a:r>
            <a:r>
              <a:rPr lang="nl-BE" sz="5300" b="1" dirty="0">
                <a:solidFill>
                  <a:srgbClr val="00B050"/>
                </a:solidFill>
              </a:rPr>
              <a:t>Wanneer liep de wereldtentoonstelling expo 1958?</a:t>
            </a:r>
            <a:r>
              <a:rPr lang="nl-BE" dirty="0"/>
              <a:t/>
            </a:r>
            <a:br>
              <a:rPr lang="nl-BE" dirty="0"/>
            </a:br>
            <a:endParaRPr lang="nl-BE" dirty="0"/>
          </a:p>
        </p:txBody>
      </p:sp>
      <p:sp>
        <p:nvSpPr>
          <p:cNvPr id="3" name="Ondertitel 2"/>
          <p:cNvSpPr>
            <a:spLocks noGrp="1"/>
          </p:cNvSpPr>
          <p:nvPr>
            <p:ph type="subTitle" idx="1"/>
          </p:nvPr>
        </p:nvSpPr>
        <p:spPr>
          <a:xfrm>
            <a:off x="395536" y="2996952"/>
            <a:ext cx="8424936" cy="2857872"/>
          </a:xfrm>
        </p:spPr>
        <p:txBody>
          <a:bodyPr>
            <a:noAutofit/>
          </a:bodyPr>
          <a:lstStyle/>
          <a:p>
            <a:pPr algn="l"/>
            <a:r>
              <a:rPr lang="nl-BE" sz="4800" b="1" dirty="0" smtClean="0">
                <a:solidFill>
                  <a:srgbClr val="00B050"/>
                </a:solidFill>
              </a:rPr>
              <a:t>a. </a:t>
            </a:r>
            <a:r>
              <a:rPr lang="nl-BE" sz="4800" b="1" dirty="0" smtClean="0">
                <a:solidFill>
                  <a:schemeClr val="tx1"/>
                </a:solidFill>
              </a:rPr>
              <a:t>Van april tot oktober.</a:t>
            </a:r>
          </a:p>
          <a:p>
            <a:pPr algn="l"/>
            <a:r>
              <a:rPr lang="nl-BE" sz="4800" b="1" dirty="0" smtClean="0">
                <a:solidFill>
                  <a:srgbClr val="FF0000"/>
                </a:solidFill>
              </a:rPr>
              <a:t>b. </a:t>
            </a:r>
            <a:r>
              <a:rPr lang="nl-BE" sz="4800" b="1" dirty="0" smtClean="0">
                <a:solidFill>
                  <a:schemeClr val="tx1"/>
                </a:solidFill>
              </a:rPr>
              <a:t>Van januari tot juni.</a:t>
            </a:r>
            <a:br>
              <a:rPr lang="nl-BE" sz="4800" b="1" dirty="0" smtClean="0">
                <a:solidFill>
                  <a:schemeClr val="tx1"/>
                </a:solidFill>
              </a:rPr>
            </a:br>
            <a:r>
              <a:rPr lang="nl-BE" sz="5400" dirty="0" smtClean="0"/>
              <a:t/>
            </a:r>
            <a:br>
              <a:rPr lang="nl-BE" sz="5400" dirty="0" smtClean="0"/>
            </a:br>
            <a:endParaRPr lang="nl-BE" sz="5400" dirty="0"/>
          </a:p>
        </p:txBody>
      </p:sp>
      <p:sp>
        <p:nvSpPr>
          <p:cNvPr id="4" name="Ovaal 3"/>
          <p:cNvSpPr/>
          <p:nvPr/>
        </p:nvSpPr>
        <p:spPr>
          <a:xfrm>
            <a:off x="251520" y="2745878"/>
            <a:ext cx="6480720" cy="13311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4117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08720"/>
            <a:ext cx="7772400" cy="1470025"/>
          </a:xfrm>
        </p:spPr>
        <p:txBody>
          <a:bodyPr>
            <a:normAutofit fontScale="90000"/>
          </a:bodyPr>
          <a:lstStyle/>
          <a:p>
            <a:r>
              <a:rPr lang="nl-BE" sz="5300" b="1" dirty="0" smtClean="0">
                <a:solidFill>
                  <a:srgbClr val="00B050"/>
                </a:solidFill>
              </a:rPr>
              <a:t> </a:t>
            </a:r>
            <a:r>
              <a:rPr lang="nl-BE" sz="5300" b="1" dirty="0">
                <a:solidFill>
                  <a:srgbClr val="00B050"/>
                </a:solidFill>
              </a:rPr>
              <a:t>Hoeveel mensen hebben expo 1958 bezocht?</a:t>
            </a:r>
            <a:r>
              <a:rPr lang="nl-BE" dirty="0"/>
              <a:t/>
            </a:r>
            <a:br>
              <a:rPr lang="nl-BE" dirty="0"/>
            </a:br>
            <a:endParaRPr lang="nl-BE" dirty="0"/>
          </a:p>
        </p:txBody>
      </p:sp>
      <p:sp>
        <p:nvSpPr>
          <p:cNvPr id="3" name="Ondertitel 2"/>
          <p:cNvSpPr>
            <a:spLocks noGrp="1"/>
          </p:cNvSpPr>
          <p:nvPr>
            <p:ph type="subTitle" idx="1"/>
          </p:nvPr>
        </p:nvSpPr>
        <p:spPr>
          <a:xfrm>
            <a:off x="251520" y="2780928"/>
            <a:ext cx="7592888" cy="3217912"/>
          </a:xfrm>
        </p:spPr>
        <p:txBody>
          <a:bodyPr>
            <a:normAutofit/>
          </a:bodyPr>
          <a:lstStyle/>
          <a:p>
            <a:pPr algn="l"/>
            <a:r>
              <a:rPr lang="nl-BE" sz="5400" b="1" dirty="0">
                <a:solidFill>
                  <a:srgbClr val="00B050"/>
                </a:solidFill>
              </a:rPr>
              <a:t>a</a:t>
            </a:r>
            <a:r>
              <a:rPr lang="nl-BE" sz="5400" b="1" dirty="0" smtClean="0">
                <a:solidFill>
                  <a:srgbClr val="00B050"/>
                </a:solidFill>
              </a:rPr>
              <a:t>. </a:t>
            </a:r>
            <a:r>
              <a:rPr lang="nl-BE" sz="5400" b="1" dirty="0" smtClean="0">
                <a:solidFill>
                  <a:schemeClr val="tx1"/>
                </a:solidFill>
              </a:rPr>
              <a:t>45 miljoen mensen.</a:t>
            </a:r>
            <a:br>
              <a:rPr lang="nl-BE" sz="5400" b="1" dirty="0" smtClean="0">
                <a:solidFill>
                  <a:schemeClr val="tx1"/>
                </a:solidFill>
              </a:rPr>
            </a:br>
            <a:r>
              <a:rPr lang="nl-BE" sz="5400" b="1" dirty="0" smtClean="0">
                <a:solidFill>
                  <a:srgbClr val="FF0000"/>
                </a:solidFill>
              </a:rPr>
              <a:t>b. </a:t>
            </a:r>
            <a:r>
              <a:rPr lang="nl-BE" sz="5400" b="1" dirty="0" smtClean="0">
                <a:solidFill>
                  <a:schemeClr val="tx1"/>
                </a:solidFill>
              </a:rPr>
              <a:t>20.000 mensen.</a:t>
            </a:r>
            <a:r>
              <a:rPr lang="nl-BE" dirty="0" smtClean="0"/>
              <a:t/>
            </a:r>
            <a:br>
              <a:rPr lang="nl-BE" dirty="0" smtClean="0"/>
            </a:br>
            <a:endParaRPr lang="nl-BE" dirty="0"/>
          </a:p>
        </p:txBody>
      </p:sp>
      <p:sp>
        <p:nvSpPr>
          <p:cNvPr id="4" name="Ovaal 3"/>
          <p:cNvSpPr/>
          <p:nvPr/>
        </p:nvSpPr>
        <p:spPr>
          <a:xfrm>
            <a:off x="251520" y="2492896"/>
            <a:ext cx="662473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7121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rgbClr val="BAFE8C"/>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12776"/>
            <a:ext cx="7772400" cy="1470025"/>
          </a:xfrm>
        </p:spPr>
        <p:txBody>
          <a:bodyPr>
            <a:normAutofit fontScale="90000"/>
          </a:bodyPr>
          <a:lstStyle/>
          <a:p>
            <a:r>
              <a:rPr lang="nl-BE" sz="5300" b="1" dirty="0" smtClean="0">
                <a:solidFill>
                  <a:srgbClr val="00B050"/>
                </a:solidFill>
              </a:rPr>
              <a:t> Er werkten 15.000 arbeiders mee aan de opbouw van de wereldtentoonstelling. Hoelang bouwden ze er aan? </a:t>
            </a:r>
            <a:r>
              <a:rPr lang="nl-BE" dirty="0"/>
              <a:t/>
            </a:r>
            <a:br>
              <a:rPr lang="nl-BE" dirty="0"/>
            </a:br>
            <a:endParaRPr lang="nl-BE" dirty="0"/>
          </a:p>
        </p:txBody>
      </p:sp>
      <p:sp>
        <p:nvSpPr>
          <p:cNvPr id="3" name="Ondertitel 2"/>
          <p:cNvSpPr>
            <a:spLocks noGrp="1"/>
          </p:cNvSpPr>
          <p:nvPr>
            <p:ph type="subTitle" idx="1"/>
          </p:nvPr>
        </p:nvSpPr>
        <p:spPr>
          <a:xfrm>
            <a:off x="410469" y="4221088"/>
            <a:ext cx="8712968" cy="2808312"/>
          </a:xfrm>
        </p:spPr>
        <p:txBody>
          <a:bodyPr>
            <a:normAutofit/>
          </a:bodyPr>
          <a:lstStyle/>
          <a:p>
            <a:pPr algn="l"/>
            <a:r>
              <a:rPr lang="nl-BE" sz="5800" b="1" dirty="0">
                <a:solidFill>
                  <a:srgbClr val="00B050"/>
                </a:solidFill>
              </a:rPr>
              <a:t>a</a:t>
            </a:r>
            <a:r>
              <a:rPr lang="nl-BE" sz="5800" b="1" dirty="0" smtClean="0">
                <a:solidFill>
                  <a:srgbClr val="00B050"/>
                </a:solidFill>
              </a:rPr>
              <a:t>. </a:t>
            </a:r>
            <a:r>
              <a:rPr lang="nl-BE" sz="5800" b="1" dirty="0" smtClean="0">
                <a:solidFill>
                  <a:schemeClr val="tx1"/>
                </a:solidFill>
              </a:rPr>
              <a:t>3 jaar.</a:t>
            </a:r>
            <a:br>
              <a:rPr lang="nl-BE" sz="5800" b="1" dirty="0" smtClean="0">
                <a:solidFill>
                  <a:schemeClr val="tx1"/>
                </a:solidFill>
              </a:rPr>
            </a:br>
            <a:r>
              <a:rPr lang="nl-BE" sz="5800" b="1" dirty="0" smtClean="0">
                <a:solidFill>
                  <a:srgbClr val="FF0000"/>
                </a:solidFill>
              </a:rPr>
              <a:t>b. </a:t>
            </a:r>
            <a:r>
              <a:rPr lang="nl-BE" sz="5800" b="1" dirty="0" smtClean="0">
                <a:solidFill>
                  <a:schemeClr val="tx1"/>
                </a:solidFill>
              </a:rPr>
              <a:t>10 jaar.</a:t>
            </a:r>
            <a:r>
              <a:rPr lang="nl-BE" dirty="0" smtClean="0"/>
              <a:t/>
            </a:r>
            <a:br>
              <a:rPr lang="nl-BE" dirty="0" smtClean="0"/>
            </a:br>
            <a:endParaRPr lang="nl-BE" dirty="0"/>
          </a:p>
        </p:txBody>
      </p:sp>
      <p:sp>
        <p:nvSpPr>
          <p:cNvPr id="4" name="Ovaal 3"/>
          <p:cNvSpPr/>
          <p:nvPr/>
        </p:nvSpPr>
        <p:spPr>
          <a:xfrm>
            <a:off x="251520" y="4149080"/>
            <a:ext cx="3794323"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5796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593</Words>
  <Application>Microsoft Office PowerPoint</Application>
  <PresentationFormat>Diavoorstelling (4:3)</PresentationFormat>
  <Paragraphs>77</Paragraphs>
  <Slides>37</Slides>
  <Notes>0</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Kantoorthema</vt:lpstr>
      <vt:lpstr>PowerPoint-presentatie</vt:lpstr>
      <vt:lpstr>PowerPoint-presentatie</vt:lpstr>
      <vt:lpstr>  https://www.ketnet.be/karrewiet/17-april-2018-expo-58   </vt:lpstr>
      <vt:lpstr>Ronde 1: Weetjes Kies het juiste antwoord. </vt:lpstr>
      <vt:lpstr> Hoelang is de wereldtentoonstelling expo 1958 dit jaar geleden?  </vt:lpstr>
      <vt:lpstr>Waar vond deze wereldtentoonstelling plaats? </vt:lpstr>
      <vt:lpstr> Wanneer liep de wereldtentoonstelling expo 1958? </vt:lpstr>
      <vt:lpstr> Hoeveel mensen hebben expo 1958 bezocht? </vt:lpstr>
      <vt:lpstr> Er werkten 15.000 arbeiders mee aan de opbouw van de wereldtentoonstelling. Hoelang bouwden ze er aan?  </vt:lpstr>
      <vt:lpstr>Wie opende expo 1958? </vt:lpstr>
      <vt:lpstr> </vt:lpstr>
      <vt:lpstr>Beeldmateriaal:  </vt:lpstr>
      <vt:lpstr>PowerPoint-presentatie</vt:lpstr>
      <vt:lpstr>Ronde 2: Het Atomium Kies het juiste antwoord </vt:lpstr>
      <vt:lpstr>Was het oorspronkelijk de bedoeling dat het Atomium zou blijven staan?  </vt:lpstr>
      <vt:lpstr>Uit hoeveel bollen bestaat het Atomium?  </vt:lpstr>
      <vt:lpstr>Wat moet het Atomium eigenlijk voorstellen? </vt:lpstr>
      <vt:lpstr>Hoe breed is elke bol van het Atomium? </vt:lpstr>
      <vt:lpstr>Hoeveel kostte een ticket voor de roltrap in het Atomium tijdens de wereldtentoonstelling?</vt:lpstr>
      <vt:lpstr>Beeldmateriaal: </vt:lpstr>
      <vt:lpstr>https://www.youtube.com/watch?v=7LsV2Q1A2FQ  </vt:lpstr>
      <vt:lpstr>Ronde 3: Eten en drinken Kies het juiste antwoord.</vt:lpstr>
      <vt:lpstr>Vraag: Côte d'Or stelde een nieuw chocoladeproduct voor op de wereldtentoonstelling. Welk? </vt:lpstr>
      <vt:lpstr> </vt:lpstr>
      <vt:lpstr>Er was een ijsje in de vorm van drie kleuren en smaken tussen twee wafeltjes, dat bekend werd tijdens expo 58. Met wat verbeelding stelden de drie kleuren de Belgische vlag voor. Over welk ijsje hebben we het?</vt:lpstr>
      <vt:lpstr>Koekjesfabrikant Lu stond ook op expo 58. Normaal met twee nieuwe koekjes. Welk koekje was niet tijdig klaar, maar is tot op de dag van vandaag nog steeds heel gekend. Over welk koekje heb ik het?</vt:lpstr>
      <vt:lpstr>Beeldmateriaal: </vt:lpstr>
      <vt:lpstr>https://www.bruzz.be/videoreeks/vrijdag-23-maart-2018/video-hostessen-van-toen-vieren-60-jaar-expo-58   </vt:lpstr>
      <vt:lpstr>Ronde 4: Weetjes Kies het juiste antwoord.</vt:lpstr>
      <vt:lpstr>Wat laten de deelnemende landen eigenlijk zien op zo’n wereldtentoonstelling? </vt:lpstr>
      <vt:lpstr>Bij al de gebouwen op de expo stonden hostessen: ontvangstdames. Een nieuw beroep, dat aan strenge voorwaarden was verbonden. Wat waren ze verplicht te dragen?  </vt:lpstr>
      <vt:lpstr>Het Nederlandse paviljoen was een van de best bezochte attracties van de Expo. Hoe kwam dit?</vt:lpstr>
      <vt:lpstr>Bij het Amerikaanse paviljoen kon je als bezoekers iets gratis doen, wat?</vt:lpstr>
      <vt:lpstr>Welk bekende kunststoffen speelgoed werd gelanceerd op expo 1958?</vt:lpstr>
      <vt:lpstr>Hoe heet het Congolees kinderkoor dat optrad tijdens Expo 58?</vt:lpstr>
      <vt:lpstr>Beeldmateriaal zonder geluid. </vt:lpstr>
      <vt:lpstr>PowerPoint-presentatie</vt:lpstr>
    </vt:vector>
  </TitlesOfParts>
  <Company>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26</cp:revision>
  <dcterms:created xsi:type="dcterms:W3CDTF">2018-06-17T13:06:12Z</dcterms:created>
  <dcterms:modified xsi:type="dcterms:W3CDTF">2018-06-26T21:03:00Z</dcterms:modified>
</cp:coreProperties>
</file>