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72" r:id="rId8"/>
    <p:sldId id="294" r:id="rId9"/>
    <p:sldId id="295" r:id="rId10"/>
    <p:sldId id="296" r:id="rId11"/>
    <p:sldId id="261" r:id="rId12"/>
    <p:sldId id="262" r:id="rId13"/>
    <p:sldId id="266" r:id="rId14"/>
    <p:sldId id="263" r:id="rId15"/>
    <p:sldId id="264" r:id="rId16"/>
    <p:sldId id="271" r:id="rId17"/>
    <p:sldId id="268" r:id="rId18"/>
    <p:sldId id="267" r:id="rId19"/>
    <p:sldId id="275" r:id="rId20"/>
    <p:sldId id="269" r:id="rId21"/>
    <p:sldId id="279" r:id="rId22"/>
    <p:sldId id="280" r:id="rId23"/>
    <p:sldId id="274" r:id="rId24"/>
    <p:sldId id="297" r:id="rId25"/>
    <p:sldId id="298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8964-00BB-4D7E-A3F7-3C86EB6D0935}" type="datetimeFigureOut">
              <a:rPr lang="nl-BE" smtClean="0"/>
              <a:pPr/>
              <a:t>06/04/16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0013-4EF5-49A3-80B9-259A716525A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openxmlformats.org/officeDocument/2006/relationships/video" Target="NULL" TargetMode="External"/><Relationship Id="rId2" Type="http://schemas.microsoft.com/office/2007/relationships/media" Target="https://www.youtube.com/embed/cBvv6s54tK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6148" y="2708920"/>
            <a:ext cx="3683711" cy="392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136904" cy="1800200"/>
          </a:xfrm>
        </p:spPr>
        <p:txBody>
          <a:bodyPr>
            <a:noAutofit/>
          </a:bodyPr>
          <a:lstStyle/>
          <a:p>
            <a:r>
              <a:rPr lang="nl-BE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Kersthappening </a:t>
            </a:r>
          </a:p>
          <a:p>
            <a:r>
              <a:rPr lang="nl-BE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Huis Driane </a:t>
            </a:r>
          </a:p>
          <a:p>
            <a:r>
              <a:rPr lang="nl-BE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2014</a:t>
            </a:r>
            <a:endParaRPr lang="nl-BE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nl-BE" sz="4900" b="1" dirty="0" smtClean="0"/>
              <a:t>Wat is dit, wat doen deze kinderen?</a:t>
            </a:r>
          </a:p>
          <a:p>
            <a:pPr algn="ctr">
              <a:buNone/>
            </a:pPr>
            <a:endParaRPr lang="nl-BE" sz="2700" b="1" dirty="0"/>
          </a:p>
          <a:p>
            <a:pPr algn="ctr">
              <a:buNone/>
            </a:pPr>
            <a:endParaRPr lang="nl-BE" sz="2700" b="1" dirty="0" smtClean="0"/>
          </a:p>
          <a:p>
            <a:pPr algn="ctr">
              <a:buNone/>
            </a:pPr>
            <a:endParaRPr lang="nl-BE" sz="2700" b="1" dirty="0"/>
          </a:p>
          <a:p>
            <a:pPr algn="ctr">
              <a:buNone/>
            </a:pPr>
            <a:endParaRPr lang="nl-BE" sz="2700" b="1" dirty="0" smtClean="0"/>
          </a:p>
          <a:p>
            <a:pPr algn="ctr">
              <a:buNone/>
            </a:pPr>
            <a:endParaRPr lang="nl-BE" sz="2700" b="1" dirty="0"/>
          </a:p>
          <a:p>
            <a:pPr algn="ctr">
              <a:buNone/>
            </a:pPr>
            <a:endParaRPr lang="nl-BE" sz="2700" b="1" dirty="0" smtClean="0"/>
          </a:p>
          <a:p>
            <a:pPr algn="ctr">
              <a:buNone/>
            </a:pPr>
            <a:endParaRPr lang="nl-BE" sz="2700" b="1" dirty="0"/>
          </a:p>
          <a:p>
            <a:pPr algn="ctr">
              <a:buNone/>
            </a:pPr>
            <a:endParaRPr lang="nl-BE" sz="2700" b="1" dirty="0" smtClean="0"/>
          </a:p>
          <a:p>
            <a:pPr algn="ctr">
              <a:buNone/>
            </a:pPr>
            <a:endParaRPr lang="nl-BE" sz="27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nl-BE" sz="27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nl-BE" sz="27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nl-BE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nl-BE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nl-BE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nl-BE" sz="5300" dirty="0" smtClean="0"/>
          </a:p>
          <a:p>
            <a:pPr algn="ctr">
              <a:buNone/>
            </a:pPr>
            <a:r>
              <a:rPr lang="nl-BE" sz="5300" dirty="0" smtClean="0"/>
              <a:t>Het juiste antwoord = Christmas Crackers zijn vooral populair in Engeland en de Verenigde Staten. Het zijn pakketjes in snoepvorm die je open moet trekken en waar een cadeautje of spreuk uit tevoorschijn komt.</a:t>
            </a:r>
            <a:endParaRPr lang="nl-BE" sz="53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472608" cy="328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700" b="1" dirty="0" smtClean="0"/>
              <a:t>Wie schreef het beroemde Kerstverhaal </a:t>
            </a:r>
          </a:p>
          <a:p>
            <a:pPr algn="ctr">
              <a:buNone/>
            </a:pPr>
            <a:r>
              <a:rPr lang="nl-BE" sz="2700" b="1" dirty="0" smtClean="0"/>
              <a:t>“A Christmas </a:t>
            </a:r>
            <a:r>
              <a:rPr lang="nl-BE" sz="2700" b="1" dirty="0" err="1" smtClean="0"/>
              <a:t>Carol</a:t>
            </a:r>
            <a:r>
              <a:rPr lang="nl-BE" sz="2700" b="1" dirty="0" smtClean="0"/>
              <a:t>”</a:t>
            </a:r>
          </a:p>
          <a:p>
            <a:pPr algn="ctr">
              <a:buNone/>
            </a:pPr>
            <a:endParaRPr lang="nl-BE" b="1" dirty="0" smtClean="0"/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D.H. Lawrence</a:t>
            </a:r>
          </a:p>
          <a:p>
            <a:pPr marL="514350" indent="-514350" algn="ctr">
              <a:buAutoNum type="alphaUcPeriod"/>
            </a:pPr>
            <a:r>
              <a:rPr lang="nl-BE" sz="2500" b="1" dirty="0" err="1" smtClean="0">
                <a:solidFill>
                  <a:srgbClr val="C00000"/>
                </a:solidFill>
              </a:rPr>
              <a:t>Charles</a:t>
            </a:r>
            <a:r>
              <a:rPr lang="nl-BE" sz="2500" b="1" dirty="0" smtClean="0">
                <a:solidFill>
                  <a:srgbClr val="C00000"/>
                </a:solidFill>
              </a:rPr>
              <a:t> Dickens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Emily </a:t>
            </a:r>
            <a:r>
              <a:rPr lang="nl-BE" sz="2500" b="1" dirty="0" err="1" smtClean="0">
                <a:solidFill>
                  <a:srgbClr val="C00000"/>
                </a:solidFill>
              </a:rPr>
              <a:t>Bronte</a:t>
            </a:r>
            <a:endParaRPr lang="nl-BE" sz="2500" b="1" dirty="0" smtClean="0">
              <a:solidFill>
                <a:srgbClr val="C00000"/>
              </a:solidFill>
            </a:endParaRPr>
          </a:p>
          <a:p>
            <a:pPr marL="514350" indent="-514350" algn="ctr">
              <a:buAutoNum type="alphaUcPeriod"/>
            </a:pPr>
            <a:endParaRPr lang="nl-BE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nl-BE" sz="2500" dirty="0" smtClean="0"/>
              <a:t>Het  juiste antwoord = B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5751"/>
            <a:ext cx="2414010" cy="397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700" b="1" dirty="0" smtClean="0"/>
              <a:t>Wat is dit?</a:t>
            </a:r>
          </a:p>
          <a:p>
            <a:pPr algn="ctr">
              <a:buNone/>
            </a:pPr>
            <a:endParaRPr lang="nl-BE" b="1" dirty="0"/>
          </a:p>
          <a:p>
            <a:pPr algn="ctr">
              <a:buNone/>
            </a:pPr>
            <a:endParaRPr lang="nl-BE" b="1" dirty="0" smtClean="0"/>
          </a:p>
          <a:p>
            <a:pPr algn="ctr">
              <a:buNone/>
            </a:pPr>
            <a:endParaRPr lang="nl-BE" b="1" dirty="0"/>
          </a:p>
          <a:p>
            <a:pPr algn="ctr">
              <a:buNone/>
            </a:pPr>
            <a:endParaRPr lang="nl-BE" b="1" dirty="0" smtClean="0"/>
          </a:p>
          <a:p>
            <a:pPr algn="ctr">
              <a:buNone/>
            </a:pPr>
            <a:endParaRPr lang="nl-BE" b="1" dirty="0"/>
          </a:p>
          <a:p>
            <a:pPr algn="ctr">
              <a:buNone/>
            </a:pPr>
            <a:endParaRPr lang="nl-BE" b="1" dirty="0" smtClean="0"/>
          </a:p>
          <a:p>
            <a:pPr algn="ctr">
              <a:buNone/>
            </a:pPr>
            <a:r>
              <a:rPr lang="nl-BE" sz="2500" dirty="0" smtClean="0"/>
              <a:t>Het juist antwoord = Nieuwjaarszangertjes</a:t>
            </a:r>
          </a:p>
          <a:p>
            <a:pPr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1" y="2060848"/>
            <a:ext cx="4718298" cy="314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ZINGEN MAAR!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HERKEN JE DEZE STEM?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5" name="cBvv6s54tKU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649" y="1417638"/>
            <a:ext cx="8075151" cy="4542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RAADSEL: Wat ben ik?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500" b="1" dirty="0" smtClean="0">
                <a:solidFill>
                  <a:srgbClr val="C00000"/>
                </a:solidFill>
              </a:rPr>
              <a:t>Je ziet het thuis en in de stad.</a:t>
            </a:r>
            <a:endParaRPr lang="nl-BE" sz="25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nl-BE" sz="2500" b="1" dirty="0" smtClean="0">
                <a:solidFill>
                  <a:srgbClr val="C00000"/>
                </a:solidFill>
              </a:rPr>
              <a:t>Het zorgt voor een gezellige sfeer.</a:t>
            </a:r>
          </a:p>
          <a:p>
            <a:pPr algn="ctr">
              <a:buNone/>
            </a:pPr>
            <a:r>
              <a:rPr lang="nl-BE" sz="2500" b="1" dirty="0" smtClean="0">
                <a:solidFill>
                  <a:srgbClr val="C00000"/>
                </a:solidFill>
              </a:rPr>
              <a:t>Het geeft licht in donkere dagen.</a:t>
            </a:r>
          </a:p>
          <a:p>
            <a:pPr algn="ctr">
              <a:buNone/>
            </a:pPr>
            <a:r>
              <a:rPr lang="nl-BE" sz="2500" b="1" dirty="0" smtClean="0">
                <a:solidFill>
                  <a:srgbClr val="C00000"/>
                </a:solidFill>
              </a:rPr>
              <a:t>Het wordt gebruikt rond Kerstmis.</a:t>
            </a: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2500" dirty="0" smtClean="0"/>
              <a:t>Het juiste antwoord = Kerstverlichting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42862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2395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700" b="1" dirty="0" smtClean="0"/>
              <a:t>Welke dieren horen thuis in de Kerststal? </a:t>
            </a:r>
          </a:p>
          <a:p>
            <a:pPr>
              <a:buNone/>
            </a:pPr>
            <a:endParaRPr lang="nl-BE" dirty="0" smtClean="0"/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Schapen, koeien, een paard en een ezel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Een ezel, kippen, konijnen en een paard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Schapen, lammeren, een os, een ezel en een dromedaris</a:t>
            </a:r>
          </a:p>
          <a:p>
            <a:pPr marL="514350" indent="-514350" algn="ctr">
              <a:buAutoNum type="alphaUcPeriod"/>
            </a:pPr>
            <a:endParaRPr lang="nl-BE" sz="2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nl-BE" sz="2500" dirty="0" smtClean="0"/>
          </a:p>
          <a:p>
            <a:pPr marL="0" indent="0" algn="ctr">
              <a:buNone/>
            </a:pPr>
            <a:endParaRPr lang="nl-BE" sz="2500" dirty="0"/>
          </a:p>
          <a:p>
            <a:pPr marL="0" indent="0" algn="ctr">
              <a:buNone/>
            </a:pPr>
            <a:r>
              <a:rPr lang="nl-BE" sz="2500" dirty="0" smtClean="0"/>
              <a:t>Het juiste antwoord = C</a:t>
            </a:r>
            <a:endParaRPr lang="nl-BE" sz="25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334129" cy="2334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sz="2700" b="1" dirty="0" smtClean="0"/>
              <a:t>Waaruit bestaat de vulling van een kerstkrans van banket?</a:t>
            </a:r>
          </a:p>
          <a:p>
            <a:pPr algn="ctr">
              <a:buNone/>
            </a:pPr>
            <a:endParaRPr lang="nl-BE" sz="2700" b="1" dirty="0"/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Amandelspijs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Marsepein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Noten en rozijnen</a:t>
            </a:r>
          </a:p>
          <a:p>
            <a:pPr>
              <a:buNone/>
            </a:pPr>
            <a:endParaRPr lang="nl-BE" b="1" dirty="0" smtClean="0"/>
          </a:p>
          <a:p>
            <a:pPr algn="ctr">
              <a:buNone/>
            </a:pPr>
            <a:r>
              <a:rPr lang="nl-BE" sz="2500" dirty="0" smtClean="0"/>
              <a:t>HET JUISTE ANTWOORD = A</a:t>
            </a:r>
            <a:endParaRPr lang="nl-BE" sz="25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187607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algn="ctr">
              <a:buNone/>
            </a:pPr>
            <a:r>
              <a:rPr lang="nl-BE" sz="2700" b="1" dirty="0" smtClean="0"/>
              <a:t>Waarom hangen we lichtjes in de Kerstboom?</a:t>
            </a:r>
          </a:p>
          <a:p>
            <a:pPr>
              <a:buNone/>
            </a:pPr>
            <a:endParaRPr lang="nl-BE" sz="1000" dirty="0" smtClean="0"/>
          </a:p>
          <a:p>
            <a:pPr>
              <a:buNone/>
            </a:pPr>
            <a:endParaRPr lang="nl-BE" sz="1000" dirty="0" smtClean="0"/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Vroeger verbrandde men midden in de winter sparren om zichzelf warm te houden.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Dit staat symbool voor de terugkeer van het licht in de lente en is een overblijfsel van de Germaanse midwinterviering.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Er stond een spar met kaarsjes naast de kribbe van Jezus in de stal.</a:t>
            </a:r>
          </a:p>
          <a:p>
            <a:pPr marL="0" indent="0" algn="ctr">
              <a:buNone/>
            </a:pPr>
            <a:endParaRPr lang="nl-BE" sz="2500" dirty="0" smtClean="0"/>
          </a:p>
          <a:p>
            <a:pPr marL="0" indent="0" algn="ctr">
              <a:buNone/>
            </a:pPr>
            <a:r>
              <a:rPr lang="nl-BE" sz="2500" dirty="0" smtClean="0"/>
              <a:t>Het juiste antwoord = B</a:t>
            </a:r>
          </a:p>
          <a:p>
            <a:pPr algn="ctr">
              <a:buNone/>
            </a:pP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9750"/>
            <a:ext cx="1484784" cy="14847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64" y="103746"/>
            <a:ext cx="2650636" cy="136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ZINGEN MAAR!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Het muziekpak… </a:t>
            </a:r>
            <a:br>
              <a:rPr lang="nl-BE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</a:br>
            <a:r>
              <a:rPr lang="nl-BE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geef maar door!</a:t>
            </a:r>
            <a:endParaRPr lang="nl-BE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40" y="1642884"/>
            <a:ext cx="6724919" cy="4483279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700" b="1" dirty="0" smtClean="0"/>
              <a:t>Wat betekent het als er een verlichte ster voor je raam hangt?</a:t>
            </a:r>
          </a:p>
          <a:p>
            <a:pPr algn="ctr">
              <a:buNone/>
            </a:pPr>
            <a:endParaRPr lang="nl-BE" b="1" dirty="0"/>
          </a:p>
          <a:p>
            <a:pPr algn="ctr">
              <a:buNone/>
            </a:pPr>
            <a:endParaRPr lang="nl-BE" b="1" dirty="0" smtClean="0"/>
          </a:p>
          <a:p>
            <a:pPr algn="ctr">
              <a:buNone/>
            </a:pPr>
            <a:endParaRPr lang="nl-BE" b="1" dirty="0"/>
          </a:p>
          <a:p>
            <a:pPr algn="ctr">
              <a:buNone/>
            </a:pPr>
            <a:endParaRPr lang="nl-BE" b="1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/>
          </a:p>
          <a:p>
            <a:pPr algn="ctr">
              <a:buNone/>
            </a:pPr>
            <a:r>
              <a:rPr lang="nl-BE" sz="2500" dirty="0" smtClean="0"/>
              <a:t>Het juiste antwoord = Dat men welkom is</a:t>
            </a:r>
          </a:p>
          <a:p>
            <a:pPr algn="ctr">
              <a:buNone/>
            </a:pPr>
            <a:endParaRPr lang="nl-BE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nl-BE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1373"/>
            <a:ext cx="2414554" cy="321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FOTOSHOOT</a:t>
            </a:r>
            <a:endParaRPr lang="nl-BE" dirty="0">
              <a:latin typeface="Lucida Calligraphy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En nu jullie!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40" y="3032361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356" y="1959934"/>
            <a:ext cx="4325342" cy="324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ZINGEN MAAR!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500" b="1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Tijd voor pakjes!</a:t>
            </a:r>
            <a:endParaRPr lang="nl-BE" sz="4500" b="1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Tijdelijke aanduiding voor inhoud 3" descr="kerstkado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1542857" cy="1533333"/>
          </a:xfrm>
        </p:spPr>
      </p:pic>
      <p:pic>
        <p:nvPicPr>
          <p:cNvPr id="5" name="Afbeelding 4" descr="kerstkad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204864"/>
            <a:ext cx="2714286" cy="1685714"/>
          </a:xfrm>
          <a:prstGeom prst="rect">
            <a:avLst/>
          </a:prstGeom>
        </p:spPr>
      </p:pic>
      <p:pic>
        <p:nvPicPr>
          <p:cNvPr id="6" name="Afbeelding 5" descr="kerstkad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556792"/>
            <a:ext cx="3059832" cy="1729755"/>
          </a:xfrm>
          <a:prstGeom prst="rect">
            <a:avLst/>
          </a:prstGeom>
        </p:spPr>
      </p:pic>
      <p:pic>
        <p:nvPicPr>
          <p:cNvPr id="7" name="Afbeelding 6" descr="kerstkado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365104"/>
            <a:ext cx="2428875" cy="1914525"/>
          </a:xfrm>
          <a:prstGeom prst="rect">
            <a:avLst/>
          </a:prstGeom>
        </p:spPr>
      </p:pic>
      <p:pic>
        <p:nvPicPr>
          <p:cNvPr id="8" name="Afbeelding 7" descr="kerstkado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077072"/>
            <a:ext cx="3607048" cy="194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500" b="1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Tijd voor lekkers!</a:t>
            </a:r>
            <a:endParaRPr lang="nl-BE" sz="4500" b="1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628800"/>
            <a:ext cx="6195888" cy="413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4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50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nl-BE" sz="50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nl-BE" sz="5000" b="1" dirty="0" smtClean="0">
                <a:solidFill>
                  <a:srgbClr val="C00000"/>
                </a:solidFill>
                <a:latin typeface="Lucida Calligraphy" panose="03010101010101010101" pitchFamily="66" charset="0"/>
              </a:rPr>
              <a:t>Prettige </a:t>
            </a:r>
            <a:r>
              <a:rPr lang="nl-BE" sz="5000" b="1" dirty="0">
                <a:solidFill>
                  <a:srgbClr val="C00000"/>
                </a:solidFill>
                <a:latin typeface="Lucida Calligraphy" panose="03010101010101010101" pitchFamily="66" charset="0"/>
              </a:rPr>
              <a:t>feestdagen!</a:t>
            </a:r>
            <a:br>
              <a:rPr lang="nl-BE" sz="5000" b="1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endParaRPr lang="nl-BE" sz="5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891506"/>
            <a:ext cx="28575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940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ZINGEN MAAR!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3500" b="1" dirty="0"/>
              <a:t>Waar staat de Kerststal volgens historici </a:t>
            </a:r>
            <a:endParaRPr lang="nl-BE" sz="3500" b="1" dirty="0" smtClean="0"/>
          </a:p>
          <a:p>
            <a:pPr algn="ctr">
              <a:buNone/>
            </a:pPr>
            <a:r>
              <a:rPr lang="nl-BE" sz="3500" b="1" dirty="0" smtClean="0"/>
              <a:t>symbool </a:t>
            </a:r>
            <a:r>
              <a:rPr lang="nl-BE" sz="3500" b="1" dirty="0"/>
              <a:t>voor</a:t>
            </a:r>
            <a:r>
              <a:rPr lang="nl-BE" sz="3500" b="1" dirty="0" smtClean="0"/>
              <a:t>?</a:t>
            </a:r>
          </a:p>
          <a:p>
            <a:pPr algn="ctr">
              <a:buNone/>
            </a:pPr>
            <a:endParaRPr lang="nl-BE" sz="3500" b="1" dirty="0"/>
          </a:p>
          <a:p>
            <a:pPr marL="514350" indent="-514350" algn="ctr">
              <a:buAutoNum type="alphaUcPeriod"/>
            </a:pPr>
            <a:r>
              <a:rPr lang="nl-BE" b="1" dirty="0" smtClean="0">
                <a:solidFill>
                  <a:srgbClr val="C00000"/>
                </a:solidFill>
              </a:rPr>
              <a:t>Voor het in doeken gewikkelde kerstkind</a:t>
            </a:r>
          </a:p>
          <a:p>
            <a:pPr marL="514350" indent="-514350" algn="ctr">
              <a:buAutoNum type="alphaUcPeriod"/>
            </a:pPr>
            <a:r>
              <a:rPr lang="nl-BE" b="1" dirty="0" smtClean="0">
                <a:solidFill>
                  <a:srgbClr val="C00000"/>
                </a:solidFill>
              </a:rPr>
              <a:t>Voor vrede en harmonie </a:t>
            </a:r>
          </a:p>
          <a:p>
            <a:pPr marL="514350" indent="-514350" algn="ctr">
              <a:buAutoNum type="alphaUcPeriod"/>
            </a:pPr>
            <a:r>
              <a:rPr lang="nl-BE" b="1" dirty="0" smtClean="0">
                <a:solidFill>
                  <a:srgbClr val="C00000"/>
                </a:solidFill>
              </a:rPr>
              <a:t>Voor luxe en rijkdom</a:t>
            </a:r>
          </a:p>
          <a:p>
            <a:pPr algn="ctr">
              <a:buNone/>
            </a:pPr>
            <a:endParaRPr lang="nl-BE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dirty="0" smtClean="0"/>
              <a:t>Het juiste antwoord = A</a:t>
            </a:r>
          </a:p>
          <a:p>
            <a:pPr algn="ctr">
              <a:buNone/>
            </a:pPr>
            <a:endParaRPr lang="nl-BE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2776052" cy="198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7828"/>
          <a:stretch/>
        </p:blipFill>
        <p:spPr>
          <a:xfrm>
            <a:off x="6228183" y="4703293"/>
            <a:ext cx="2458617" cy="212873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BE" sz="2700" b="1" dirty="0" smtClean="0"/>
              <a:t>Wat is een Christmas pudding die men in Engeland met Kerst eet?</a:t>
            </a:r>
          </a:p>
          <a:p>
            <a:pPr algn="ctr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sz="2500" b="1" dirty="0" smtClean="0">
                <a:solidFill>
                  <a:srgbClr val="C00000"/>
                </a:solidFill>
              </a:rPr>
              <a:t>A. Vanillepudding met pruimen en noten</a:t>
            </a:r>
          </a:p>
          <a:p>
            <a:pPr algn="ctr">
              <a:buNone/>
            </a:pPr>
            <a:r>
              <a:rPr lang="nl-BE" sz="2500" b="1" dirty="0" smtClean="0">
                <a:solidFill>
                  <a:srgbClr val="C00000"/>
                </a:solidFill>
              </a:rPr>
              <a:t>B. Zwarte kruidcake met gedroogde zuidvruchten en sterke drank</a:t>
            </a:r>
          </a:p>
          <a:p>
            <a:pPr algn="ctr">
              <a:buNone/>
            </a:pPr>
            <a:r>
              <a:rPr lang="nl-BE" sz="2500" b="1" dirty="0" smtClean="0">
                <a:solidFill>
                  <a:srgbClr val="C00000"/>
                </a:solidFill>
              </a:rPr>
              <a:t>C. Cake in de vorm van een kerstboom</a:t>
            </a:r>
          </a:p>
          <a:p>
            <a:pPr algn="ctr">
              <a:buNone/>
            </a:pPr>
            <a:endParaRPr lang="nl-BE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nl-BE" sz="2500" dirty="0" smtClean="0"/>
              <a:t>Het juiste antwoord = B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sz="2700" b="1" dirty="0" smtClean="0"/>
              <a:t>Wat brachten de Wijzen mee uit het Oosten?</a:t>
            </a:r>
          </a:p>
          <a:p>
            <a:endParaRPr lang="nl-BE" dirty="0" smtClean="0"/>
          </a:p>
          <a:p>
            <a:pPr marL="457200" indent="-45720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Mirre, saffraan en koper</a:t>
            </a:r>
          </a:p>
          <a:p>
            <a:pPr marL="457200" indent="-45720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Wierook, goud en balsem</a:t>
            </a:r>
          </a:p>
          <a:p>
            <a:pPr marL="457200" indent="-45720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Mirre, wierook en goud</a:t>
            </a:r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2500" dirty="0" smtClean="0"/>
              <a:t>Het juiste antwoord = C</a:t>
            </a:r>
          </a:p>
          <a:p>
            <a:pPr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480"/>
            <a:ext cx="2472491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KERST-REBUS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sz="2700" b="1" dirty="0" smtClean="0">
                <a:solidFill>
                  <a:srgbClr val="C00000"/>
                </a:solidFill>
              </a:rPr>
              <a:t>Wie krijgt dit opgelost?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12554"/>
          <a:stretch/>
        </p:blipFill>
        <p:spPr>
          <a:xfrm>
            <a:off x="1583668" y="2276872"/>
            <a:ext cx="5976664" cy="42484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sz="2700" b="1" dirty="0" smtClean="0"/>
              <a:t>Herken je deze persoon?</a:t>
            </a:r>
          </a:p>
          <a:p>
            <a:pPr>
              <a:buNone/>
            </a:pPr>
            <a:endParaRPr lang="nl-B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7770" y="2696326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sz="2700" b="1" dirty="0" smtClean="0"/>
              <a:t>Welk vleesgerecht komt tijdens het traditionele kerstdiner bij de meeste Engelsen als hoofdgerecht op tafel?</a:t>
            </a:r>
          </a:p>
          <a:p>
            <a:pPr>
              <a:buNone/>
            </a:pPr>
            <a:endParaRPr lang="nl-BE" dirty="0" smtClean="0"/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Gevulde kalkoen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Gevulde gans</a:t>
            </a:r>
          </a:p>
          <a:p>
            <a:pPr marL="514350" indent="-514350" algn="ctr">
              <a:buAutoNum type="alphaUcPeriod"/>
            </a:pPr>
            <a:r>
              <a:rPr lang="nl-BE" sz="2500" b="1" dirty="0" smtClean="0">
                <a:solidFill>
                  <a:srgbClr val="C00000"/>
                </a:solidFill>
              </a:rPr>
              <a:t>Gevulde parelhoen</a:t>
            </a:r>
          </a:p>
          <a:p>
            <a:pPr marL="514350" indent="-514350" algn="ctr">
              <a:buAutoNum type="alphaUcPeriod"/>
            </a:pPr>
            <a:endParaRPr lang="nl-BE" sz="25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nl-BE" sz="2500" dirty="0" smtClean="0"/>
              <a:t>Het juiste antwoord = A</a:t>
            </a:r>
            <a:endParaRPr lang="nl-BE" sz="25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84984"/>
            <a:ext cx="2400267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422</Words>
  <Application>Microsoft Macintosh PowerPoint</Application>
  <PresentationFormat>Diavoorstelling (4:3)</PresentationFormat>
  <Paragraphs>135</Paragraphs>
  <Slides>25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PowerPoint-presentatie</vt:lpstr>
      <vt:lpstr>Het muziekpak…  geef maar door!</vt:lpstr>
      <vt:lpstr>ZINGEN MAAR!</vt:lpstr>
      <vt:lpstr>VRAAG</vt:lpstr>
      <vt:lpstr>VRAAG</vt:lpstr>
      <vt:lpstr>VRAAG</vt:lpstr>
      <vt:lpstr>KERST-REBUS</vt:lpstr>
      <vt:lpstr>VRAAG</vt:lpstr>
      <vt:lpstr>VRAAG</vt:lpstr>
      <vt:lpstr>VRAAG</vt:lpstr>
      <vt:lpstr>VRAAG</vt:lpstr>
      <vt:lpstr>VRAAG</vt:lpstr>
      <vt:lpstr>ZINGEN MAAR!</vt:lpstr>
      <vt:lpstr>HERKEN JE DEZE STEM?</vt:lpstr>
      <vt:lpstr>RAADSEL: Wat ben ik?</vt:lpstr>
      <vt:lpstr>VRAAG</vt:lpstr>
      <vt:lpstr>VRAAG</vt:lpstr>
      <vt:lpstr>VRAAG</vt:lpstr>
      <vt:lpstr>ZINGEN MAAR!</vt:lpstr>
      <vt:lpstr>VRAAG</vt:lpstr>
      <vt:lpstr>FOTOSHOOT</vt:lpstr>
      <vt:lpstr>ZINGEN MAAR!</vt:lpstr>
      <vt:lpstr>Tijd voor pakjes!</vt:lpstr>
      <vt:lpstr>Tijd voor lekkers!</vt:lpstr>
      <vt:lpstr> Prettige feestdagen!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Kerstmis</dc:title>
  <dc:creator>Isabelle Bogemans</dc:creator>
  <cp:lastModifiedBy>Dieter </cp:lastModifiedBy>
  <cp:revision>201</cp:revision>
  <dcterms:created xsi:type="dcterms:W3CDTF">2013-12-09T10:02:37Z</dcterms:created>
  <dcterms:modified xsi:type="dcterms:W3CDTF">2016-04-06T17:45:17Z</dcterms:modified>
</cp:coreProperties>
</file>