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2" r:id="rId6"/>
    <p:sldId id="264" r:id="rId7"/>
    <p:sldId id="266" r:id="rId8"/>
    <p:sldId id="267" r:id="rId9"/>
    <p:sldId id="268" r:id="rId10"/>
    <p:sldId id="269" r:id="rId11"/>
    <p:sldId id="271" r:id="rId12"/>
    <p:sldId id="272" r:id="rId13"/>
    <p:sldId id="273" r:id="rId14"/>
    <p:sldId id="275" r:id="rId15"/>
    <p:sldId id="276" r:id="rId16"/>
    <p:sldId id="277" r:id="rId17"/>
    <p:sldId id="278" r:id="rId18"/>
    <p:sldId id="279" r:id="rId19"/>
    <p:sldId id="280" r:id="rId20"/>
    <p:sldId id="281" r:id="rId21"/>
    <p:sldId id="282" r:id="rId22"/>
    <p:sldId id="283" r:id="rId23"/>
    <p:sldId id="284" r:id="rId24"/>
    <p:sldId id="285" r:id="rId25"/>
    <p:sldId id="286" r:id="rId26"/>
    <p:sldId id="287" r:id="rId27"/>
    <p:sldId id="288" r:id="rId28"/>
    <p:sldId id="289" r:id="rId29"/>
    <p:sldId id="318" r:id="rId30"/>
    <p:sldId id="290" r:id="rId31"/>
    <p:sldId id="291" r:id="rId32"/>
    <p:sldId id="292" r:id="rId33"/>
    <p:sldId id="293" r:id="rId34"/>
    <p:sldId id="294" r:id="rId35"/>
    <p:sldId id="295" r:id="rId36"/>
    <p:sldId id="296" r:id="rId37"/>
    <p:sldId id="297" r:id="rId38"/>
    <p:sldId id="298" r:id="rId39"/>
    <p:sldId id="299" r:id="rId40"/>
    <p:sldId id="300" r:id="rId41"/>
    <p:sldId id="301" r:id="rId42"/>
    <p:sldId id="302" r:id="rId43"/>
    <p:sldId id="303" r:id="rId44"/>
    <p:sldId id="304" r:id="rId45"/>
    <p:sldId id="305" r:id="rId46"/>
    <p:sldId id="306" r:id="rId47"/>
    <p:sldId id="307" r:id="rId48"/>
    <p:sldId id="308" r:id="rId49"/>
    <p:sldId id="309" r:id="rId50"/>
    <p:sldId id="310" r:id="rId51"/>
    <p:sldId id="311" r:id="rId52"/>
    <p:sldId id="312" r:id="rId53"/>
    <p:sldId id="313" r:id="rId54"/>
    <p:sldId id="314" r:id="rId55"/>
    <p:sldId id="315" r:id="rId56"/>
    <p:sldId id="316" r:id="rId57"/>
    <p:sldId id="317" r:id="rId58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35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elijkbenige driehoek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9" name="Ondertitel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l-NL" smtClean="0"/>
              <a:t>Klik om de ondertitelstijl van het model te bewerken</a:t>
            </a:r>
            <a:endParaRPr kumimoji="0" lang="en-US"/>
          </a:p>
        </p:txBody>
      </p:sp>
      <p:sp>
        <p:nvSpPr>
          <p:cNvPr id="28" name="Tijdelijke aanduiding voor datum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9B5C647A-1B2B-41F7-9AD3-F5ADC292A407}" type="datetimeFigureOut">
              <a:rPr lang="nl-BE" smtClean="0"/>
              <a:t>8/06/2016</a:t>
            </a:fld>
            <a:endParaRPr lang="nl-BE"/>
          </a:p>
        </p:txBody>
      </p:sp>
      <p:sp>
        <p:nvSpPr>
          <p:cNvPr id="17" name="Tijdelijke aanduiding voor voettekst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nl-BE"/>
          </a:p>
        </p:txBody>
      </p:sp>
      <p:sp>
        <p:nvSpPr>
          <p:cNvPr id="29" name="Tijdelijke aanduiding voor dianumm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4F8FAEE-2371-493B-A2E8-C032C59EC258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C647A-1B2B-41F7-9AD3-F5ADC292A407}" type="datetimeFigureOut">
              <a:rPr lang="nl-BE" smtClean="0"/>
              <a:t>8/06/2016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8FAEE-2371-493B-A2E8-C032C59EC258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C647A-1B2B-41F7-9AD3-F5ADC292A407}" type="datetimeFigureOut">
              <a:rPr lang="nl-BE" smtClean="0"/>
              <a:t>8/06/2016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8FAEE-2371-493B-A2E8-C032C59EC258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9B5C647A-1B2B-41F7-9AD3-F5ADC292A407}" type="datetimeFigureOut">
              <a:rPr lang="nl-BE" smtClean="0"/>
              <a:t>8/06/2016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8FAEE-2371-493B-A2E8-C032C59EC258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ige driehoek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Gelijkbenige driehoek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9B5C647A-1B2B-41F7-9AD3-F5ADC292A407}" type="datetimeFigureOut">
              <a:rPr lang="nl-BE" smtClean="0"/>
              <a:t>8/06/2016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4F8FAEE-2371-493B-A2E8-C032C59EC258}" type="slidenum">
              <a:rPr lang="nl-BE" smtClean="0"/>
              <a:t>‹nr.›</a:t>
            </a:fld>
            <a:endParaRPr lang="nl-BE"/>
          </a:p>
        </p:txBody>
      </p:sp>
      <p:cxnSp>
        <p:nvCxnSpPr>
          <p:cNvPr id="11" name="Rechte verbindingslijn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9B5C647A-1B2B-41F7-9AD3-F5ADC292A407}" type="datetimeFigureOut">
              <a:rPr lang="nl-BE" smtClean="0"/>
              <a:t>8/06/2016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4F8FAEE-2371-493B-A2E8-C032C59EC258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9B5C647A-1B2B-41F7-9AD3-F5ADC292A407}" type="datetimeFigureOut">
              <a:rPr lang="nl-BE" smtClean="0"/>
              <a:t>8/06/2016</a:t>
            </a:fld>
            <a:endParaRPr lang="nl-B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nl-B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4F8FAEE-2371-493B-A2E8-C032C59EC258}" type="slidenum">
              <a:rPr lang="nl-BE" smtClean="0"/>
              <a:t>‹nr.›</a:t>
            </a:fld>
            <a:endParaRPr lang="nl-B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C647A-1B2B-41F7-9AD3-F5ADC292A407}" type="datetimeFigureOut">
              <a:rPr lang="nl-BE" smtClean="0"/>
              <a:t>8/06/2016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8FAEE-2371-493B-A2E8-C032C59EC258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9B5C647A-1B2B-41F7-9AD3-F5ADC292A407}" type="datetimeFigureOut">
              <a:rPr lang="nl-BE" smtClean="0"/>
              <a:t>8/06/2016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4F8FAEE-2371-493B-A2E8-C032C59EC258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9B5C647A-1B2B-41F7-9AD3-F5ADC292A407}" type="datetimeFigureOut">
              <a:rPr lang="nl-BE" smtClean="0"/>
              <a:t>8/06/2016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4F8FAEE-2371-493B-A2E8-C032C59EC258}" type="slidenum">
              <a:rPr lang="nl-BE" smtClean="0"/>
              <a:t>‹nr.›</a:t>
            </a:fld>
            <a:endParaRPr lang="nl-B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9B5C647A-1B2B-41F7-9AD3-F5ADC292A407}" type="datetimeFigureOut">
              <a:rPr lang="nl-BE" smtClean="0"/>
              <a:t>8/06/2016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4F8FAEE-2371-493B-A2E8-C032C59EC258}" type="slidenum">
              <a:rPr lang="nl-BE" smtClean="0"/>
              <a:t>‹nr.›</a:t>
            </a:fld>
            <a:endParaRPr lang="nl-B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hoekige driehoek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Rechte verbindingslijn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Rechte verbindingslijn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jdelijke aanduiding voor titel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3" name="Tijdelijke aanduiding voor tekst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14" name="Tijdelijke aanduiding voor datum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9B5C647A-1B2B-41F7-9AD3-F5ADC292A407}" type="datetimeFigureOut">
              <a:rPr lang="nl-BE" smtClean="0"/>
              <a:t>8/06/2016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nl-BE"/>
          </a:p>
        </p:txBody>
      </p:sp>
      <p:sp>
        <p:nvSpPr>
          <p:cNvPr id="23" name="Tijdelijke aanduiding voor dianumm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4F8FAEE-2371-493B-A2E8-C032C59EC258}" type="slidenum">
              <a:rPr lang="nl-BE" smtClean="0"/>
              <a:t>‹nr.›</a:t>
            </a:fld>
            <a:endParaRPr lang="nl-BE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40544" y="188640"/>
            <a:ext cx="8062912" cy="5328592"/>
          </a:xfrm>
        </p:spPr>
        <p:txBody>
          <a:bodyPr>
            <a:normAutofit/>
          </a:bodyPr>
          <a:lstStyle/>
          <a:p>
            <a:pPr algn="l"/>
            <a:r>
              <a:rPr lang="nl-BE" sz="4000" b="1" dirty="0" smtClean="0">
                <a:effectLst/>
              </a:rPr>
              <a:t>Vraag </a:t>
            </a:r>
            <a:r>
              <a:rPr lang="nl-BE" sz="4000" b="1" dirty="0">
                <a:effectLst/>
              </a:rPr>
              <a:t>1: Van welk woord is kunst </a:t>
            </a:r>
            <a:r>
              <a:rPr lang="nl-BE" sz="4000" b="1" dirty="0" smtClean="0">
                <a:effectLst/>
              </a:rPr>
              <a:t>afgeleid?</a:t>
            </a:r>
            <a:r>
              <a:rPr lang="nl-BE" sz="4000" dirty="0">
                <a:effectLst/>
              </a:rPr>
              <a:t/>
            </a:r>
            <a:br>
              <a:rPr lang="nl-BE" sz="4000" dirty="0">
                <a:effectLst/>
              </a:rPr>
            </a:br>
            <a:r>
              <a:rPr lang="nl-BE" sz="4000" dirty="0" smtClean="0">
                <a:effectLst/>
              </a:rPr>
              <a:t/>
            </a:r>
            <a:br>
              <a:rPr lang="nl-BE" sz="4000" dirty="0" smtClean="0">
                <a:effectLst/>
              </a:rPr>
            </a:br>
            <a:r>
              <a:rPr lang="nl-BE" sz="4000" dirty="0">
                <a:effectLst/>
              </a:rPr>
              <a:t/>
            </a:r>
            <a:br>
              <a:rPr lang="nl-BE" sz="4000" dirty="0">
                <a:effectLst/>
              </a:rPr>
            </a:br>
            <a:r>
              <a:rPr lang="nl-BE" sz="4000" b="1" dirty="0" smtClean="0">
                <a:effectLst/>
              </a:rPr>
              <a:t>a./ Kunnen</a:t>
            </a:r>
            <a:r>
              <a:rPr lang="nl-BE" sz="4000" b="1" dirty="0">
                <a:effectLst/>
              </a:rPr>
              <a:t>.</a:t>
            </a:r>
            <a:br>
              <a:rPr lang="nl-BE" sz="4000" b="1" dirty="0">
                <a:effectLst/>
              </a:rPr>
            </a:br>
            <a:r>
              <a:rPr lang="nl-BE" sz="4000" b="1" dirty="0" smtClean="0">
                <a:effectLst/>
              </a:rPr>
              <a:t>b./ Kunsten</a:t>
            </a:r>
            <a:r>
              <a:rPr lang="nl-BE" sz="4000" b="1" dirty="0">
                <a:effectLst/>
              </a:rPr>
              <a:t>.</a:t>
            </a:r>
            <a:br>
              <a:rPr lang="nl-BE" sz="4000" b="1" dirty="0">
                <a:effectLst/>
              </a:rPr>
            </a:br>
            <a:r>
              <a:rPr lang="nl-BE" sz="4000" b="1" dirty="0">
                <a:effectLst/>
              </a:rPr>
              <a:t>c</a:t>
            </a:r>
            <a:r>
              <a:rPr lang="nl-BE" sz="4000" b="1" dirty="0" smtClean="0">
                <a:effectLst/>
              </a:rPr>
              <a:t>./ Kunstenaar</a:t>
            </a:r>
            <a:r>
              <a:rPr lang="nl-BE" sz="4000" b="1" dirty="0">
                <a:effectLst/>
              </a:rPr>
              <a:t>.</a:t>
            </a:r>
            <a:r>
              <a:rPr lang="nl-BE" sz="4000" dirty="0">
                <a:effectLst/>
              </a:rPr>
              <a:t/>
            </a:r>
            <a:br>
              <a:rPr lang="nl-BE" sz="4000" dirty="0">
                <a:effectLst/>
              </a:rPr>
            </a:br>
            <a:endParaRPr lang="nl-BE" sz="4000" dirty="0"/>
          </a:p>
        </p:txBody>
      </p:sp>
    </p:spTree>
    <p:extLst>
      <p:ext uri="{BB962C8B-B14F-4D97-AF65-F5344CB8AC3E}">
        <p14:creationId xmlns:p14="http://schemas.microsoft.com/office/powerpoint/2010/main" val="3309960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40544" y="260648"/>
            <a:ext cx="8062912" cy="6336704"/>
          </a:xfrm>
        </p:spPr>
        <p:txBody>
          <a:bodyPr/>
          <a:lstStyle/>
          <a:p>
            <a:pPr algn="l"/>
            <a:r>
              <a:rPr lang="nl-BE" sz="4000" b="1" dirty="0" smtClean="0">
                <a:effectLst/>
              </a:rPr>
              <a:t>Vraag </a:t>
            </a:r>
            <a:r>
              <a:rPr lang="nl-BE" sz="4000" b="1" dirty="0">
                <a:effectLst/>
              </a:rPr>
              <a:t>10: Waar staat het schilderij van Mona Lisa</a:t>
            </a:r>
            <a:r>
              <a:rPr lang="nl-BE" sz="4000" b="1" dirty="0" smtClean="0">
                <a:effectLst/>
              </a:rPr>
              <a:t>?</a:t>
            </a:r>
            <a:br>
              <a:rPr lang="nl-BE" sz="4000" b="1" dirty="0" smtClean="0">
                <a:effectLst/>
              </a:rPr>
            </a:br>
            <a:r>
              <a:rPr lang="nl-BE" sz="4000" b="1" dirty="0">
                <a:effectLst/>
              </a:rPr>
              <a:t/>
            </a:r>
            <a:br>
              <a:rPr lang="nl-BE" sz="4000" b="1" dirty="0">
                <a:effectLst/>
              </a:rPr>
            </a:br>
            <a:r>
              <a:rPr lang="nl-BE" sz="4000" b="1" dirty="0" smtClean="0">
                <a:effectLst/>
              </a:rPr>
              <a:t/>
            </a:r>
            <a:br>
              <a:rPr lang="nl-BE" sz="4000" b="1" dirty="0" smtClean="0">
                <a:effectLst/>
              </a:rPr>
            </a:br>
            <a:r>
              <a:rPr lang="nl-BE" sz="4000" b="1" dirty="0">
                <a:effectLst/>
              </a:rPr>
              <a:t/>
            </a:r>
            <a:br>
              <a:rPr lang="nl-BE" sz="4000" b="1" dirty="0">
                <a:effectLst/>
              </a:rPr>
            </a:br>
            <a:r>
              <a:rPr lang="nl-BE" sz="4000" b="1" dirty="0">
                <a:effectLst/>
              </a:rPr>
              <a:t>a</a:t>
            </a:r>
            <a:r>
              <a:rPr lang="nl-BE" sz="4000" b="1" dirty="0" smtClean="0">
                <a:effectLst/>
              </a:rPr>
              <a:t>./ In </a:t>
            </a:r>
            <a:r>
              <a:rPr lang="nl-BE" sz="4000" b="1" dirty="0">
                <a:effectLst/>
              </a:rPr>
              <a:t>Parijs.</a:t>
            </a:r>
            <a:br>
              <a:rPr lang="nl-BE" sz="4000" b="1" dirty="0">
                <a:effectLst/>
              </a:rPr>
            </a:br>
            <a:r>
              <a:rPr lang="nl-BE" sz="4000" b="1" dirty="0">
                <a:effectLst/>
              </a:rPr>
              <a:t>b</a:t>
            </a:r>
            <a:r>
              <a:rPr lang="nl-BE" sz="4000" b="1" dirty="0" smtClean="0">
                <a:effectLst/>
              </a:rPr>
              <a:t>./ In </a:t>
            </a:r>
            <a:r>
              <a:rPr lang="nl-BE" sz="4000" b="1" dirty="0">
                <a:effectLst/>
              </a:rPr>
              <a:t>Londen.</a:t>
            </a:r>
            <a:br>
              <a:rPr lang="nl-BE" sz="4000" b="1" dirty="0">
                <a:effectLst/>
              </a:rPr>
            </a:br>
            <a:r>
              <a:rPr lang="nl-BE" sz="4000" b="1" dirty="0">
                <a:effectLst/>
              </a:rPr>
              <a:t>c</a:t>
            </a:r>
            <a:r>
              <a:rPr lang="nl-BE" sz="4000" b="1" dirty="0" smtClean="0">
                <a:effectLst/>
              </a:rPr>
              <a:t>./ In </a:t>
            </a:r>
            <a:r>
              <a:rPr lang="nl-BE" sz="4000" b="1" dirty="0">
                <a:effectLst/>
              </a:rPr>
              <a:t>Brussel.</a:t>
            </a:r>
            <a:r>
              <a:rPr lang="nl-BE" dirty="0">
                <a:effectLst/>
              </a:rPr>
              <a:t/>
            </a:r>
            <a:br>
              <a:rPr lang="nl-BE" dirty="0">
                <a:effectLst/>
              </a:rPr>
            </a:b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5850944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40544" y="404664"/>
            <a:ext cx="8062912" cy="6336704"/>
          </a:xfrm>
        </p:spPr>
        <p:txBody>
          <a:bodyPr>
            <a:normAutofit/>
          </a:bodyPr>
          <a:lstStyle/>
          <a:p>
            <a:pPr algn="l"/>
            <a:r>
              <a:rPr lang="nl-BE" sz="4000" b="1" dirty="0">
                <a:effectLst/>
              </a:rPr>
              <a:t>Vraag 11: Hoe heet het grootste museum ter wereld</a:t>
            </a:r>
            <a:r>
              <a:rPr lang="nl-BE" sz="4000" b="1" dirty="0" smtClean="0">
                <a:effectLst/>
              </a:rPr>
              <a:t>?</a:t>
            </a:r>
            <a:br>
              <a:rPr lang="nl-BE" sz="4000" b="1" dirty="0" smtClean="0">
                <a:effectLst/>
              </a:rPr>
            </a:br>
            <a:r>
              <a:rPr lang="nl-BE" sz="4000" b="1" dirty="0" smtClean="0">
                <a:effectLst/>
              </a:rPr>
              <a:t/>
            </a:r>
            <a:br>
              <a:rPr lang="nl-BE" sz="4000" b="1" dirty="0" smtClean="0">
                <a:effectLst/>
              </a:rPr>
            </a:br>
            <a:r>
              <a:rPr lang="nl-BE" sz="4000" b="1" dirty="0">
                <a:effectLst/>
              </a:rPr>
              <a:t/>
            </a:r>
            <a:br>
              <a:rPr lang="nl-BE" sz="4000" b="1" dirty="0">
                <a:effectLst/>
              </a:rPr>
            </a:br>
            <a:r>
              <a:rPr lang="nl-BE" sz="4000" b="1" dirty="0">
                <a:effectLst/>
              </a:rPr>
              <a:t/>
            </a:r>
            <a:br>
              <a:rPr lang="nl-BE" sz="4000" b="1" dirty="0">
                <a:effectLst/>
              </a:rPr>
            </a:br>
            <a:r>
              <a:rPr lang="nl-BE" sz="4000" b="1" dirty="0">
                <a:effectLst/>
              </a:rPr>
              <a:t>a</a:t>
            </a:r>
            <a:r>
              <a:rPr lang="nl-BE" sz="4000" b="1" dirty="0" smtClean="0">
                <a:effectLst/>
              </a:rPr>
              <a:t>./ Het </a:t>
            </a:r>
            <a:r>
              <a:rPr lang="nl-BE" sz="4000" b="1" dirty="0">
                <a:effectLst/>
              </a:rPr>
              <a:t>Louvre.</a:t>
            </a:r>
            <a:br>
              <a:rPr lang="nl-BE" sz="4000" b="1" dirty="0">
                <a:effectLst/>
              </a:rPr>
            </a:br>
            <a:r>
              <a:rPr lang="nl-BE" sz="4000" b="1" dirty="0">
                <a:effectLst/>
              </a:rPr>
              <a:t>b</a:t>
            </a:r>
            <a:r>
              <a:rPr lang="nl-BE" sz="4000" b="1" dirty="0" smtClean="0">
                <a:effectLst/>
              </a:rPr>
              <a:t>./ Het </a:t>
            </a:r>
            <a:r>
              <a:rPr lang="nl-BE" sz="4000" b="1" dirty="0">
                <a:effectLst/>
              </a:rPr>
              <a:t>MAS.</a:t>
            </a:r>
            <a:br>
              <a:rPr lang="nl-BE" sz="4000" b="1" dirty="0">
                <a:effectLst/>
              </a:rPr>
            </a:br>
            <a:r>
              <a:rPr lang="nl-BE" sz="4000" b="1" dirty="0">
                <a:effectLst/>
              </a:rPr>
              <a:t>c</a:t>
            </a:r>
            <a:r>
              <a:rPr lang="nl-BE" sz="4000" b="1" dirty="0" smtClean="0">
                <a:effectLst/>
              </a:rPr>
              <a:t>./ Het </a:t>
            </a:r>
            <a:r>
              <a:rPr lang="nl-BE" sz="4000" b="1" dirty="0">
                <a:effectLst/>
              </a:rPr>
              <a:t>Rubenshuis.</a:t>
            </a:r>
            <a:r>
              <a:rPr lang="nl-BE" sz="4000" dirty="0">
                <a:effectLst/>
              </a:rPr>
              <a:t/>
            </a:r>
            <a:br>
              <a:rPr lang="nl-BE" sz="4000" dirty="0">
                <a:effectLst/>
              </a:rPr>
            </a:br>
            <a:endParaRPr lang="nl-BE" sz="4000" dirty="0"/>
          </a:p>
        </p:txBody>
      </p:sp>
    </p:spTree>
    <p:extLst>
      <p:ext uri="{BB962C8B-B14F-4D97-AF65-F5344CB8AC3E}">
        <p14:creationId xmlns:p14="http://schemas.microsoft.com/office/powerpoint/2010/main" val="19348191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40544" y="332656"/>
            <a:ext cx="8062912" cy="6336704"/>
          </a:xfrm>
        </p:spPr>
        <p:txBody>
          <a:bodyPr>
            <a:normAutofit fontScale="90000"/>
          </a:bodyPr>
          <a:lstStyle/>
          <a:p>
            <a:pPr algn="l"/>
            <a:r>
              <a:rPr lang="nl-BE" b="1" dirty="0">
                <a:effectLst/>
              </a:rPr>
              <a:t>Vraag 12: Wat betekend expressionisme</a:t>
            </a:r>
            <a:r>
              <a:rPr lang="nl-BE" b="1" dirty="0" smtClean="0">
                <a:effectLst/>
              </a:rPr>
              <a:t>?</a:t>
            </a:r>
            <a:br>
              <a:rPr lang="nl-BE" b="1" dirty="0" smtClean="0">
                <a:effectLst/>
              </a:rPr>
            </a:br>
            <a:r>
              <a:rPr lang="nl-BE" b="1" dirty="0">
                <a:effectLst/>
              </a:rPr>
              <a:t/>
            </a:r>
            <a:br>
              <a:rPr lang="nl-BE" b="1" dirty="0">
                <a:effectLst/>
              </a:rPr>
            </a:br>
            <a:r>
              <a:rPr lang="nl-BE" b="1" dirty="0">
                <a:effectLst/>
              </a:rPr>
              <a:t/>
            </a:r>
            <a:br>
              <a:rPr lang="nl-BE" b="1" dirty="0">
                <a:effectLst/>
              </a:rPr>
            </a:br>
            <a:r>
              <a:rPr lang="nl-BE" b="1" dirty="0">
                <a:effectLst/>
              </a:rPr>
              <a:t>a</a:t>
            </a:r>
            <a:r>
              <a:rPr lang="nl-BE" b="1" dirty="0" smtClean="0">
                <a:effectLst/>
              </a:rPr>
              <a:t>./ Kunst </a:t>
            </a:r>
            <a:r>
              <a:rPr lang="nl-BE" b="1" dirty="0">
                <a:effectLst/>
              </a:rPr>
              <a:t>zonder emotie.</a:t>
            </a:r>
            <a:br>
              <a:rPr lang="nl-BE" b="1" dirty="0">
                <a:effectLst/>
              </a:rPr>
            </a:br>
            <a:r>
              <a:rPr lang="nl-BE" b="1" dirty="0">
                <a:effectLst/>
              </a:rPr>
              <a:t>b</a:t>
            </a:r>
            <a:r>
              <a:rPr lang="nl-BE" b="1" dirty="0" smtClean="0">
                <a:effectLst/>
              </a:rPr>
              <a:t>./ Een </a:t>
            </a:r>
            <a:r>
              <a:rPr lang="nl-BE" b="1" dirty="0">
                <a:effectLst/>
              </a:rPr>
              <a:t>persoonlijke </a:t>
            </a:r>
            <a:r>
              <a:rPr lang="nl-BE" b="1" dirty="0" smtClean="0">
                <a:effectLst/>
              </a:rPr>
              <a:t>en</a:t>
            </a:r>
            <a:br>
              <a:rPr lang="nl-BE" b="1" dirty="0" smtClean="0">
                <a:effectLst/>
              </a:rPr>
            </a:br>
            <a:r>
              <a:rPr lang="nl-BE" b="1" dirty="0" smtClean="0">
                <a:effectLst/>
              </a:rPr>
              <a:t>      directe </a:t>
            </a:r>
            <a:r>
              <a:rPr lang="nl-BE" b="1" dirty="0">
                <a:effectLst/>
              </a:rPr>
              <a:t>uiting van emoties.</a:t>
            </a:r>
            <a:br>
              <a:rPr lang="nl-BE" b="1" dirty="0">
                <a:effectLst/>
              </a:rPr>
            </a:br>
            <a:r>
              <a:rPr lang="nl-BE" b="1" dirty="0">
                <a:effectLst/>
              </a:rPr>
              <a:t>c</a:t>
            </a:r>
            <a:r>
              <a:rPr lang="nl-BE" b="1" dirty="0" smtClean="0">
                <a:effectLst/>
              </a:rPr>
              <a:t>./ Kunst </a:t>
            </a:r>
            <a:r>
              <a:rPr lang="nl-BE" b="1" dirty="0">
                <a:effectLst/>
              </a:rPr>
              <a:t>met je gelaat.</a:t>
            </a:r>
            <a:br>
              <a:rPr lang="nl-BE" b="1" dirty="0">
                <a:effectLst/>
              </a:rPr>
            </a:br>
            <a:endParaRPr lang="nl-BE" b="1" dirty="0"/>
          </a:p>
        </p:txBody>
      </p:sp>
    </p:spTree>
    <p:extLst>
      <p:ext uri="{BB962C8B-B14F-4D97-AF65-F5344CB8AC3E}">
        <p14:creationId xmlns:p14="http://schemas.microsoft.com/office/powerpoint/2010/main" val="12169019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40544" y="404664"/>
            <a:ext cx="8062912" cy="6192688"/>
          </a:xfrm>
        </p:spPr>
        <p:txBody>
          <a:bodyPr>
            <a:normAutofit/>
          </a:bodyPr>
          <a:lstStyle/>
          <a:p>
            <a:pPr algn="l"/>
            <a:r>
              <a:rPr lang="nl-BE" sz="4000" b="1" dirty="0">
                <a:effectLst/>
              </a:rPr>
              <a:t>Vraag 13: Wat is de voornaam van Rubens</a:t>
            </a:r>
            <a:r>
              <a:rPr lang="nl-BE" sz="4000" b="1" dirty="0" smtClean="0">
                <a:effectLst/>
              </a:rPr>
              <a:t>?</a:t>
            </a:r>
            <a:br>
              <a:rPr lang="nl-BE" sz="4000" b="1" dirty="0" smtClean="0">
                <a:effectLst/>
              </a:rPr>
            </a:br>
            <a:r>
              <a:rPr lang="nl-BE" sz="4000" b="1" dirty="0">
                <a:effectLst/>
              </a:rPr>
              <a:t/>
            </a:r>
            <a:br>
              <a:rPr lang="nl-BE" sz="4000" b="1" dirty="0">
                <a:effectLst/>
              </a:rPr>
            </a:br>
            <a:r>
              <a:rPr lang="nl-BE" sz="4000" b="1" dirty="0" smtClean="0">
                <a:effectLst/>
              </a:rPr>
              <a:t/>
            </a:r>
            <a:br>
              <a:rPr lang="nl-BE" sz="4000" b="1" dirty="0" smtClean="0">
                <a:effectLst/>
              </a:rPr>
            </a:br>
            <a:r>
              <a:rPr lang="nl-BE" sz="4000" b="1" dirty="0">
                <a:effectLst/>
              </a:rPr>
              <a:t/>
            </a:r>
            <a:br>
              <a:rPr lang="nl-BE" sz="4000" b="1" dirty="0">
                <a:effectLst/>
              </a:rPr>
            </a:br>
            <a:r>
              <a:rPr lang="nl-BE" sz="4000" b="1" dirty="0">
                <a:effectLst/>
              </a:rPr>
              <a:t>a</a:t>
            </a:r>
            <a:r>
              <a:rPr lang="nl-BE" sz="4000" b="1" dirty="0" smtClean="0">
                <a:effectLst/>
              </a:rPr>
              <a:t>./ Peter </a:t>
            </a:r>
            <a:r>
              <a:rPr lang="nl-BE" sz="4000" b="1" dirty="0">
                <a:effectLst/>
              </a:rPr>
              <a:t>Paul.</a:t>
            </a:r>
            <a:br>
              <a:rPr lang="nl-BE" sz="4000" b="1" dirty="0">
                <a:effectLst/>
              </a:rPr>
            </a:br>
            <a:r>
              <a:rPr lang="nl-BE" sz="4000" b="1" dirty="0">
                <a:effectLst/>
              </a:rPr>
              <a:t>b</a:t>
            </a:r>
            <a:r>
              <a:rPr lang="nl-BE" sz="4000" b="1" dirty="0" smtClean="0">
                <a:effectLst/>
              </a:rPr>
              <a:t>./ Johan </a:t>
            </a:r>
            <a:r>
              <a:rPr lang="nl-BE" sz="4000" b="1" dirty="0">
                <a:effectLst/>
              </a:rPr>
              <a:t>Paul.</a:t>
            </a:r>
            <a:br>
              <a:rPr lang="nl-BE" sz="4000" b="1" dirty="0">
                <a:effectLst/>
              </a:rPr>
            </a:br>
            <a:r>
              <a:rPr lang="nl-BE" sz="4000" b="1" dirty="0">
                <a:effectLst/>
              </a:rPr>
              <a:t>c</a:t>
            </a:r>
            <a:r>
              <a:rPr lang="nl-BE" sz="4000" b="1" dirty="0" smtClean="0">
                <a:effectLst/>
              </a:rPr>
              <a:t>./ Jozef </a:t>
            </a:r>
            <a:r>
              <a:rPr lang="nl-BE" sz="4000" b="1" dirty="0">
                <a:effectLst/>
              </a:rPr>
              <a:t>Paul.</a:t>
            </a:r>
            <a:r>
              <a:rPr lang="nl-BE" sz="4000" dirty="0">
                <a:effectLst/>
              </a:rPr>
              <a:t/>
            </a:r>
            <a:br>
              <a:rPr lang="nl-BE" sz="4000" dirty="0">
                <a:effectLst/>
              </a:rPr>
            </a:br>
            <a:endParaRPr lang="nl-BE" sz="4000" dirty="0"/>
          </a:p>
        </p:txBody>
      </p:sp>
    </p:spTree>
    <p:extLst>
      <p:ext uri="{BB962C8B-B14F-4D97-AF65-F5344CB8AC3E}">
        <p14:creationId xmlns:p14="http://schemas.microsoft.com/office/powerpoint/2010/main" val="19794604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ndertitel 2"/>
          <p:cNvSpPr>
            <a:spLocks noGrp="1"/>
          </p:cNvSpPr>
          <p:nvPr>
            <p:ph type="ctrTitle"/>
          </p:nvPr>
        </p:nvSpPr>
        <p:spPr>
          <a:xfrm>
            <a:off x="541338" y="260648"/>
            <a:ext cx="8061325" cy="6481465"/>
          </a:xfrm>
        </p:spPr>
        <p:txBody>
          <a:bodyPr>
            <a:normAutofit fontScale="90000"/>
          </a:bodyPr>
          <a:lstStyle/>
          <a:p>
            <a:pPr algn="l"/>
            <a:r>
              <a:rPr lang="nl-BE" b="1" dirty="0">
                <a:effectLst/>
              </a:rPr>
              <a:t>Vraag 14: Wat deden de gebroeders </a:t>
            </a:r>
            <a:r>
              <a:rPr lang="nl-BE" b="1" dirty="0" err="1">
                <a:effectLst/>
              </a:rPr>
              <a:t>Grimm</a:t>
            </a:r>
            <a:r>
              <a:rPr lang="nl-BE" b="1" dirty="0" smtClean="0">
                <a:effectLst/>
              </a:rPr>
              <a:t>?</a:t>
            </a:r>
            <a:br>
              <a:rPr lang="nl-BE" b="1" dirty="0" smtClean="0">
                <a:effectLst/>
              </a:rPr>
            </a:br>
            <a:r>
              <a:rPr lang="nl-BE" b="1" dirty="0">
                <a:effectLst/>
              </a:rPr>
              <a:t/>
            </a:r>
            <a:br>
              <a:rPr lang="nl-BE" b="1" dirty="0">
                <a:effectLst/>
              </a:rPr>
            </a:br>
            <a:r>
              <a:rPr lang="nl-BE" b="1" dirty="0" smtClean="0">
                <a:effectLst/>
              </a:rPr>
              <a:t/>
            </a:r>
            <a:br>
              <a:rPr lang="nl-BE" b="1" dirty="0" smtClean="0">
                <a:effectLst/>
              </a:rPr>
            </a:br>
            <a:r>
              <a:rPr lang="nl-BE" b="1" dirty="0">
                <a:effectLst/>
              </a:rPr>
              <a:t/>
            </a:r>
            <a:br>
              <a:rPr lang="nl-BE" b="1" dirty="0">
                <a:effectLst/>
              </a:rPr>
            </a:br>
            <a:r>
              <a:rPr lang="nl-BE" b="1" dirty="0">
                <a:effectLst/>
              </a:rPr>
              <a:t>a</a:t>
            </a:r>
            <a:r>
              <a:rPr lang="nl-BE" b="1" dirty="0" smtClean="0">
                <a:effectLst/>
              </a:rPr>
              <a:t>./ Met </a:t>
            </a:r>
            <a:r>
              <a:rPr lang="nl-BE" b="1" dirty="0">
                <a:effectLst/>
              </a:rPr>
              <a:t>de mond schilderen.</a:t>
            </a:r>
            <a:br>
              <a:rPr lang="nl-BE" b="1" dirty="0">
                <a:effectLst/>
              </a:rPr>
            </a:br>
            <a:r>
              <a:rPr lang="nl-BE" b="1" dirty="0">
                <a:effectLst/>
              </a:rPr>
              <a:t>b</a:t>
            </a:r>
            <a:r>
              <a:rPr lang="nl-BE" b="1" dirty="0" smtClean="0">
                <a:effectLst/>
              </a:rPr>
              <a:t>./ Beeldhouwen</a:t>
            </a:r>
            <a:r>
              <a:rPr lang="nl-BE" b="1" dirty="0">
                <a:effectLst/>
              </a:rPr>
              <a:t>.</a:t>
            </a:r>
            <a:br>
              <a:rPr lang="nl-BE" b="1" dirty="0">
                <a:effectLst/>
              </a:rPr>
            </a:br>
            <a:r>
              <a:rPr lang="nl-BE" b="1" dirty="0">
                <a:effectLst/>
              </a:rPr>
              <a:t>c</a:t>
            </a:r>
            <a:r>
              <a:rPr lang="nl-BE" b="1" dirty="0" smtClean="0">
                <a:effectLst/>
              </a:rPr>
              <a:t>./ Sprookjes </a:t>
            </a:r>
            <a:r>
              <a:rPr lang="nl-BE" b="1" dirty="0">
                <a:effectLst/>
              </a:rPr>
              <a:t>schrijven.</a:t>
            </a:r>
            <a:r>
              <a:rPr lang="nl-BE" dirty="0">
                <a:effectLst/>
              </a:rPr>
              <a:t/>
            </a:r>
            <a:br>
              <a:rPr lang="nl-BE" dirty="0">
                <a:effectLst/>
              </a:rPr>
            </a:b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4864416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 descr="http://www.rubenshuis.be/sites/rubenshuis/files/styles/4_cols/public/banner_images/Zelfportret%20Rubens_0.jpg?itok=ulcn4sU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1700808"/>
            <a:ext cx="3520410" cy="2206352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576" y="476672"/>
            <a:ext cx="8062912" cy="6048672"/>
          </a:xfrm>
        </p:spPr>
        <p:txBody>
          <a:bodyPr>
            <a:normAutofit fontScale="90000"/>
          </a:bodyPr>
          <a:lstStyle/>
          <a:p>
            <a:pPr algn="l"/>
            <a:r>
              <a:rPr lang="nl-BE" b="1" dirty="0">
                <a:effectLst/>
              </a:rPr>
              <a:t>Vraag 15: Wie is deze schilder</a:t>
            </a:r>
            <a:r>
              <a:rPr lang="nl-BE" b="1" dirty="0" smtClean="0">
                <a:effectLst/>
              </a:rPr>
              <a:t>?</a:t>
            </a:r>
            <a:br>
              <a:rPr lang="nl-BE" b="1" dirty="0" smtClean="0">
                <a:effectLst/>
              </a:rPr>
            </a:br>
            <a:r>
              <a:rPr lang="nl-BE" b="1" dirty="0">
                <a:effectLst/>
              </a:rPr>
              <a:t/>
            </a:r>
            <a:br>
              <a:rPr lang="nl-BE" b="1" dirty="0">
                <a:effectLst/>
              </a:rPr>
            </a:br>
            <a:r>
              <a:rPr lang="nl-BE" b="1" dirty="0" smtClean="0">
                <a:effectLst/>
              </a:rPr>
              <a:t/>
            </a:r>
            <a:br>
              <a:rPr lang="nl-BE" b="1" dirty="0" smtClean="0">
                <a:effectLst/>
              </a:rPr>
            </a:br>
            <a:r>
              <a:rPr lang="nl-BE" b="1" dirty="0">
                <a:effectLst/>
              </a:rPr>
              <a:t/>
            </a:r>
            <a:br>
              <a:rPr lang="nl-BE" b="1" dirty="0">
                <a:effectLst/>
              </a:rPr>
            </a:br>
            <a:r>
              <a:rPr lang="nl-BE" b="1" dirty="0">
                <a:effectLst/>
              </a:rPr>
              <a:t>a</a:t>
            </a:r>
            <a:r>
              <a:rPr lang="nl-BE" b="1" dirty="0" smtClean="0">
                <a:effectLst/>
              </a:rPr>
              <a:t>./ Leonardo </a:t>
            </a:r>
            <a:r>
              <a:rPr lang="nl-BE" b="1" dirty="0">
                <a:effectLst/>
              </a:rPr>
              <a:t>Da Vinci.</a:t>
            </a:r>
            <a:br>
              <a:rPr lang="nl-BE" b="1" dirty="0">
                <a:effectLst/>
              </a:rPr>
            </a:br>
            <a:r>
              <a:rPr lang="nl-BE" b="1" dirty="0">
                <a:effectLst/>
              </a:rPr>
              <a:t>b</a:t>
            </a:r>
            <a:r>
              <a:rPr lang="nl-BE" b="1" dirty="0" smtClean="0">
                <a:effectLst/>
              </a:rPr>
              <a:t>./ Rubens</a:t>
            </a:r>
            <a:r>
              <a:rPr lang="nl-BE" b="1" dirty="0">
                <a:effectLst/>
              </a:rPr>
              <a:t>.</a:t>
            </a:r>
            <a:br>
              <a:rPr lang="nl-BE" b="1" dirty="0">
                <a:effectLst/>
              </a:rPr>
            </a:br>
            <a:r>
              <a:rPr lang="nl-BE" b="1" dirty="0">
                <a:effectLst/>
              </a:rPr>
              <a:t>c</a:t>
            </a:r>
            <a:r>
              <a:rPr lang="nl-BE" b="1" dirty="0" smtClean="0">
                <a:effectLst/>
              </a:rPr>
              <a:t>./ Van </a:t>
            </a:r>
            <a:r>
              <a:rPr lang="nl-BE" b="1" dirty="0">
                <a:effectLst/>
              </a:rPr>
              <a:t>Gogh.</a:t>
            </a:r>
            <a:br>
              <a:rPr lang="nl-BE" b="1" dirty="0">
                <a:effectLst/>
              </a:rPr>
            </a:br>
            <a:endParaRPr lang="nl-BE" b="1" dirty="0"/>
          </a:p>
        </p:txBody>
      </p:sp>
    </p:spTree>
    <p:extLst>
      <p:ext uri="{BB962C8B-B14F-4D97-AF65-F5344CB8AC3E}">
        <p14:creationId xmlns:p14="http://schemas.microsoft.com/office/powerpoint/2010/main" val="38848557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40544" y="332656"/>
            <a:ext cx="8062912" cy="6336704"/>
          </a:xfrm>
        </p:spPr>
        <p:txBody>
          <a:bodyPr>
            <a:normAutofit/>
          </a:bodyPr>
          <a:lstStyle/>
          <a:p>
            <a:pPr algn="l"/>
            <a:r>
              <a:rPr lang="nl-BE" sz="4000" b="1" dirty="0">
                <a:effectLst/>
              </a:rPr>
              <a:t>Vraag 16: Uit welk land is Picasso afkomstig</a:t>
            </a:r>
            <a:r>
              <a:rPr lang="nl-BE" sz="4000" b="1" dirty="0" smtClean="0">
                <a:effectLst/>
              </a:rPr>
              <a:t>?</a:t>
            </a:r>
            <a:br>
              <a:rPr lang="nl-BE" sz="4000" b="1" dirty="0" smtClean="0">
                <a:effectLst/>
              </a:rPr>
            </a:br>
            <a:r>
              <a:rPr lang="nl-BE" sz="4000" b="1" dirty="0">
                <a:effectLst/>
              </a:rPr>
              <a:t/>
            </a:r>
            <a:br>
              <a:rPr lang="nl-BE" sz="4000" b="1" dirty="0">
                <a:effectLst/>
              </a:rPr>
            </a:br>
            <a:r>
              <a:rPr lang="nl-BE" sz="4000" b="1" dirty="0" smtClean="0">
                <a:effectLst/>
              </a:rPr>
              <a:t/>
            </a:r>
            <a:br>
              <a:rPr lang="nl-BE" sz="4000" b="1" dirty="0" smtClean="0">
                <a:effectLst/>
              </a:rPr>
            </a:br>
            <a:r>
              <a:rPr lang="nl-BE" sz="4000" b="1" dirty="0">
                <a:effectLst/>
              </a:rPr>
              <a:t/>
            </a:r>
            <a:br>
              <a:rPr lang="nl-BE" sz="4000" b="1" dirty="0">
                <a:effectLst/>
              </a:rPr>
            </a:br>
            <a:r>
              <a:rPr lang="nl-BE" sz="4000" b="1" dirty="0">
                <a:effectLst/>
              </a:rPr>
              <a:t>a</a:t>
            </a:r>
            <a:r>
              <a:rPr lang="nl-BE" sz="4000" b="1" dirty="0" smtClean="0">
                <a:effectLst/>
              </a:rPr>
              <a:t>./ Duitsland</a:t>
            </a:r>
            <a:r>
              <a:rPr lang="nl-BE" sz="4000" b="1" dirty="0">
                <a:effectLst/>
              </a:rPr>
              <a:t>.</a:t>
            </a:r>
            <a:br>
              <a:rPr lang="nl-BE" sz="4000" b="1" dirty="0">
                <a:effectLst/>
              </a:rPr>
            </a:br>
            <a:r>
              <a:rPr lang="nl-BE" sz="4000" b="1" dirty="0">
                <a:effectLst/>
              </a:rPr>
              <a:t>b</a:t>
            </a:r>
            <a:r>
              <a:rPr lang="nl-BE" sz="4000" b="1" dirty="0" smtClean="0">
                <a:effectLst/>
              </a:rPr>
              <a:t>./ Zweden</a:t>
            </a:r>
            <a:r>
              <a:rPr lang="nl-BE" sz="4000" b="1" dirty="0">
                <a:effectLst/>
              </a:rPr>
              <a:t>.</a:t>
            </a:r>
            <a:br>
              <a:rPr lang="nl-BE" sz="4000" b="1" dirty="0">
                <a:effectLst/>
              </a:rPr>
            </a:br>
            <a:r>
              <a:rPr lang="nl-BE" sz="4000" b="1" dirty="0">
                <a:effectLst/>
              </a:rPr>
              <a:t>c</a:t>
            </a:r>
            <a:r>
              <a:rPr lang="nl-BE" sz="4000" b="1" dirty="0" smtClean="0">
                <a:effectLst/>
              </a:rPr>
              <a:t>./ Spanje</a:t>
            </a:r>
            <a:r>
              <a:rPr lang="nl-BE" sz="4000" b="1" dirty="0">
                <a:effectLst/>
              </a:rPr>
              <a:t>.</a:t>
            </a:r>
            <a:br>
              <a:rPr lang="nl-BE" sz="4000" b="1" dirty="0">
                <a:effectLst/>
              </a:rPr>
            </a:br>
            <a:endParaRPr lang="nl-BE" sz="4000" b="1" dirty="0"/>
          </a:p>
        </p:txBody>
      </p:sp>
    </p:spTree>
    <p:extLst>
      <p:ext uri="{BB962C8B-B14F-4D97-AF65-F5344CB8AC3E}">
        <p14:creationId xmlns:p14="http://schemas.microsoft.com/office/powerpoint/2010/main" val="40138452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40544" y="404664"/>
            <a:ext cx="8062912" cy="6264696"/>
          </a:xfrm>
        </p:spPr>
        <p:txBody>
          <a:bodyPr>
            <a:normAutofit/>
          </a:bodyPr>
          <a:lstStyle/>
          <a:p>
            <a:pPr algn="l"/>
            <a:r>
              <a:rPr lang="nl-BE" sz="4000" b="1" dirty="0">
                <a:effectLst/>
              </a:rPr>
              <a:t>Vraag 17: Valt architectuur ook onder kunst</a:t>
            </a:r>
            <a:r>
              <a:rPr lang="nl-BE" sz="4000" b="1" dirty="0" smtClean="0">
                <a:effectLst/>
              </a:rPr>
              <a:t>?</a:t>
            </a:r>
            <a:br>
              <a:rPr lang="nl-BE" sz="4000" b="1" dirty="0" smtClean="0">
                <a:effectLst/>
              </a:rPr>
            </a:br>
            <a:r>
              <a:rPr lang="nl-BE" sz="4000" b="1" dirty="0">
                <a:effectLst/>
              </a:rPr>
              <a:t/>
            </a:r>
            <a:br>
              <a:rPr lang="nl-BE" sz="4000" b="1" dirty="0">
                <a:effectLst/>
              </a:rPr>
            </a:br>
            <a:r>
              <a:rPr lang="nl-BE" sz="4000" b="1" dirty="0">
                <a:effectLst/>
              </a:rPr>
              <a:t/>
            </a:r>
            <a:br>
              <a:rPr lang="nl-BE" sz="4000" b="1" dirty="0">
                <a:effectLst/>
              </a:rPr>
            </a:br>
            <a:r>
              <a:rPr lang="nl-BE" sz="4000" b="1" dirty="0">
                <a:effectLst/>
              </a:rPr>
              <a:t>a</a:t>
            </a:r>
            <a:r>
              <a:rPr lang="nl-BE" sz="4000" b="1" dirty="0" smtClean="0">
                <a:effectLst/>
              </a:rPr>
              <a:t>./ Ja</a:t>
            </a:r>
            <a:r>
              <a:rPr lang="nl-BE" sz="4000" b="1" dirty="0">
                <a:effectLst/>
              </a:rPr>
              <a:t>.</a:t>
            </a:r>
            <a:br>
              <a:rPr lang="nl-BE" sz="4000" b="1" dirty="0">
                <a:effectLst/>
              </a:rPr>
            </a:br>
            <a:r>
              <a:rPr lang="nl-BE" sz="4000" b="1" dirty="0">
                <a:effectLst/>
              </a:rPr>
              <a:t>b</a:t>
            </a:r>
            <a:r>
              <a:rPr lang="nl-BE" sz="4000" b="1" dirty="0" smtClean="0">
                <a:effectLst/>
              </a:rPr>
              <a:t>./ Neen</a:t>
            </a:r>
            <a:r>
              <a:rPr lang="nl-BE" sz="4000" b="1" dirty="0">
                <a:effectLst/>
              </a:rPr>
              <a:t>.</a:t>
            </a:r>
            <a:br>
              <a:rPr lang="nl-BE" sz="4000" b="1" dirty="0">
                <a:effectLst/>
              </a:rPr>
            </a:br>
            <a:r>
              <a:rPr lang="nl-BE" sz="4000" b="1" dirty="0">
                <a:effectLst/>
              </a:rPr>
              <a:t>c</a:t>
            </a:r>
            <a:r>
              <a:rPr lang="nl-BE" sz="4000" b="1" dirty="0" smtClean="0">
                <a:effectLst/>
              </a:rPr>
              <a:t>./ Hangt </a:t>
            </a:r>
            <a:r>
              <a:rPr lang="nl-BE" sz="4000" b="1" dirty="0">
                <a:effectLst/>
              </a:rPr>
              <a:t>van het </a:t>
            </a:r>
            <a:r>
              <a:rPr lang="nl-BE" sz="4000" b="1" dirty="0" smtClean="0">
                <a:effectLst/>
              </a:rPr>
              <a:t>ontwerp</a:t>
            </a:r>
            <a:br>
              <a:rPr lang="nl-BE" sz="4000" b="1" dirty="0" smtClean="0">
                <a:effectLst/>
              </a:rPr>
            </a:br>
            <a:r>
              <a:rPr lang="nl-BE" sz="4000" b="1" dirty="0" smtClean="0">
                <a:effectLst/>
              </a:rPr>
              <a:t>      </a:t>
            </a:r>
            <a:r>
              <a:rPr lang="nl-BE" sz="4000" b="1" dirty="0" smtClean="0">
                <a:effectLst/>
              </a:rPr>
              <a:t>af</a:t>
            </a:r>
            <a:r>
              <a:rPr lang="nl-BE" sz="4000" b="1" dirty="0">
                <a:effectLst/>
              </a:rPr>
              <a:t>.</a:t>
            </a:r>
            <a:r>
              <a:rPr lang="nl-BE" sz="4000" dirty="0">
                <a:effectLst/>
              </a:rPr>
              <a:t/>
            </a:r>
            <a:br>
              <a:rPr lang="nl-BE" sz="4000" dirty="0">
                <a:effectLst/>
              </a:rPr>
            </a:br>
            <a:endParaRPr lang="nl-BE" sz="4000" dirty="0"/>
          </a:p>
        </p:txBody>
      </p:sp>
    </p:spTree>
    <p:extLst>
      <p:ext uri="{BB962C8B-B14F-4D97-AF65-F5344CB8AC3E}">
        <p14:creationId xmlns:p14="http://schemas.microsoft.com/office/powerpoint/2010/main" val="19875878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40544" y="404664"/>
            <a:ext cx="8062912" cy="6264696"/>
          </a:xfrm>
        </p:spPr>
        <p:txBody>
          <a:bodyPr>
            <a:normAutofit fontScale="90000"/>
          </a:bodyPr>
          <a:lstStyle/>
          <a:p>
            <a:pPr algn="l"/>
            <a:r>
              <a:rPr lang="nl-BE" b="1" dirty="0">
                <a:effectLst/>
              </a:rPr>
              <a:t>Vraag 18: Wat is een triptiek</a:t>
            </a:r>
            <a:r>
              <a:rPr lang="nl-BE" b="1" dirty="0" smtClean="0">
                <a:effectLst/>
              </a:rPr>
              <a:t>?</a:t>
            </a:r>
            <a:br>
              <a:rPr lang="nl-BE" b="1" dirty="0" smtClean="0">
                <a:effectLst/>
              </a:rPr>
            </a:br>
            <a:r>
              <a:rPr lang="nl-BE" b="1" dirty="0">
                <a:effectLst/>
              </a:rPr>
              <a:t/>
            </a:r>
            <a:br>
              <a:rPr lang="nl-BE" b="1" dirty="0">
                <a:effectLst/>
              </a:rPr>
            </a:br>
            <a:r>
              <a:rPr lang="nl-BE" b="1" dirty="0">
                <a:effectLst/>
              </a:rPr>
              <a:t/>
            </a:r>
            <a:br>
              <a:rPr lang="nl-BE" b="1" dirty="0">
                <a:effectLst/>
              </a:rPr>
            </a:br>
            <a:r>
              <a:rPr lang="nl-BE" b="1" dirty="0">
                <a:effectLst/>
              </a:rPr>
              <a:t>a</a:t>
            </a:r>
            <a:r>
              <a:rPr lang="nl-BE" b="1" dirty="0" smtClean="0">
                <a:effectLst/>
              </a:rPr>
              <a:t>./ Een </a:t>
            </a:r>
            <a:r>
              <a:rPr lang="nl-BE" b="1" dirty="0">
                <a:effectLst/>
              </a:rPr>
              <a:t>schilderij aan </a:t>
            </a:r>
            <a:r>
              <a:rPr lang="nl-BE" b="1" dirty="0" smtClean="0">
                <a:effectLst/>
              </a:rPr>
              <a:t>de</a:t>
            </a:r>
            <a:br>
              <a:rPr lang="nl-BE" b="1" dirty="0" smtClean="0">
                <a:effectLst/>
              </a:rPr>
            </a:br>
            <a:r>
              <a:rPr lang="nl-BE" b="1" dirty="0" smtClean="0">
                <a:effectLst/>
              </a:rPr>
              <a:t>      ingang </a:t>
            </a:r>
            <a:r>
              <a:rPr lang="nl-BE" b="1" dirty="0">
                <a:effectLst/>
              </a:rPr>
              <a:t>van de kerk.</a:t>
            </a:r>
            <a:br>
              <a:rPr lang="nl-BE" b="1" dirty="0">
                <a:effectLst/>
              </a:rPr>
            </a:br>
            <a:r>
              <a:rPr lang="nl-BE" b="1" dirty="0">
                <a:effectLst/>
              </a:rPr>
              <a:t>b</a:t>
            </a:r>
            <a:r>
              <a:rPr lang="nl-BE" b="1" dirty="0" smtClean="0">
                <a:effectLst/>
              </a:rPr>
              <a:t>./ Een </a:t>
            </a:r>
            <a:r>
              <a:rPr lang="nl-BE" b="1" dirty="0">
                <a:effectLst/>
              </a:rPr>
              <a:t>schilderij dat uit </a:t>
            </a:r>
            <a:r>
              <a:rPr lang="nl-BE" b="1" dirty="0" smtClean="0">
                <a:effectLst/>
              </a:rPr>
              <a:t>3</a:t>
            </a:r>
            <a:br>
              <a:rPr lang="nl-BE" b="1" dirty="0" smtClean="0">
                <a:effectLst/>
              </a:rPr>
            </a:br>
            <a:r>
              <a:rPr lang="nl-BE" b="1" dirty="0" smtClean="0">
                <a:effectLst/>
              </a:rPr>
              <a:t>      panelen </a:t>
            </a:r>
            <a:r>
              <a:rPr lang="nl-BE" b="1" dirty="0">
                <a:effectLst/>
              </a:rPr>
              <a:t>bestaat.</a:t>
            </a:r>
            <a:br>
              <a:rPr lang="nl-BE" b="1" dirty="0">
                <a:effectLst/>
              </a:rPr>
            </a:br>
            <a:r>
              <a:rPr lang="nl-BE" b="1" dirty="0">
                <a:effectLst/>
              </a:rPr>
              <a:t>c</a:t>
            </a:r>
            <a:r>
              <a:rPr lang="nl-BE" b="1" dirty="0" smtClean="0">
                <a:effectLst/>
              </a:rPr>
              <a:t>./ Een </a:t>
            </a:r>
            <a:r>
              <a:rPr lang="nl-BE" b="1" dirty="0">
                <a:effectLst/>
              </a:rPr>
              <a:t>schilderij dat door </a:t>
            </a:r>
            <a:r>
              <a:rPr lang="nl-BE" b="1" dirty="0" smtClean="0">
                <a:effectLst/>
              </a:rPr>
              <a:t>de</a:t>
            </a:r>
            <a:br>
              <a:rPr lang="nl-BE" b="1" dirty="0" smtClean="0">
                <a:effectLst/>
              </a:rPr>
            </a:br>
            <a:r>
              <a:rPr lang="nl-BE" b="1" dirty="0" smtClean="0">
                <a:effectLst/>
              </a:rPr>
              <a:t>       voeten </a:t>
            </a:r>
            <a:r>
              <a:rPr lang="nl-BE" b="1" dirty="0">
                <a:effectLst/>
              </a:rPr>
              <a:t>beschilderd is.</a:t>
            </a:r>
            <a:br>
              <a:rPr lang="nl-BE" b="1" dirty="0">
                <a:effectLst/>
              </a:rPr>
            </a:br>
            <a:endParaRPr lang="nl-BE" b="1" dirty="0"/>
          </a:p>
        </p:txBody>
      </p:sp>
    </p:spTree>
    <p:extLst>
      <p:ext uri="{BB962C8B-B14F-4D97-AF65-F5344CB8AC3E}">
        <p14:creationId xmlns:p14="http://schemas.microsoft.com/office/powerpoint/2010/main" val="38676989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40544" y="404664"/>
            <a:ext cx="8062912" cy="6264696"/>
          </a:xfrm>
        </p:spPr>
        <p:txBody>
          <a:bodyPr>
            <a:normAutofit/>
          </a:bodyPr>
          <a:lstStyle/>
          <a:p>
            <a:pPr algn="l"/>
            <a:r>
              <a:rPr lang="nl-BE" sz="4000" b="1" dirty="0">
                <a:effectLst/>
              </a:rPr>
              <a:t>Vraag 19: Hoe heet het standbeeld in de haven van New York</a:t>
            </a:r>
            <a:r>
              <a:rPr lang="nl-BE" sz="4000" b="1" dirty="0" smtClean="0">
                <a:effectLst/>
              </a:rPr>
              <a:t>?</a:t>
            </a:r>
            <a:br>
              <a:rPr lang="nl-BE" sz="4000" b="1" dirty="0" smtClean="0">
                <a:effectLst/>
              </a:rPr>
            </a:br>
            <a:r>
              <a:rPr lang="nl-BE" sz="4000" b="1" dirty="0">
                <a:effectLst/>
              </a:rPr>
              <a:t/>
            </a:r>
            <a:br>
              <a:rPr lang="nl-BE" sz="4000" b="1" dirty="0">
                <a:effectLst/>
              </a:rPr>
            </a:br>
            <a:r>
              <a:rPr lang="nl-BE" sz="4000" b="1" dirty="0">
                <a:effectLst/>
              </a:rPr>
              <a:t/>
            </a:r>
            <a:br>
              <a:rPr lang="nl-BE" sz="4000" b="1" dirty="0">
                <a:effectLst/>
              </a:rPr>
            </a:br>
            <a:r>
              <a:rPr lang="nl-BE" sz="4000" b="1" dirty="0" smtClean="0">
                <a:effectLst/>
              </a:rPr>
              <a:t>a./ De </a:t>
            </a:r>
            <a:r>
              <a:rPr lang="nl-BE" sz="4000" b="1" dirty="0">
                <a:effectLst/>
              </a:rPr>
              <a:t>vrijheidsfakkel.</a:t>
            </a:r>
            <a:br>
              <a:rPr lang="nl-BE" sz="4000" b="1" dirty="0">
                <a:effectLst/>
              </a:rPr>
            </a:br>
            <a:r>
              <a:rPr lang="nl-BE" sz="4000" b="1" dirty="0">
                <a:effectLst/>
              </a:rPr>
              <a:t>b</a:t>
            </a:r>
            <a:r>
              <a:rPr lang="nl-BE" sz="4000" b="1" dirty="0" smtClean="0">
                <a:effectLst/>
              </a:rPr>
              <a:t>./ De </a:t>
            </a:r>
            <a:r>
              <a:rPr lang="nl-BE" sz="4000" b="1" dirty="0">
                <a:effectLst/>
              </a:rPr>
              <a:t>doornenkroon.</a:t>
            </a:r>
            <a:br>
              <a:rPr lang="nl-BE" sz="4000" b="1" dirty="0">
                <a:effectLst/>
              </a:rPr>
            </a:br>
            <a:r>
              <a:rPr lang="nl-BE" sz="4000" b="1" dirty="0">
                <a:effectLst/>
              </a:rPr>
              <a:t>c</a:t>
            </a:r>
            <a:r>
              <a:rPr lang="nl-BE" sz="4000" b="1" dirty="0" smtClean="0">
                <a:effectLst/>
              </a:rPr>
              <a:t>./ Het </a:t>
            </a:r>
            <a:r>
              <a:rPr lang="nl-BE" sz="4000" b="1" dirty="0">
                <a:effectLst/>
              </a:rPr>
              <a:t>vrijheidsbeeld.</a:t>
            </a:r>
            <a:br>
              <a:rPr lang="nl-BE" sz="4000" b="1" dirty="0">
                <a:effectLst/>
              </a:rPr>
            </a:br>
            <a:endParaRPr lang="nl-BE" sz="4000" b="1" dirty="0"/>
          </a:p>
        </p:txBody>
      </p:sp>
    </p:spTree>
    <p:extLst>
      <p:ext uri="{BB962C8B-B14F-4D97-AF65-F5344CB8AC3E}">
        <p14:creationId xmlns:p14="http://schemas.microsoft.com/office/powerpoint/2010/main" val="25540954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79512" y="260648"/>
            <a:ext cx="8423944" cy="6336704"/>
          </a:xfrm>
        </p:spPr>
        <p:txBody>
          <a:bodyPr>
            <a:normAutofit/>
          </a:bodyPr>
          <a:lstStyle/>
          <a:p>
            <a:pPr algn="l"/>
            <a:r>
              <a:rPr lang="nl-BE" sz="4000" b="1" dirty="0">
                <a:effectLst/>
              </a:rPr>
              <a:t>Vraag 2: Welk is het meest verkochte boek ter wereld</a:t>
            </a:r>
            <a:r>
              <a:rPr lang="nl-BE" sz="4000" b="1" dirty="0" smtClean="0">
                <a:effectLst/>
              </a:rPr>
              <a:t>?</a:t>
            </a:r>
            <a:br>
              <a:rPr lang="nl-BE" sz="4000" b="1" dirty="0" smtClean="0">
                <a:effectLst/>
              </a:rPr>
            </a:br>
            <a:r>
              <a:rPr lang="nl-BE" sz="4000" b="1" dirty="0" smtClean="0">
                <a:effectLst/>
              </a:rPr>
              <a:t/>
            </a:r>
            <a:br>
              <a:rPr lang="nl-BE" sz="4000" b="1" dirty="0" smtClean="0">
                <a:effectLst/>
              </a:rPr>
            </a:br>
            <a:r>
              <a:rPr lang="nl-BE" sz="4000" b="1" dirty="0">
                <a:effectLst/>
              </a:rPr>
              <a:t/>
            </a:r>
            <a:br>
              <a:rPr lang="nl-BE" sz="4000" b="1" dirty="0">
                <a:effectLst/>
              </a:rPr>
            </a:br>
            <a:r>
              <a:rPr lang="nl-BE" sz="4000" dirty="0">
                <a:effectLst/>
              </a:rPr>
              <a:t/>
            </a:r>
            <a:br>
              <a:rPr lang="nl-BE" sz="4000" dirty="0">
                <a:effectLst/>
              </a:rPr>
            </a:br>
            <a:r>
              <a:rPr lang="nl-BE" sz="4000" b="1" dirty="0">
                <a:effectLst/>
              </a:rPr>
              <a:t>a</a:t>
            </a:r>
            <a:r>
              <a:rPr lang="nl-BE" sz="4000" b="1" dirty="0" smtClean="0">
                <a:effectLst/>
              </a:rPr>
              <a:t>./ Ons </a:t>
            </a:r>
            <a:r>
              <a:rPr lang="nl-BE" sz="4000" b="1" dirty="0">
                <a:effectLst/>
              </a:rPr>
              <a:t>kookboek van </a:t>
            </a:r>
            <a:r>
              <a:rPr lang="nl-BE" sz="4000" b="1" dirty="0" smtClean="0">
                <a:effectLst/>
              </a:rPr>
              <a:t>de</a:t>
            </a:r>
            <a:br>
              <a:rPr lang="nl-BE" sz="4000" b="1" dirty="0" smtClean="0">
                <a:effectLst/>
              </a:rPr>
            </a:br>
            <a:r>
              <a:rPr lang="nl-BE" sz="4000" b="1" dirty="0" smtClean="0">
                <a:effectLst/>
              </a:rPr>
              <a:t>      boerinnenbond</a:t>
            </a:r>
            <a:r>
              <a:rPr lang="nl-BE" sz="4000" b="1" dirty="0">
                <a:effectLst/>
              </a:rPr>
              <a:t>.</a:t>
            </a:r>
            <a:br>
              <a:rPr lang="nl-BE" sz="4000" b="1" dirty="0">
                <a:effectLst/>
              </a:rPr>
            </a:br>
            <a:r>
              <a:rPr lang="nl-BE" sz="4000" b="1" dirty="0">
                <a:effectLst/>
              </a:rPr>
              <a:t>b</a:t>
            </a:r>
            <a:r>
              <a:rPr lang="nl-BE" sz="4000" b="1" dirty="0" smtClean="0">
                <a:effectLst/>
              </a:rPr>
              <a:t>./ De </a:t>
            </a:r>
            <a:r>
              <a:rPr lang="nl-BE" sz="4000" b="1" dirty="0">
                <a:effectLst/>
              </a:rPr>
              <a:t>Bijbel.</a:t>
            </a:r>
            <a:br>
              <a:rPr lang="nl-BE" sz="4000" b="1" dirty="0">
                <a:effectLst/>
              </a:rPr>
            </a:br>
            <a:r>
              <a:rPr lang="nl-BE" sz="4000" b="1" dirty="0">
                <a:effectLst/>
              </a:rPr>
              <a:t>c</a:t>
            </a:r>
            <a:r>
              <a:rPr lang="nl-BE" sz="4000" b="1" dirty="0" smtClean="0">
                <a:effectLst/>
              </a:rPr>
              <a:t>./ De </a:t>
            </a:r>
            <a:r>
              <a:rPr lang="nl-BE" sz="4000" b="1" dirty="0">
                <a:effectLst/>
              </a:rPr>
              <a:t>encyclopedie.</a:t>
            </a:r>
            <a:r>
              <a:rPr lang="nl-BE" sz="4000" dirty="0">
                <a:effectLst/>
              </a:rPr>
              <a:t/>
            </a:r>
            <a:br>
              <a:rPr lang="nl-BE" sz="4000" dirty="0">
                <a:effectLst/>
              </a:rPr>
            </a:br>
            <a:endParaRPr lang="nl-BE" sz="4000" dirty="0"/>
          </a:p>
        </p:txBody>
      </p:sp>
    </p:spTree>
    <p:extLst>
      <p:ext uri="{BB962C8B-B14F-4D97-AF65-F5344CB8AC3E}">
        <p14:creationId xmlns:p14="http://schemas.microsoft.com/office/powerpoint/2010/main" val="40881298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95536" y="404664"/>
            <a:ext cx="8062912" cy="6264696"/>
          </a:xfrm>
        </p:spPr>
        <p:txBody>
          <a:bodyPr>
            <a:normAutofit/>
          </a:bodyPr>
          <a:lstStyle/>
          <a:p>
            <a:pPr algn="l"/>
            <a:r>
              <a:rPr lang="nl-BE" sz="4000" b="1" dirty="0">
                <a:effectLst/>
              </a:rPr>
              <a:t>Vraag 20: Waar werd Rubens geboren</a:t>
            </a:r>
            <a:r>
              <a:rPr lang="nl-BE" sz="4000" b="1" dirty="0" smtClean="0">
                <a:effectLst/>
              </a:rPr>
              <a:t>?</a:t>
            </a:r>
            <a:br>
              <a:rPr lang="nl-BE" sz="4000" b="1" dirty="0" smtClean="0">
                <a:effectLst/>
              </a:rPr>
            </a:br>
            <a:r>
              <a:rPr lang="nl-BE" sz="4000" b="1" dirty="0">
                <a:effectLst/>
              </a:rPr>
              <a:t/>
            </a:r>
            <a:br>
              <a:rPr lang="nl-BE" sz="4000" b="1" dirty="0">
                <a:effectLst/>
              </a:rPr>
            </a:br>
            <a:r>
              <a:rPr lang="nl-BE" sz="4000" b="1" dirty="0" smtClean="0">
                <a:effectLst/>
              </a:rPr>
              <a:t/>
            </a:r>
            <a:br>
              <a:rPr lang="nl-BE" sz="4000" b="1" dirty="0" smtClean="0">
                <a:effectLst/>
              </a:rPr>
            </a:br>
            <a:r>
              <a:rPr lang="nl-BE" sz="4000" b="1" dirty="0">
                <a:effectLst/>
              </a:rPr>
              <a:t/>
            </a:r>
            <a:br>
              <a:rPr lang="nl-BE" sz="4000" b="1" dirty="0">
                <a:effectLst/>
              </a:rPr>
            </a:br>
            <a:r>
              <a:rPr lang="nl-BE" sz="4000" b="1" dirty="0">
                <a:effectLst/>
              </a:rPr>
              <a:t>a</a:t>
            </a:r>
            <a:r>
              <a:rPr lang="nl-BE" sz="4000" b="1" dirty="0" smtClean="0">
                <a:effectLst/>
              </a:rPr>
              <a:t>./ Duitsland</a:t>
            </a:r>
            <a:r>
              <a:rPr lang="nl-BE" sz="4000" b="1" dirty="0">
                <a:effectLst/>
              </a:rPr>
              <a:t>.</a:t>
            </a:r>
            <a:br>
              <a:rPr lang="nl-BE" sz="4000" b="1" dirty="0">
                <a:effectLst/>
              </a:rPr>
            </a:br>
            <a:r>
              <a:rPr lang="nl-BE" sz="4000" b="1" dirty="0">
                <a:effectLst/>
              </a:rPr>
              <a:t>b</a:t>
            </a:r>
            <a:r>
              <a:rPr lang="nl-BE" sz="4000" b="1" dirty="0" smtClean="0">
                <a:effectLst/>
              </a:rPr>
              <a:t>./ België</a:t>
            </a:r>
            <a:r>
              <a:rPr lang="nl-BE" sz="4000" b="1" dirty="0">
                <a:effectLst/>
              </a:rPr>
              <a:t>.</a:t>
            </a:r>
            <a:br>
              <a:rPr lang="nl-BE" sz="4000" b="1" dirty="0">
                <a:effectLst/>
              </a:rPr>
            </a:br>
            <a:r>
              <a:rPr lang="nl-BE" sz="4000" b="1" dirty="0">
                <a:effectLst/>
              </a:rPr>
              <a:t>c</a:t>
            </a:r>
            <a:r>
              <a:rPr lang="nl-BE" sz="4000" b="1" dirty="0" smtClean="0">
                <a:effectLst/>
              </a:rPr>
              <a:t>./ Nederland</a:t>
            </a:r>
            <a:r>
              <a:rPr lang="nl-BE" sz="4000" b="1" dirty="0">
                <a:effectLst/>
              </a:rPr>
              <a:t>.</a:t>
            </a:r>
            <a:br>
              <a:rPr lang="nl-BE" sz="4000" b="1" dirty="0">
                <a:effectLst/>
              </a:rPr>
            </a:br>
            <a:endParaRPr lang="nl-BE" sz="4000" b="1" dirty="0"/>
          </a:p>
        </p:txBody>
      </p:sp>
    </p:spTree>
    <p:extLst>
      <p:ext uri="{BB962C8B-B14F-4D97-AF65-F5344CB8AC3E}">
        <p14:creationId xmlns:p14="http://schemas.microsoft.com/office/powerpoint/2010/main" val="7562899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39552" y="620688"/>
            <a:ext cx="8062912" cy="6120680"/>
          </a:xfrm>
        </p:spPr>
        <p:txBody>
          <a:bodyPr>
            <a:normAutofit fontScale="90000"/>
          </a:bodyPr>
          <a:lstStyle/>
          <a:p>
            <a:pPr algn="l"/>
            <a:r>
              <a:rPr lang="nl-BE" b="1" dirty="0">
                <a:effectLst/>
              </a:rPr>
              <a:t>Vraag 21: Welke Nederlandse schilder pleegde zelfmoord</a:t>
            </a:r>
            <a:r>
              <a:rPr lang="nl-BE" b="1" dirty="0" smtClean="0">
                <a:effectLst/>
              </a:rPr>
              <a:t>?</a:t>
            </a:r>
            <a:br>
              <a:rPr lang="nl-BE" b="1" dirty="0" smtClean="0">
                <a:effectLst/>
              </a:rPr>
            </a:br>
            <a:r>
              <a:rPr lang="nl-BE" b="1" dirty="0">
                <a:effectLst/>
              </a:rPr>
              <a:t/>
            </a:r>
            <a:br>
              <a:rPr lang="nl-BE" b="1" dirty="0">
                <a:effectLst/>
              </a:rPr>
            </a:br>
            <a:r>
              <a:rPr lang="nl-BE" b="1" dirty="0" smtClean="0">
                <a:effectLst/>
              </a:rPr>
              <a:t/>
            </a:r>
            <a:br>
              <a:rPr lang="nl-BE" b="1" dirty="0" smtClean="0">
                <a:effectLst/>
              </a:rPr>
            </a:br>
            <a:r>
              <a:rPr lang="nl-BE" b="1" dirty="0">
                <a:effectLst/>
              </a:rPr>
              <a:t/>
            </a:r>
            <a:br>
              <a:rPr lang="nl-BE" b="1" dirty="0">
                <a:effectLst/>
              </a:rPr>
            </a:br>
            <a:r>
              <a:rPr lang="nl-BE" b="1" dirty="0">
                <a:effectLst/>
              </a:rPr>
              <a:t>a</a:t>
            </a:r>
            <a:r>
              <a:rPr lang="nl-BE" b="1" dirty="0" smtClean="0">
                <a:effectLst/>
              </a:rPr>
              <a:t>./ Piet </a:t>
            </a:r>
            <a:r>
              <a:rPr lang="nl-BE" b="1" dirty="0">
                <a:effectLst/>
              </a:rPr>
              <a:t>Mondriaan.</a:t>
            </a:r>
            <a:br>
              <a:rPr lang="nl-BE" b="1" dirty="0">
                <a:effectLst/>
              </a:rPr>
            </a:br>
            <a:r>
              <a:rPr lang="nl-BE" b="1" dirty="0">
                <a:effectLst/>
              </a:rPr>
              <a:t>b</a:t>
            </a:r>
            <a:r>
              <a:rPr lang="nl-BE" b="1" dirty="0" smtClean="0">
                <a:effectLst/>
              </a:rPr>
              <a:t>./ Vincent </a:t>
            </a:r>
            <a:r>
              <a:rPr lang="nl-BE" b="1" dirty="0">
                <a:effectLst/>
              </a:rPr>
              <a:t>Van Gogh.</a:t>
            </a:r>
            <a:br>
              <a:rPr lang="nl-BE" b="1" dirty="0">
                <a:effectLst/>
              </a:rPr>
            </a:br>
            <a:r>
              <a:rPr lang="nl-BE" b="1" dirty="0">
                <a:effectLst/>
              </a:rPr>
              <a:t>c</a:t>
            </a:r>
            <a:r>
              <a:rPr lang="nl-BE" b="1" dirty="0" smtClean="0">
                <a:effectLst/>
              </a:rPr>
              <a:t>./ Kees </a:t>
            </a:r>
            <a:r>
              <a:rPr lang="nl-BE" b="1" dirty="0">
                <a:effectLst/>
              </a:rPr>
              <a:t>Van Dongen.</a:t>
            </a:r>
            <a:br>
              <a:rPr lang="nl-BE" b="1" dirty="0">
                <a:effectLst/>
              </a:rPr>
            </a:br>
            <a:endParaRPr lang="nl-BE" b="1" dirty="0"/>
          </a:p>
        </p:txBody>
      </p:sp>
    </p:spTree>
    <p:extLst>
      <p:ext uri="{BB962C8B-B14F-4D97-AF65-F5344CB8AC3E}">
        <p14:creationId xmlns:p14="http://schemas.microsoft.com/office/powerpoint/2010/main" val="245964410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5965080"/>
          </a:xfrm>
        </p:spPr>
        <p:txBody>
          <a:bodyPr>
            <a:normAutofit fontScale="90000"/>
          </a:bodyPr>
          <a:lstStyle/>
          <a:p>
            <a:pPr algn="l"/>
            <a:r>
              <a:rPr lang="nl-BE" b="1" dirty="0">
                <a:effectLst/>
              </a:rPr>
              <a:t>Vraag 22: Waar ligt het </a:t>
            </a:r>
            <a:r>
              <a:rPr lang="nl-BE" b="1" dirty="0" smtClean="0">
                <a:effectLst/>
              </a:rPr>
              <a:t>            ‘Winterpaleis’?</a:t>
            </a:r>
            <a:r>
              <a:rPr lang="nl-BE" b="1" dirty="0" smtClean="0">
                <a:effectLst/>
              </a:rPr>
              <a:t/>
            </a:r>
            <a:br>
              <a:rPr lang="nl-BE" b="1" dirty="0" smtClean="0">
                <a:effectLst/>
              </a:rPr>
            </a:br>
            <a:r>
              <a:rPr lang="nl-BE" b="1" dirty="0">
                <a:effectLst/>
              </a:rPr>
              <a:t/>
            </a:r>
            <a:br>
              <a:rPr lang="nl-BE" b="1" dirty="0">
                <a:effectLst/>
              </a:rPr>
            </a:br>
            <a:r>
              <a:rPr lang="nl-BE" b="1" dirty="0" smtClean="0">
                <a:effectLst/>
              </a:rPr>
              <a:t/>
            </a:r>
            <a:br>
              <a:rPr lang="nl-BE" b="1" dirty="0" smtClean="0">
                <a:effectLst/>
              </a:rPr>
            </a:br>
            <a:r>
              <a:rPr lang="nl-BE" b="1" dirty="0">
                <a:effectLst/>
              </a:rPr>
              <a:t/>
            </a:r>
            <a:br>
              <a:rPr lang="nl-BE" b="1" dirty="0">
                <a:effectLst/>
              </a:rPr>
            </a:br>
            <a:r>
              <a:rPr lang="nl-BE" b="1" dirty="0">
                <a:effectLst/>
              </a:rPr>
              <a:t>a</a:t>
            </a:r>
            <a:r>
              <a:rPr lang="nl-BE" b="1" dirty="0" smtClean="0">
                <a:effectLst/>
              </a:rPr>
              <a:t>./ Sint </a:t>
            </a:r>
            <a:r>
              <a:rPr lang="nl-BE" b="1" dirty="0">
                <a:effectLst/>
              </a:rPr>
              <a:t>Petersburg.</a:t>
            </a:r>
            <a:br>
              <a:rPr lang="nl-BE" b="1" dirty="0">
                <a:effectLst/>
              </a:rPr>
            </a:br>
            <a:r>
              <a:rPr lang="nl-BE" b="1" dirty="0">
                <a:effectLst/>
              </a:rPr>
              <a:t>b</a:t>
            </a:r>
            <a:r>
              <a:rPr lang="nl-BE" b="1" dirty="0" smtClean="0">
                <a:effectLst/>
              </a:rPr>
              <a:t>./ Stockholm</a:t>
            </a:r>
            <a:r>
              <a:rPr lang="nl-BE" b="1" dirty="0">
                <a:effectLst/>
              </a:rPr>
              <a:t>.</a:t>
            </a:r>
            <a:br>
              <a:rPr lang="nl-BE" b="1" dirty="0">
                <a:effectLst/>
              </a:rPr>
            </a:br>
            <a:r>
              <a:rPr lang="nl-BE" b="1" dirty="0">
                <a:effectLst/>
              </a:rPr>
              <a:t>c</a:t>
            </a:r>
            <a:r>
              <a:rPr lang="nl-BE" b="1" dirty="0" smtClean="0">
                <a:effectLst/>
              </a:rPr>
              <a:t>./ Moskou</a:t>
            </a:r>
            <a:r>
              <a:rPr lang="nl-BE" b="1" dirty="0">
                <a:effectLst/>
              </a:rPr>
              <a:t>.</a:t>
            </a:r>
            <a:br>
              <a:rPr lang="nl-BE" b="1" dirty="0">
                <a:effectLst/>
              </a:rPr>
            </a:br>
            <a:endParaRPr lang="nl-BE" b="1" dirty="0"/>
          </a:p>
        </p:txBody>
      </p:sp>
    </p:spTree>
    <p:extLst>
      <p:ext uri="{BB962C8B-B14F-4D97-AF65-F5344CB8AC3E}">
        <p14:creationId xmlns:p14="http://schemas.microsoft.com/office/powerpoint/2010/main" val="16278916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40544" y="404664"/>
            <a:ext cx="8062912" cy="6192688"/>
          </a:xfrm>
        </p:spPr>
        <p:txBody>
          <a:bodyPr>
            <a:normAutofit fontScale="90000"/>
          </a:bodyPr>
          <a:lstStyle/>
          <a:p>
            <a:pPr algn="l"/>
            <a:r>
              <a:rPr lang="nl-BE" b="1" dirty="0">
                <a:effectLst/>
              </a:rPr>
              <a:t> </a:t>
            </a:r>
            <a:br>
              <a:rPr lang="nl-BE" b="1" dirty="0">
                <a:effectLst/>
              </a:rPr>
            </a:br>
            <a:r>
              <a:rPr lang="nl-BE" b="1" dirty="0">
                <a:effectLst/>
              </a:rPr>
              <a:t>Vraag 23: Wie schilderde het bekende schilderij </a:t>
            </a:r>
            <a:r>
              <a:rPr lang="nl-BE" b="1" dirty="0" smtClean="0">
                <a:effectLst/>
              </a:rPr>
              <a:t/>
            </a:r>
            <a:br>
              <a:rPr lang="nl-BE" b="1" dirty="0" smtClean="0">
                <a:effectLst/>
              </a:rPr>
            </a:br>
            <a:r>
              <a:rPr lang="nl-BE" b="1" dirty="0" smtClean="0">
                <a:effectLst/>
              </a:rPr>
              <a:t>‘</a:t>
            </a:r>
            <a:r>
              <a:rPr lang="nl-BE" b="1" dirty="0">
                <a:effectLst/>
              </a:rPr>
              <a:t>De Nachtwacht</a:t>
            </a:r>
            <a:r>
              <a:rPr lang="nl-BE" b="1" dirty="0" smtClean="0">
                <a:effectLst/>
              </a:rPr>
              <a:t>’?</a:t>
            </a:r>
            <a:br>
              <a:rPr lang="nl-BE" b="1" dirty="0" smtClean="0">
                <a:effectLst/>
              </a:rPr>
            </a:br>
            <a:r>
              <a:rPr lang="nl-BE" b="1" dirty="0" smtClean="0">
                <a:effectLst/>
              </a:rPr>
              <a:t/>
            </a:r>
            <a:br>
              <a:rPr lang="nl-BE" b="1" dirty="0" smtClean="0">
                <a:effectLst/>
              </a:rPr>
            </a:br>
            <a:r>
              <a:rPr lang="nl-BE" b="1" dirty="0">
                <a:effectLst/>
              </a:rPr>
              <a:t/>
            </a:r>
            <a:br>
              <a:rPr lang="nl-BE" b="1" dirty="0">
                <a:effectLst/>
              </a:rPr>
            </a:br>
            <a:r>
              <a:rPr lang="nl-BE" b="1" dirty="0">
                <a:effectLst/>
              </a:rPr>
              <a:t>a</a:t>
            </a:r>
            <a:r>
              <a:rPr lang="nl-BE" b="1" dirty="0" smtClean="0">
                <a:effectLst/>
              </a:rPr>
              <a:t>./ Rubens</a:t>
            </a:r>
            <a:r>
              <a:rPr lang="nl-BE" b="1" dirty="0">
                <a:effectLst/>
              </a:rPr>
              <a:t>.</a:t>
            </a:r>
            <a:br>
              <a:rPr lang="nl-BE" b="1" dirty="0">
                <a:effectLst/>
              </a:rPr>
            </a:br>
            <a:r>
              <a:rPr lang="nl-BE" b="1" dirty="0">
                <a:effectLst/>
              </a:rPr>
              <a:t>b</a:t>
            </a:r>
            <a:r>
              <a:rPr lang="nl-BE" b="1" dirty="0" smtClean="0">
                <a:effectLst/>
              </a:rPr>
              <a:t>./ Rembrandt</a:t>
            </a:r>
            <a:r>
              <a:rPr lang="nl-BE" b="1" dirty="0">
                <a:effectLst/>
              </a:rPr>
              <a:t>.</a:t>
            </a:r>
            <a:br>
              <a:rPr lang="nl-BE" b="1" dirty="0">
                <a:effectLst/>
              </a:rPr>
            </a:br>
            <a:r>
              <a:rPr lang="nl-BE" b="1" dirty="0">
                <a:effectLst/>
              </a:rPr>
              <a:t>c</a:t>
            </a:r>
            <a:r>
              <a:rPr lang="nl-BE" b="1" dirty="0" smtClean="0">
                <a:effectLst/>
              </a:rPr>
              <a:t>./ Picasso</a:t>
            </a:r>
            <a:r>
              <a:rPr lang="nl-BE" b="1" dirty="0">
                <a:effectLst/>
              </a:rPr>
              <a:t>.</a:t>
            </a:r>
            <a:br>
              <a:rPr lang="nl-BE" b="1" dirty="0">
                <a:effectLst/>
              </a:rPr>
            </a:br>
            <a:endParaRPr lang="nl-BE" b="1" dirty="0"/>
          </a:p>
        </p:txBody>
      </p:sp>
    </p:spTree>
    <p:extLst>
      <p:ext uri="{BB962C8B-B14F-4D97-AF65-F5344CB8AC3E}">
        <p14:creationId xmlns:p14="http://schemas.microsoft.com/office/powerpoint/2010/main" val="76787511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40544" y="476672"/>
            <a:ext cx="8062912" cy="6336704"/>
          </a:xfrm>
        </p:spPr>
        <p:txBody>
          <a:bodyPr>
            <a:normAutofit fontScale="90000"/>
          </a:bodyPr>
          <a:lstStyle/>
          <a:p>
            <a:pPr algn="l"/>
            <a:r>
              <a:rPr lang="nl-BE" b="1" dirty="0">
                <a:effectLst/>
              </a:rPr>
              <a:t>Vraag 24: Hoe heet de beroemde Engelse balletdanseres uit de jaren 50</a:t>
            </a:r>
            <a:r>
              <a:rPr lang="nl-BE" b="1" dirty="0" smtClean="0">
                <a:effectLst/>
              </a:rPr>
              <a:t>?</a:t>
            </a:r>
            <a:br>
              <a:rPr lang="nl-BE" b="1" dirty="0" smtClean="0">
                <a:effectLst/>
              </a:rPr>
            </a:br>
            <a:r>
              <a:rPr lang="nl-BE" b="1" dirty="0">
                <a:effectLst/>
              </a:rPr>
              <a:t/>
            </a:r>
            <a:br>
              <a:rPr lang="nl-BE" b="1" dirty="0">
                <a:effectLst/>
              </a:rPr>
            </a:br>
            <a:r>
              <a:rPr lang="nl-BE" b="1" dirty="0">
                <a:effectLst/>
              </a:rPr>
              <a:t/>
            </a:r>
            <a:br>
              <a:rPr lang="nl-BE" b="1" dirty="0">
                <a:effectLst/>
              </a:rPr>
            </a:br>
            <a:r>
              <a:rPr lang="nl-BE" b="1" dirty="0">
                <a:effectLst/>
              </a:rPr>
              <a:t>a</a:t>
            </a:r>
            <a:r>
              <a:rPr lang="nl-BE" b="1" dirty="0" smtClean="0">
                <a:effectLst/>
              </a:rPr>
              <a:t>./ Margot </a:t>
            </a:r>
            <a:r>
              <a:rPr lang="nl-BE" b="1" dirty="0" err="1">
                <a:effectLst/>
              </a:rPr>
              <a:t>Fonteyn</a:t>
            </a:r>
            <a:r>
              <a:rPr lang="nl-BE" b="1" dirty="0">
                <a:effectLst/>
              </a:rPr>
              <a:t>.</a:t>
            </a:r>
            <a:br>
              <a:rPr lang="nl-BE" b="1" dirty="0">
                <a:effectLst/>
              </a:rPr>
            </a:br>
            <a:r>
              <a:rPr lang="nl-BE" b="1" dirty="0">
                <a:effectLst/>
              </a:rPr>
              <a:t>b</a:t>
            </a:r>
            <a:r>
              <a:rPr lang="nl-BE" b="1" dirty="0" smtClean="0">
                <a:effectLst/>
              </a:rPr>
              <a:t>./ Elke </a:t>
            </a:r>
            <a:r>
              <a:rPr lang="nl-BE" b="1" dirty="0">
                <a:effectLst/>
              </a:rPr>
              <a:t>Fransen.</a:t>
            </a:r>
            <a:br>
              <a:rPr lang="nl-BE" b="1" dirty="0">
                <a:effectLst/>
              </a:rPr>
            </a:br>
            <a:r>
              <a:rPr lang="nl-BE" b="1" dirty="0">
                <a:effectLst/>
              </a:rPr>
              <a:t>c</a:t>
            </a:r>
            <a:r>
              <a:rPr lang="nl-BE" b="1" dirty="0" smtClean="0">
                <a:effectLst/>
              </a:rPr>
              <a:t>./ Kyara </a:t>
            </a:r>
            <a:r>
              <a:rPr lang="nl-BE" b="1" dirty="0">
                <a:effectLst/>
              </a:rPr>
              <a:t>Von Bossen.</a:t>
            </a:r>
            <a:br>
              <a:rPr lang="nl-BE" b="1" dirty="0">
                <a:effectLst/>
              </a:rPr>
            </a:br>
            <a:endParaRPr lang="nl-BE" b="1" dirty="0"/>
          </a:p>
        </p:txBody>
      </p:sp>
    </p:spTree>
    <p:extLst>
      <p:ext uri="{BB962C8B-B14F-4D97-AF65-F5344CB8AC3E}">
        <p14:creationId xmlns:p14="http://schemas.microsoft.com/office/powerpoint/2010/main" val="895833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23528" y="332656"/>
            <a:ext cx="8568952" cy="6408712"/>
          </a:xfrm>
        </p:spPr>
        <p:txBody>
          <a:bodyPr>
            <a:normAutofit/>
          </a:bodyPr>
          <a:lstStyle/>
          <a:p>
            <a:pPr algn="l"/>
            <a:r>
              <a:rPr lang="nl-BE" sz="4000" b="1" dirty="0">
                <a:effectLst/>
              </a:rPr>
              <a:t>Vraag 25: Wie was de patroonheilige van de </a:t>
            </a:r>
            <a:r>
              <a:rPr lang="nl-BE" sz="4000" b="1" dirty="0" err="1">
                <a:effectLst/>
              </a:rPr>
              <a:t>schildersgilde</a:t>
            </a:r>
            <a:r>
              <a:rPr lang="nl-BE" sz="4000" b="1" dirty="0" smtClean="0">
                <a:effectLst/>
              </a:rPr>
              <a:t>?</a:t>
            </a:r>
            <a:br>
              <a:rPr lang="nl-BE" sz="4000" b="1" dirty="0" smtClean="0">
                <a:effectLst/>
              </a:rPr>
            </a:br>
            <a:r>
              <a:rPr lang="nl-BE" sz="4000" b="1" dirty="0" smtClean="0">
                <a:effectLst/>
              </a:rPr>
              <a:t/>
            </a:r>
            <a:br>
              <a:rPr lang="nl-BE" sz="4000" b="1" dirty="0" smtClean="0">
                <a:effectLst/>
              </a:rPr>
            </a:br>
            <a:r>
              <a:rPr lang="nl-BE" sz="4000" b="1" dirty="0">
                <a:effectLst/>
              </a:rPr>
              <a:t/>
            </a:r>
            <a:br>
              <a:rPr lang="nl-BE" sz="4000" b="1" dirty="0">
                <a:effectLst/>
              </a:rPr>
            </a:br>
            <a:r>
              <a:rPr lang="nl-BE" sz="4000" b="1" dirty="0">
                <a:effectLst/>
              </a:rPr>
              <a:t>a</a:t>
            </a:r>
            <a:r>
              <a:rPr lang="nl-BE" sz="4000" b="1" dirty="0" smtClean="0">
                <a:effectLst/>
              </a:rPr>
              <a:t>./ Sint-Jozef</a:t>
            </a:r>
            <a:r>
              <a:rPr lang="nl-BE" sz="4000" b="1" dirty="0">
                <a:effectLst/>
              </a:rPr>
              <a:t>.</a:t>
            </a:r>
            <a:br>
              <a:rPr lang="nl-BE" sz="4000" b="1" dirty="0">
                <a:effectLst/>
              </a:rPr>
            </a:br>
            <a:r>
              <a:rPr lang="nl-BE" sz="4000" b="1" dirty="0">
                <a:effectLst/>
              </a:rPr>
              <a:t>b</a:t>
            </a:r>
            <a:r>
              <a:rPr lang="nl-BE" sz="4000" b="1" dirty="0" smtClean="0">
                <a:effectLst/>
              </a:rPr>
              <a:t>./ Sint-Karel</a:t>
            </a:r>
            <a:r>
              <a:rPr lang="nl-BE" sz="4000" b="1" dirty="0">
                <a:effectLst/>
              </a:rPr>
              <a:t>.</a:t>
            </a:r>
            <a:br>
              <a:rPr lang="nl-BE" sz="4000" b="1" dirty="0">
                <a:effectLst/>
              </a:rPr>
            </a:br>
            <a:r>
              <a:rPr lang="nl-BE" sz="4000" b="1" dirty="0">
                <a:effectLst/>
              </a:rPr>
              <a:t>c</a:t>
            </a:r>
            <a:r>
              <a:rPr lang="nl-BE" sz="4000" b="1" dirty="0" smtClean="0">
                <a:effectLst/>
              </a:rPr>
              <a:t>./ Sint-Lucas</a:t>
            </a:r>
            <a:r>
              <a:rPr lang="nl-BE" sz="4000" b="1" dirty="0">
                <a:effectLst/>
              </a:rPr>
              <a:t>.</a:t>
            </a:r>
            <a:r>
              <a:rPr lang="nl-BE" sz="4000" dirty="0">
                <a:effectLst/>
              </a:rPr>
              <a:t/>
            </a:r>
            <a:br>
              <a:rPr lang="nl-BE" sz="4000" dirty="0">
                <a:effectLst/>
              </a:rPr>
            </a:br>
            <a:endParaRPr lang="nl-BE" sz="4000" dirty="0"/>
          </a:p>
        </p:txBody>
      </p:sp>
    </p:spTree>
    <p:extLst>
      <p:ext uri="{BB962C8B-B14F-4D97-AF65-F5344CB8AC3E}">
        <p14:creationId xmlns:p14="http://schemas.microsoft.com/office/powerpoint/2010/main" val="149210212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 descr="Quizvraag Kunst 174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2132856"/>
            <a:ext cx="3348960" cy="270088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67544" y="332656"/>
            <a:ext cx="8062912" cy="6336704"/>
          </a:xfrm>
        </p:spPr>
        <p:txBody>
          <a:bodyPr>
            <a:normAutofit fontScale="90000"/>
          </a:bodyPr>
          <a:lstStyle/>
          <a:p>
            <a:pPr algn="l"/>
            <a:r>
              <a:rPr lang="nl-BE" b="1" dirty="0">
                <a:effectLst/>
              </a:rPr>
              <a:t>Vraag 26: Welke Franse kunstschilder maakte dit schilderij?</a:t>
            </a:r>
            <a:br>
              <a:rPr lang="nl-BE" b="1" dirty="0">
                <a:effectLst/>
              </a:rPr>
            </a:br>
            <a:r>
              <a:rPr lang="nl-BE" b="1" dirty="0">
                <a:effectLst/>
              </a:rPr>
              <a:t> </a:t>
            </a:r>
            <a:r>
              <a:rPr lang="nl-BE" b="1" dirty="0" smtClean="0">
                <a:effectLst/>
              </a:rPr>
              <a:t/>
            </a:r>
            <a:br>
              <a:rPr lang="nl-BE" b="1" dirty="0" smtClean="0">
                <a:effectLst/>
              </a:rPr>
            </a:br>
            <a:r>
              <a:rPr lang="nl-BE" b="1" dirty="0">
                <a:effectLst/>
              </a:rPr>
              <a:t/>
            </a:r>
            <a:br>
              <a:rPr lang="nl-BE" b="1" dirty="0">
                <a:effectLst/>
              </a:rPr>
            </a:br>
            <a:r>
              <a:rPr lang="nl-BE" b="1" dirty="0">
                <a:effectLst/>
              </a:rPr>
              <a:t/>
            </a:r>
            <a:br>
              <a:rPr lang="nl-BE" b="1" dirty="0">
                <a:effectLst/>
              </a:rPr>
            </a:br>
            <a:r>
              <a:rPr lang="nl-BE" b="1" dirty="0">
                <a:effectLst/>
              </a:rPr>
              <a:t>a</a:t>
            </a:r>
            <a:r>
              <a:rPr lang="nl-BE" b="1" dirty="0" smtClean="0">
                <a:effectLst/>
              </a:rPr>
              <a:t>./ Benoit </a:t>
            </a:r>
            <a:r>
              <a:rPr lang="nl-BE" b="1" dirty="0" err="1">
                <a:effectLst/>
              </a:rPr>
              <a:t>Liberté</a:t>
            </a:r>
            <a:r>
              <a:rPr lang="nl-BE" b="1" dirty="0">
                <a:effectLst/>
              </a:rPr>
              <a:t>.</a:t>
            </a:r>
            <a:br>
              <a:rPr lang="nl-BE" b="1" dirty="0">
                <a:effectLst/>
              </a:rPr>
            </a:br>
            <a:r>
              <a:rPr lang="nl-BE" b="1" dirty="0">
                <a:effectLst/>
              </a:rPr>
              <a:t>b</a:t>
            </a:r>
            <a:r>
              <a:rPr lang="nl-BE" b="1" dirty="0" smtClean="0">
                <a:effectLst/>
              </a:rPr>
              <a:t>./ Paul </a:t>
            </a:r>
            <a:r>
              <a:rPr lang="nl-BE" b="1" dirty="0" err="1">
                <a:effectLst/>
              </a:rPr>
              <a:t>Cézanne</a:t>
            </a:r>
            <a:r>
              <a:rPr lang="nl-BE" b="1" dirty="0">
                <a:effectLst/>
              </a:rPr>
              <a:t>.</a:t>
            </a:r>
            <a:br>
              <a:rPr lang="nl-BE" b="1" dirty="0">
                <a:effectLst/>
              </a:rPr>
            </a:br>
            <a:r>
              <a:rPr lang="nl-BE" b="1" dirty="0">
                <a:effectLst/>
              </a:rPr>
              <a:t>c</a:t>
            </a:r>
            <a:r>
              <a:rPr lang="nl-BE" b="1" dirty="0" smtClean="0">
                <a:effectLst/>
              </a:rPr>
              <a:t>./ Charlie </a:t>
            </a:r>
            <a:r>
              <a:rPr lang="nl-BE" b="1" dirty="0" err="1">
                <a:effectLst/>
              </a:rPr>
              <a:t>Chaplin</a:t>
            </a:r>
            <a:r>
              <a:rPr lang="nl-BE" b="1" dirty="0">
                <a:effectLst/>
              </a:rPr>
              <a:t>.</a:t>
            </a:r>
            <a:br>
              <a:rPr lang="nl-BE" b="1" dirty="0">
                <a:effectLst/>
              </a:rPr>
            </a:br>
            <a:endParaRPr lang="nl-BE" b="1" dirty="0"/>
          </a:p>
        </p:txBody>
      </p:sp>
    </p:spTree>
    <p:extLst>
      <p:ext uri="{BB962C8B-B14F-4D97-AF65-F5344CB8AC3E}">
        <p14:creationId xmlns:p14="http://schemas.microsoft.com/office/powerpoint/2010/main" val="304952250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67544" y="332656"/>
            <a:ext cx="8062912" cy="6336704"/>
          </a:xfrm>
        </p:spPr>
        <p:txBody>
          <a:bodyPr>
            <a:normAutofit fontScale="90000"/>
          </a:bodyPr>
          <a:lstStyle/>
          <a:p>
            <a:pPr algn="l"/>
            <a:r>
              <a:rPr lang="nl-BE" b="1" dirty="0">
                <a:effectLst/>
              </a:rPr>
              <a:t>Vraag 27: Wat is abstracte kunst</a:t>
            </a:r>
            <a:r>
              <a:rPr lang="nl-BE" b="1" dirty="0" smtClean="0">
                <a:effectLst/>
              </a:rPr>
              <a:t>?</a:t>
            </a:r>
            <a:br>
              <a:rPr lang="nl-BE" b="1" dirty="0" smtClean="0">
                <a:effectLst/>
              </a:rPr>
            </a:br>
            <a:r>
              <a:rPr lang="nl-BE" b="1" dirty="0">
                <a:effectLst/>
              </a:rPr>
              <a:t/>
            </a:r>
            <a:br>
              <a:rPr lang="nl-BE" b="1" dirty="0">
                <a:effectLst/>
              </a:rPr>
            </a:br>
            <a:r>
              <a:rPr lang="nl-BE" b="1" dirty="0">
                <a:effectLst/>
              </a:rPr>
              <a:t/>
            </a:r>
            <a:br>
              <a:rPr lang="nl-BE" b="1" dirty="0">
                <a:effectLst/>
              </a:rPr>
            </a:br>
            <a:r>
              <a:rPr lang="nl-BE" b="1" dirty="0">
                <a:effectLst/>
              </a:rPr>
              <a:t>a</a:t>
            </a:r>
            <a:r>
              <a:rPr lang="nl-BE" b="1" dirty="0" smtClean="0">
                <a:effectLst/>
              </a:rPr>
              <a:t>./ Kunst zonder</a:t>
            </a:r>
            <a:br>
              <a:rPr lang="nl-BE" b="1" dirty="0" smtClean="0">
                <a:effectLst/>
              </a:rPr>
            </a:br>
            <a:r>
              <a:rPr lang="nl-BE" b="1" dirty="0" smtClean="0">
                <a:effectLst/>
              </a:rPr>
              <a:t>      herkenbare </a:t>
            </a:r>
            <a:r>
              <a:rPr lang="nl-BE" b="1" dirty="0">
                <a:effectLst/>
              </a:rPr>
              <a:t>voorstelling.</a:t>
            </a:r>
            <a:br>
              <a:rPr lang="nl-BE" b="1" dirty="0">
                <a:effectLst/>
              </a:rPr>
            </a:br>
            <a:r>
              <a:rPr lang="nl-BE" b="1" dirty="0">
                <a:effectLst/>
              </a:rPr>
              <a:t>b</a:t>
            </a:r>
            <a:r>
              <a:rPr lang="nl-BE" b="1" dirty="0" smtClean="0">
                <a:effectLst/>
              </a:rPr>
              <a:t>./ Kunst </a:t>
            </a:r>
            <a:r>
              <a:rPr lang="nl-BE" b="1" dirty="0">
                <a:effectLst/>
              </a:rPr>
              <a:t>met 2 lijnen.</a:t>
            </a:r>
            <a:br>
              <a:rPr lang="nl-BE" b="1" dirty="0">
                <a:effectLst/>
              </a:rPr>
            </a:br>
            <a:r>
              <a:rPr lang="nl-BE" b="1" dirty="0">
                <a:effectLst/>
              </a:rPr>
              <a:t>c</a:t>
            </a:r>
            <a:r>
              <a:rPr lang="nl-BE" b="1" dirty="0" smtClean="0">
                <a:effectLst/>
              </a:rPr>
              <a:t>./ Kunst </a:t>
            </a:r>
            <a:r>
              <a:rPr lang="nl-BE" b="1" dirty="0">
                <a:effectLst/>
              </a:rPr>
              <a:t>met stippen.</a:t>
            </a:r>
            <a:br>
              <a:rPr lang="nl-BE" b="1" dirty="0">
                <a:effectLst/>
              </a:rPr>
            </a:br>
            <a:endParaRPr lang="nl-BE" b="1" dirty="0"/>
          </a:p>
        </p:txBody>
      </p:sp>
    </p:spTree>
    <p:extLst>
      <p:ext uri="{BB962C8B-B14F-4D97-AF65-F5344CB8AC3E}">
        <p14:creationId xmlns:p14="http://schemas.microsoft.com/office/powerpoint/2010/main" val="360819976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40544" y="476672"/>
            <a:ext cx="8062912" cy="6120680"/>
          </a:xfrm>
        </p:spPr>
        <p:txBody>
          <a:bodyPr>
            <a:normAutofit fontScale="90000"/>
          </a:bodyPr>
          <a:lstStyle/>
          <a:p>
            <a:pPr algn="l"/>
            <a:r>
              <a:rPr lang="nl-BE" b="1" dirty="0">
                <a:effectLst/>
              </a:rPr>
              <a:t> </a:t>
            </a:r>
            <a:br>
              <a:rPr lang="nl-BE" b="1" dirty="0">
                <a:effectLst/>
              </a:rPr>
            </a:br>
            <a:r>
              <a:rPr lang="nl-BE" b="1" dirty="0">
                <a:effectLst/>
              </a:rPr>
              <a:t>Vraag 28: Voor hoeveel geld is het duurste schilderij ooit verkocht</a:t>
            </a:r>
            <a:r>
              <a:rPr lang="nl-BE" b="1" dirty="0" smtClean="0">
                <a:effectLst/>
              </a:rPr>
              <a:t>?</a:t>
            </a:r>
            <a:br>
              <a:rPr lang="nl-BE" b="1" dirty="0" smtClean="0">
                <a:effectLst/>
              </a:rPr>
            </a:br>
            <a:r>
              <a:rPr lang="nl-BE" b="1" dirty="0">
                <a:effectLst/>
              </a:rPr>
              <a:t/>
            </a:r>
            <a:br>
              <a:rPr lang="nl-BE" b="1" dirty="0">
                <a:effectLst/>
              </a:rPr>
            </a:br>
            <a:r>
              <a:rPr lang="nl-BE" b="1" dirty="0">
                <a:effectLst/>
              </a:rPr>
              <a:t/>
            </a:r>
            <a:br>
              <a:rPr lang="nl-BE" b="1" dirty="0">
                <a:effectLst/>
              </a:rPr>
            </a:br>
            <a:r>
              <a:rPr lang="nl-BE" b="1" dirty="0">
                <a:effectLst/>
              </a:rPr>
              <a:t>a</a:t>
            </a:r>
            <a:r>
              <a:rPr lang="nl-BE" b="1" dirty="0" smtClean="0">
                <a:effectLst/>
              </a:rPr>
              <a:t>./ 91 </a:t>
            </a:r>
            <a:r>
              <a:rPr lang="nl-BE" b="1" dirty="0">
                <a:effectLst/>
              </a:rPr>
              <a:t>miljoen euro.</a:t>
            </a:r>
            <a:br>
              <a:rPr lang="nl-BE" b="1" dirty="0">
                <a:effectLst/>
              </a:rPr>
            </a:br>
            <a:r>
              <a:rPr lang="nl-BE" b="1" dirty="0">
                <a:effectLst/>
              </a:rPr>
              <a:t>b</a:t>
            </a:r>
            <a:r>
              <a:rPr lang="nl-BE" b="1" dirty="0" smtClean="0">
                <a:effectLst/>
              </a:rPr>
              <a:t>./ 50 </a:t>
            </a:r>
            <a:r>
              <a:rPr lang="nl-BE" b="1" dirty="0">
                <a:effectLst/>
              </a:rPr>
              <a:t>miljoen euro.</a:t>
            </a:r>
            <a:br>
              <a:rPr lang="nl-BE" b="1" dirty="0">
                <a:effectLst/>
              </a:rPr>
            </a:br>
            <a:r>
              <a:rPr lang="nl-BE" b="1" dirty="0">
                <a:effectLst/>
              </a:rPr>
              <a:t>c</a:t>
            </a:r>
            <a:r>
              <a:rPr lang="nl-BE" b="1" dirty="0" smtClean="0">
                <a:effectLst/>
              </a:rPr>
              <a:t>./ </a:t>
            </a:r>
            <a:r>
              <a:rPr lang="nl-BE" b="1" dirty="0" smtClean="0">
                <a:effectLst/>
              </a:rPr>
              <a:t>20 miljoen </a:t>
            </a:r>
            <a:r>
              <a:rPr lang="nl-BE" b="1" dirty="0">
                <a:effectLst/>
              </a:rPr>
              <a:t>euro.</a:t>
            </a:r>
            <a:br>
              <a:rPr lang="nl-BE" b="1" dirty="0">
                <a:effectLst/>
              </a:rPr>
            </a:br>
            <a:endParaRPr lang="nl-BE" b="1" dirty="0"/>
          </a:p>
        </p:txBody>
      </p:sp>
    </p:spTree>
    <p:extLst>
      <p:ext uri="{BB962C8B-B14F-4D97-AF65-F5344CB8AC3E}">
        <p14:creationId xmlns:p14="http://schemas.microsoft.com/office/powerpoint/2010/main" val="248980917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95536" y="692696"/>
            <a:ext cx="8062912" cy="3240360"/>
          </a:xfrm>
        </p:spPr>
        <p:txBody>
          <a:bodyPr/>
          <a:lstStyle/>
          <a:p>
            <a:r>
              <a:rPr lang="nl-BE" sz="8000" b="1" dirty="0" smtClean="0"/>
              <a:t>VERBETEREN </a:t>
            </a:r>
            <a:r>
              <a:rPr lang="nl-BE" sz="8000" b="1" dirty="0" smtClean="0">
                <a:sym typeface="Wingdings" panose="05000000000000000000" pitchFamily="2" charset="2"/>
              </a:rPr>
              <a:t></a:t>
            </a:r>
            <a:r>
              <a:rPr lang="nl-BE" dirty="0" smtClean="0">
                <a:sym typeface="Wingdings" panose="05000000000000000000" pitchFamily="2" charset="2"/>
              </a:rPr>
              <a:t> 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141349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39552" y="548680"/>
            <a:ext cx="8062912" cy="4464496"/>
          </a:xfrm>
        </p:spPr>
        <p:txBody>
          <a:bodyPr>
            <a:normAutofit fontScale="90000"/>
          </a:bodyPr>
          <a:lstStyle/>
          <a:p>
            <a:pPr algn="l"/>
            <a:r>
              <a:rPr lang="nl-BE" b="1" dirty="0">
                <a:effectLst/>
              </a:rPr>
              <a:t/>
            </a:r>
            <a:br>
              <a:rPr lang="nl-BE" b="1" dirty="0">
                <a:effectLst/>
              </a:rPr>
            </a:br>
            <a:r>
              <a:rPr lang="nl-BE" b="1" dirty="0" smtClean="0">
                <a:effectLst/>
              </a:rPr>
              <a:t/>
            </a:r>
            <a:br>
              <a:rPr lang="nl-BE" b="1" dirty="0" smtClean="0">
                <a:effectLst/>
              </a:rPr>
            </a:br>
            <a:r>
              <a:rPr lang="nl-BE" b="1" dirty="0" smtClean="0">
                <a:effectLst/>
              </a:rPr>
              <a:t/>
            </a:r>
            <a:br>
              <a:rPr lang="nl-BE" b="1" dirty="0" smtClean="0">
                <a:effectLst/>
              </a:rPr>
            </a:br>
            <a:r>
              <a:rPr lang="nl-BE" b="1" dirty="0" smtClean="0">
                <a:effectLst/>
              </a:rPr>
              <a:t>Vraag </a:t>
            </a:r>
            <a:r>
              <a:rPr lang="nl-BE" b="1" dirty="0">
                <a:effectLst/>
              </a:rPr>
              <a:t>3: Wat is een fresco</a:t>
            </a:r>
            <a:r>
              <a:rPr lang="nl-BE" b="1" dirty="0" smtClean="0">
                <a:effectLst/>
              </a:rPr>
              <a:t>?</a:t>
            </a:r>
            <a:br>
              <a:rPr lang="nl-BE" b="1" dirty="0" smtClean="0">
                <a:effectLst/>
              </a:rPr>
            </a:br>
            <a:r>
              <a:rPr lang="nl-BE" dirty="0" smtClean="0">
                <a:effectLst/>
              </a:rPr>
              <a:t/>
            </a:r>
            <a:br>
              <a:rPr lang="nl-BE" dirty="0" smtClean="0">
                <a:effectLst/>
              </a:rPr>
            </a:br>
            <a:r>
              <a:rPr lang="nl-BE" dirty="0">
                <a:effectLst/>
              </a:rPr>
              <a:t/>
            </a:r>
            <a:br>
              <a:rPr lang="nl-BE" dirty="0">
                <a:effectLst/>
              </a:rPr>
            </a:br>
            <a:r>
              <a:rPr lang="nl-BE" b="1" dirty="0" smtClean="0"/>
              <a:t>a./ </a:t>
            </a:r>
            <a:r>
              <a:rPr lang="nl-BE" b="1" dirty="0" smtClean="0">
                <a:effectLst/>
              </a:rPr>
              <a:t>Een </a:t>
            </a:r>
            <a:r>
              <a:rPr lang="nl-BE" b="1" dirty="0">
                <a:effectLst/>
              </a:rPr>
              <a:t>muurschildering.</a:t>
            </a:r>
            <a:br>
              <a:rPr lang="nl-BE" b="1" dirty="0">
                <a:effectLst/>
              </a:rPr>
            </a:br>
            <a:r>
              <a:rPr lang="nl-BE" b="1" dirty="0">
                <a:effectLst/>
              </a:rPr>
              <a:t>b</a:t>
            </a:r>
            <a:r>
              <a:rPr lang="nl-BE" b="1" dirty="0" smtClean="0">
                <a:effectLst/>
              </a:rPr>
              <a:t>./ Een </a:t>
            </a:r>
            <a:r>
              <a:rPr lang="nl-BE" b="1" dirty="0">
                <a:effectLst/>
              </a:rPr>
              <a:t>ijsje.</a:t>
            </a:r>
            <a:br>
              <a:rPr lang="nl-BE" b="1" dirty="0">
                <a:effectLst/>
              </a:rPr>
            </a:br>
            <a:r>
              <a:rPr lang="nl-BE" b="1" dirty="0">
                <a:effectLst/>
              </a:rPr>
              <a:t>c</a:t>
            </a:r>
            <a:r>
              <a:rPr lang="nl-BE" b="1" dirty="0" smtClean="0">
                <a:effectLst/>
              </a:rPr>
              <a:t>./ Een </a:t>
            </a:r>
            <a:r>
              <a:rPr lang="nl-BE" b="1" dirty="0">
                <a:effectLst/>
              </a:rPr>
              <a:t>nog nat schilderij.</a:t>
            </a:r>
            <a:r>
              <a:rPr lang="nl-BE" dirty="0">
                <a:effectLst/>
              </a:rPr>
              <a:t/>
            </a:r>
            <a:br>
              <a:rPr lang="nl-BE" dirty="0">
                <a:effectLst/>
              </a:rPr>
            </a:b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30753672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40544" y="188640"/>
            <a:ext cx="8062912" cy="5328592"/>
          </a:xfrm>
        </p:spPr>
        <p:txBody>
          <a:bodyPr>
            <a:normAutofit/>
          </a:bodyPr>
          <a:lstStyle/>
          <a:p>
            <a:pPr algn="l"/>
            <a:r>
              <a:rPr lang="nl-BE" sz="4000" b="1" dirty="0" smtClean="0">
                <a:effectLst/>
              </a:rPr>
              <a:t>Vraag </a:t>
            </a:r>
            <a:r>
              <a:rPr lang="nl-BE" sz="4000" b="1" dirty="0">
                <a:effectLst/>
              </a:rPr>
              <a:t>1: Van welk woord is kunst </a:t>
            </a:r>
            <a:r>
              <a:rPr lang="nl-BE" sz="4000" b="1" dirty="0" smtClean="0">
                <a:effectLst/>
              </a:rPr>
              <a:t>afgeleid?</a:t>
            </a:r>
            <a:r>
              <a:rPr lang="nl-BE" sz="4000" dirty="0">
                <a:effectLst/>
              </a:rPr>
              <a:t/>
            </a:r>
            <a:br>
              <a:rPr lang="nl-BE" sz="4000" dirty="0">
                <a:effectLst/>
              </a:rPr>
            </a:br>
            <a:r>
              <a:rPr lang="nl-BE" sz="4000" dirty="0">
                <a:effectLst/>
              </a:rPr>
              <a:t/>
            </a:r>
            <a:br>
              <a:rPr lang="nl-BE" sz="4000" dirty="0">
                <a:effectLst/>
              </a:rPr>
            </a:br>
            <a:r>
              <a:rPr lang="nl-BE" sz="4000" b="1" dirty="0" smtClean="0">
                <a:solidFill>
                  <a:srgbClr val="00B0F0"/>
                </a:solidFill>
                <a:effectLst/>
              </a:rPr>
              <a:t>a./ Kunnen</a:t>
            </a:r>
            <a:r>
              <a:rPr lang="nl-BE" sz="4000" b="1" dirty="0">
                <a:solidFill>
                  <a:srgbClr val="00B0F0"/>
                </a:solidFill>
                <a:effectLst/>
              </a:rPr>
              <a:t>.</a:t>
            </a:r>
            <a:r>
              <a:rPr lang="nl-BE" sz="4000" b="1" dirty="0">
                <a:effectLst/>
              </a:rPr>
              <a:t/>
            </a:r>
            <a:br>
              <a:rPr lang="nl-BE" sz="4000" b="1" dirty="0">
                <a:effectLst/>
              </a:rPr>
            </a:br>
            <a:r>
              <a:rPr lang="nl-BE" sz="4000" b="1" dirty="0" smtClean="0">
                <a:effectLst/>
              </a:rPr>
              <a:t>b./ Kunsten</a:t>
            </a:r>
            <a:r>
              <a:rPr lang="nl-BE" sz="4000" b="1" dirty="0">
                <a:effectLst/>
              </a:rPr>
              <a:t>.</a:t>
            </a:r>
            <a:br>
              <a:rPr lang="nl-BE" sz="4000" b="1" dirty="0">
                <a:effectLst/>
              </a:rPr>
            </a:br>
            <a:r>
              <a:rPr lang="nl-BE" sz="4000" b="1" dirty="0">
                <a:effectLst/>
              </a:rPr>
              <a:t>c</a:t>
            </a:r>
            <a:r>
              <a:rPr lang="nl-BE" sz="4000" b="1" dirty="0" smtClean="0">
                <a:effectLst/>
              </a:rPr>
              <a:t>./ Kunstenaa</a:t>
            </a:r>
            <a:r>
              <a:rPr lang="nl-BE" b="1" dirty="0" smtClean="0">
                <a:effectLst/>
              </a:rPr>
              <a:t>r</a:t>
            </a:r>
            <a:r>
              <a:rPr lang="nl-BE" b="1" dirty="0">
                <a:effectLst/>
              </a:rPr>
              <a:t>.</a:t>
            </a:r>
            <a:r>
              <a:rPr lang="nl-BE" dirty="0">
                <a:effectLst/>
              </a:rPr>
              <a:t/>
            </a:r>
            <a:br>
              <a:rPr lang="nl-BE" dirty="0">
                <a:effectLst/>
              </a:rPr>
            </a:b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455132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79512" y="260648"/>
            <a:ext cx="8423944" cy="6336704"/>
          </a:xfrm>
        </p:spPr>
        <p:txBody>
          <a:bodyPr/>
          <a:lstStyle/>
          <a:p>
            <a:pPr algn="l"/>
            <a:r>
              <a:rPr lang="nl-BE" sz="4000" b="1" dirty="0">
                <a:effectLst/>
              </a:rPr>
              <a:t>Vraag 2: Welk is het meest verkochte boek ter wereld</a:t>
            </a:r>
            <a:r>
              <a:rPr lang="nl-BE" sz="4000" b="1" dirty="0" smtClean="0">
                <a:effectLst/>
              </a:rPr>
              <a:t>?</a:t>
            </a:r>
            <a:br>
              <a:rPr lang="nl-BE" sz="4000" b="1" dirty="0" smtClean="0">
                <a:effectLst/>
              </a:rPr>
            </a:br>
            <a:r>
              <a:rPr lang="nl-BE" sz="4000" b="1" dirty="0">
                <a:effectLst/>
              </a:rPr>
              <a:t/>
            </a:r>
            <a:br>
              <a:rPr lang="nl-BE" sz="4000" b="1" dirty="0">
                <a:effectLst/>
              </a:rPr>
            </a:br>
            <a:r>
              <a:rPr lang="nl-BE" sz="4000" dirty="0">
                <a:effectLst/>
              </a:rPr>
              <a:t/>
            </a:r>
            <a:br>
              <a:rPr lang="nl-BE" sz="4000" dirty="0">
                <a:effectLst/>
              </a:rPr>
            </a:br>
            <a:r>
              <a:rPr lang="nl-BE" sz="4000" b="1" dirty="0">
                <a:effectLst/>
              </a:rPr>
              <a:t>a</a:t>
            </a:r>
            <a:r>
              <a:rPr lang="nl-BE" sz="4000" b="1" dirty="0" smtClean="0">
                <a:effectLst/>
              </a:rPr>
              <a:t>./ Ons </a:t>
            </a:r>
            <a:r>
              <a:rPr lang="nl-BE" sz="4000" b="1" dirty="0">
                <a:effectLst/>
              </a:rPr>
              <a:t>kookboek van </a:t>
            </a:r>
            <a:r>
              <a:rPr lang="nl-BE" sz="4000" b="1" dirty="0" smtClean="0">
                <a:effectLst/>
              </a:rPr>
              <a:t>de</a:t>
            </a:r>
            <a:br>
              <a:rPr lang="nl-BE" sz="4000" b="1" dirty="0" smtClean="0">
                <a:effectLst/>
              </a:rPr>
            </a:br>
            <a:r>
              <a:rPr lang="nl-BE" sz="4000" b="1" dirty="0" smtClean="0">
                <a:effectLst/>
              </a:rPr>
              <a:t>      boerinnenbond</a:t>
            </a:r>
            <a:r>
              <a:rPr lang="nl-BE" sz="4000" b="1" dirty="0">
                <a:effectLst/>
              </a:rPr>
              <a:t>.</a:t>
            </a:r>
            <a:br>
              <a:rPr lang="nl-BE" sz="4000" b="1" dirty="0">
                <a:effectLst/>
              </a:rPr>
            </a:br>
            <a:r>
              <a:rPr lang="nl-BE" sz="4000" b="1" dirty="0">
                <a:solidFill>
                  <a:srgbClr val="00B0F0"/>
                </a:solidFill>
                <a:effectLst/>
              </a:rPr>
              <a:t>b</a:t>
            </a:r>
            <a:r>
              <a:rPr lang="nl-BE" sz="4000" b="1" dirty="0" smtClean="0">
                <a:solidFill>
                  <a:srgbClr val="00B0F0"/>
                </a:solidFill>
                <a:effectLst/>
              </a:rPr>
              <a:t>./ De </a:t>
            </a:r>
            <a:r>
              <a:rPr lang="nl-BE" sz="4000" b="1" dirty="0">
                <a:solidFill>
                  <a:srgbClr val="00B0F0"/>
                </a:solidFill>
                <a:effectLst/>
              </a:rPr>
              <a:t>Bijbel.</a:t>
            </a:r>
            <a:r>
              <a:rPr lang="nl-BE" sz="4000" b="1" dirty="0">
                <a:effectLst/>
              </a:rPr>
              <a:t/>
            </a:r>
            <a:br>
              <a:rPr lang="nl-BE" sz="4000" b="1" dirty="0">
                <a:effectLst/>
              </a:rPr>
            </a:br>
            <a:r>
              <a:rPr lang="nl-BE" sz="4000" b="1" dirty="0">
                <a:effectLst/>
              </a:rPr>
              <a:t>c</a:t>
            </a:r>
            <a:r>
              <a:rPr lang="nl-BE" sz="4000" b="1" dirty="0" smtClean="0">
                <a:effectLst/>
              </a:rPr>
              <a:t>./ De </a:t>
            </a:r>
            <a:r>
              <a:rPr lang="nl-BE" sz="4000" b="1" dirty="0">
                <a:effectLst/>
              </a:rPr>
              <a:t>encyclopedie.</a:t>
            </a:r>
            <a:r>
              <a:rPr lang="nl-BE" dirty="0">
                <a:effectLst/>
              </a:rPr>
              <a:t/>
            </a:r>
            <a:br>
              <a:rPr lang="nl-BE" dirty="0">
                <a:effectLst/>
              </a:rPr>
            </a:b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15495831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39552" y="548680"/>
            <a:ext cx="8062912" cy="4464496"/>
          </a:xfrm>
        </p:spPr>
        <p:txBody>
          <a:bodyPr>
            <a:normAutofit fontScale="90000"/>
          </a:bodyPr>
          <a:lstStyle/>
          <a:p>
            <a:pPr algn="l"/>
            <a:r>
              <a:rPr lang="nl-BE" b="1" dirty="0">
                <a:effectLst/>
              </a:rPr>
              <a:t/>
            </a:r>
            <a:br>
              <a:rPr lang="nl-BE" b="1" dirty="0">
                <a:effectLst/>
              </a:rPr>
            </a:br>
            <a:r>
              <a:rPr lang="nl-BE" b="1" dirty="0" smtClean="0">
                <a:effectLst/>
              </a:rPr>
              <a:t/>
            </a:r>
            <a:br>
              <a:rPr lang="nl-BE" b="1" dirty="0" smtClean="0">
                <a:effectLst/>
              </a:rPr>
            </a:br>
            <a:r>
              <a:rPr lang="nl-BE" b="1" dirty="0" smtClean="0">
                <a:effectLst/>
              </a:rPr>
              <a:t/>
            </a:r>
            <a:br>
              <a:rPr lang="nl-BE" b="1" dirty="0" smtClean="0">
                <a:effectLst/>
              </a:rPr>
            </a:br>
            <a:r>
              <a:rPr lang="nl-BE" b="1" dirty="0" smtClean="0">
                <a:effectLst/>
              </a:rPr>
              <a:t>Vraag </a:t>
            </a:r>
            <a:r>
              <a:rPr lang="nl-BE" b="1" dirty="0">
                <a:effectLst/>
              </a:rPr>
              <a:t>3: Wat is een fresco</a:t>
            </a:r>
            <a:r>
              <a:rPr lang="nl-BE" b="1" dirty="0" smtClean="0">
                <a:effectLst/>
              </a:rPr>
              <a:t>?</a:t>
            </a:r>
            <a:br>
              <a:rPr lang="nl-BE" b="1" dirty="0" smtClean="0">
                <a:effectLst/>
              </a:rPr>
            </a:br>
            <a:r>
              <a:rPr lang="nl-BE" dirty="0" smtClean="0">
                <a:effectLst/>
              </a:rPr>
              <a:t/>
            </a:r>
            <a:br>
              <a:rPr lang="nl-BE" dirty="0" smtClean="0">
                <a:effectLst/>
              </a:rPr>
            </a:br>
            <a:r>
              <a:rPr lang="nl-BE" dirty="0">
                <a:effectLst/>
              </a:rPr>
              <a:t/>
            </a:r>
            <a:br>
              <a:rPr lang="nl-BE" dirty="0">
                <a:effectLst/>
              </a:rPr>
            </a:br>
            <a:r>
              <a:rPr lang="nl-BE" b="1" dirty="0" smtClean="0">
                <a:solidFill>
                  <a:srgbClr val="00B0F0"/>
                </a:solidFill>
              </a:rPr>
              <a:t>a./ </a:t>
            </a:r>
            <a:r>
              <a:rPr lang="nl-BE" b="1" dirty="0" smtClean="0">
                <a:solidFill>
                  <a:srgbClr val="00B0F0"/>
                </a:solidFill>
                <a:effectLst/>
              </a:rPr>
              <a:t>Een </a:t>
            </a:r>
            <a:r>
              <a:rPr lang="nl-BE" b="1" dirty="0">
                <a:solidFill>
                  <a:srgbClr val="00B0F0"/>
                </a:solidFill>
                <a:effectLst/>
              </a:rPr>
              <a:t>muurschildering.</a:t>
            </a:r>
            <a:r>
              <a:rPr lang="nl-BE" b="1" dirty="0">
                <a:effectLst/>
              </a:rPr>
              <a:t/>
            </a:r>
            <a:br>
              <a:rPr lang="nl-BE" b="1" dirty="0">
                <a:effectLst/>
              </a:rPr>
            </a:br>
            <a:r>
              <a:rPr lang="nl-BE" b="1" dirty="0">
                <a:effectLst/>
              </a:rPr>
              <a:t>b</a:t>
            </a:r>
            <a:r>
              <a:rPr lang="nl-BE" b="1" dirty="0" smtClean="0">
                <a:effectLst/>
              </a:rPr>
              <a:t>./ Een </a:t>
            </a:r>
            <a:r>
              <a:rPr lang="nl-BE" b="1" dirty="0">
                <a:effectLst/>
              </a:rPr>
              <a:t>ijsje.</a:t>
            </a:r>
            <a:br>
              <a:rPr lang="nl-BE" b="1" dirty="0">
                <a:effectLst/>
              </a:rPr>
            </a:br>
            <a:r>
              <a:rPr lang="nl-BE" b="1" dirty="0">
                <a:effectLst/>
              </a:rPr>
              <a:t>c</a:t>
            </a:r>
            <a:r>
              <a:rPr lang="nl-BE" b="1" dirty="0" smtClean="0">
                <a:effectLst/>
              </a:rPr>
              <a:t>./ Een </a:t>
            </a:r>
            <a:r>
              <a:rPr lang="nl-BE" b="1" dirty="0">
                <a:effectLst/>
              </a:rPr>
              <a:t>nog nat schilderij.</a:t>
            </a:r>
            <a:r>
              <a:rPr lang="nl-BE" dirty="0">
                <a:effectLst/>
              </a:rPr>
              <a:t/>
            </a:r>
            <a:br>
              <a:rPr lang="nl-BE" dirty="0">
                <a:effectLst/>
              </a:rPr>
            </a:b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50126260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67544" y="980728"/>
            <a:ext cx="8062912" cy="4536504"/>
          </a:xfrm>
        </p:spPr>
        <p:txBody>
          <a:bodyPr>
            <a:normAutofit fontScale="90000"/>
          </a:bodyPr>
          <a:lstStyle/>
          <a:p>
            <a:pPr algn="l"/>
            <a:r>
              <a:rPr lang="nl-BE" b="1" dirty="0">
                <a:effectLst/>
              </a:rPr>
              <a:t>Vraag 4: Waar werd Vincent van Gogh geboren</a:t>
            </a:r>
            <a:r>
              <a:rPr lang="nl-BE" b="1" dirty="0" smtClean="0">
                <a:effectLst/>
              </a:rPr>
              <a:t>?</a:t>
            </a:r>
            <a:br>
              <a:rPr lang="nl-BE" b="1" dirty="0" smtClean="0">
                <a:effectLst/>
              </a:rPr>
            </a:br>
            <a:r>
              <a:rPr lang="nl-BE" b="1" dirty="0" smtClean="0">
                <a:effectLst/>
              </a:rPr>
              <a:t/>
            </a:r>
            <a:br>
              <a:rPr lang="nl-BE" b="1" dirty="0" smtClean="0">
                <a:effectLst/>
              </a:rPr>
            </a:br>
            <a:r>
              <a:rPr lang="nl-BE" dirty="0">
                <a:effectLst/>
              </a:rPr>
              <a:t/>
            </a:r>
            <a:br>
              <a:rPr lang="nl-BE" dirty="0">
                <a:effectLst/>
              </a:rPr>
            </a:br>
            <a:r>
              <a:rPr lang="nl-BE" b="1" dirty="0">
                <a:solidFill>
                  <a:srgbClr val="00B0F0"/>
                </a:solidFill>
                <a:effectLst/>
              </a:rPr>
              <a:t>a</a:t>
            </a:r>
            <a:r>
              <a:rPr lang="nl-BE" b="1" dirty="0" smtClean="0">
                <a:solidFill>
                  <a:srgbClr val="00B0F0"/>
                </a:solidFill>
                <a:effectLst/>
              </a:rPr>
              <a:t>./ Nederland</a:t>
            </a:r>
            <a:r>
              <a:rPr lang="nl-BE" b="1" dirty="0">
                <a:solidFill>
                  <a:srgbClr val="00B0F0"/>
                </a:solidFill>
                <a:effectLst/>
              </a:rPr>
              <a:t>.</a:t>
            </a:r>
            <a:r>
              <a:rPr lang="nl-BE" b="1" dirty="0">
                <a:effectLst/>
              </a:rPr>
              <a:t/>
            </a:r>
            <a:br>
              <a:rPr lang="nl-BE" b="1" dirty="0">
                <a:effectLst/>
              </a:rPr>
            </a:br>
            <a:r>
              <a:rPr lang="nl-BE" b="1" dirty="0">
                <a:effectLst/>
              </a:rPr>
              <a:t>b</a:t>
            </a:r>
            <a:r>
              <a:rPr lang="nl-BE" b="1" dirty="0" smtClean="0">
                <a:effectLst/>
              </a:rPr>
              <a:t>./ België</a:t>
            </a:r>
            <a:r>
              <a:rPr lang="nl-BE" b="1" dirty="0">
                <a:effectLst/>
              </a:rPr>
              <a:t>.</a:t>
            </a:r>
            <a:br>
              <a:rPr lang="nl-BE" b="1" dirty="0">
                <a:effectLst/>
              </a:rPr>
            </a:br>
            <a:r>
              <a:rPr lang="nl-BE" b="1" dirty="0">
                <a:effectLst/>
              </a:rPr>
              <a:t>c</a:t>
            </a:r>
            <a:r>
              <a:rPr lang="nl-BE" b="1" dirty="0" smtClean="0">
                <a:effectLst/>
              </a:rPr>
              <a:t>./ Denemarken</a:t>
            </a:r>
            <a:r>
              <a:rPr lang="nl-BE" b="1" dirty="0">
                <a:effectLst/>
              </a:rPr>
              <a:t>.</a:t>
            </a:r>
            <a:r>
              <a:rPr lang="nl-BE" dirty="0">
                <a:effectLst/>
              </a:rPr>
              <a:t/>
            </a:r>
            <a:br>
              <a:rPr lang="nl-BE" dirty="0">
                <a:effectLst/>
              </a:rPr>
            </a:b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6930117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 descr="Mona_Lisa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1772816"/>
            <a:ext cx="2892474" cy="3168352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40544" y="188640"/>
            <a:ext cx="8062912" cy="6264696"/>
          </a:xfrm>
        </p:spPr>
        <p:txBody>
          <a:bodyPr>
            <a:normAutofit/>
          </a:bodyPr>
          <a:lstStyle/>
          <a:p>
            <a:pPr algn="l"/>
            <a:r>
              <a:rPr lang="nl-BE" sz="4000" b="1" dirty="0">
                <a:effectLst/>
              </a:rPr>
              <a:t>Vraag 5: Hoe heet dit bekende schilderij</a:t>
            </a:r>
            <a:r>
              <a:rPr lang="nl-BE" sz="4000" b="1" dirty="0" smtClean="0">
                <a:effectLst/>
              </a:rPr>
              <a:t>?</a:t>
            </a:r>
            <a:br>
              <a:rPr lang="nl-BE" sz="4000" b="1" dirty="0" smtClean="0">
                <a:effectLst/>
              </a:rPr>
            </a:br>
            <a:r>
              <a:rPr lang="nl-BE" sz="4000" b="1" dirty="0">
                <a:effectLst/>
              </a:rPr>
              <a:t/>
            </a:r>
            <a:br>
              <a:rPr lang="nl-BE" sz="4000" b="1" dirty="0">
                <a:effectLst/>
              </a:rPr>
            </a:br>
            <a:r>
              <a:rPr lang="nl-BE" sz="4000" b="1" dirty="0" smtClean="0">
                <a:effectLst/>
              </a:rPr>
              <a:t/>
            </a:r>
            <a:br>
              <a:rPr lang="nl-BE" sz="4000" b="1" dirty="0" smtClean="0">
                <a:effectLst/>
              </a:rPr>
            </a:br>
            <a:r>
              <a:rPr lang="nl-BE" sz="4000" b="1" dirty="0">
                <a:effectLst/>
              </a:rPr>
              <a:t/>
            </a:r>
            <a:br>
              <a:rPr lang="nl-BE" sz="4000" b="1" dirty="0">
                <a:effectLst/>
              </a:rPr>
            </a:br>
            <a:r>
              <a:rPr lang="nl-BE" sz="4000" b="1" dirty="0">
                <a:effectLst/>
              </a:rPr>
              <a:t>a</a:t>
            </a:r>
            <a:r>
              <a:rPr lang="nl-BE" sz="4000" b="1" dirty="0" smtClean="0">
                <a:effectLst/>
              </a:rPr>
              <a:t>./ De </a:t>
            </a:r>
            <a:r>
              <a:rPr lang="nl-BE" sz="4000" b="1" dirty="0">
                <a:effectLst/>
              </a:rPr>
              <a:t>Maria Lisa.</a:t>
            </a:r>
            <a:br>
              <a:rPr lang="nl-BE" sz="4000" b="1" dirty="0">
                <a:effectLst/>
              </a:rPr>
            </a:br>
            <a:r>
              <a:rPr lang="nl-BE" sz="4000" b="1" dirty="0">
                <a:solidFill>
                  <a:srgbClr val="00B0F0"/>
                </a:solidFill>
                <a:effectLst/>
              </a:rPr>
              <a:t>b</a:t>
            </a:r>
            <a:r>
              <a:rPr lang="nl-BE" sz="4000" b="1" dirty="0" smtClean="0">
                <a:solidFill>
                  <a:srgbClr val="00B0F0"/>
                </a:solidFill>
                <a:effectLst/>
              </a:rPr>
              <a:t>./ De </a:t>
            </a:r>
            <a:r>
              <a:rPr lang="nl-BE" sz="4000" b="1" dirty="0">
                <a:solidFill>
                  <a:srgbClr val="00B0F0"/>
                </a:solidFill>
                <a:effectLst/>
              </a:rPr>
              <a:t>Mona Lisa.</a:t>
            </a:r>
            <a:r>
              <a:rPr lang="nl-BE" sz="4000" b="1" dirty="0">
                <a:effectLst/>
              </a:rPr>
              <a:t/>
            </a:r>
            <a:br>
              <a:rPr lang="nl-BE" sz="4000" b="1" dirty="0">
                <a:effectLst/>
              </a:rPr>
            </a:br>
            <a:r>
              <a:rPr lang="nl-BE" sz="4000" b="1" dirty="0">
                <a:effectLst/>
              </a:rPr>
              <a:t>c</a:t>
            </a:r>
            <a:r>
              <a:rPr lang="nl-BE" sz="4000" b="1" dirty="0" smtClean="0">
                <a:effectLst/>
              </a:rPr>
              <a:t>./ De </a:t>
            </a:r>
            <a:r>
              <a:rPr lang="nl-BE" sz="4000" b="1" dirty="0">
                <a:effectLst/>
              </a:rPr>
              <a:t>Mona </a:t>
            </a:r>
            <a:r>
              <a:rPr lang="nl-BE" sz="4000" b="1" dirty="0" err="1">
                <a:effectLst/>
              </a:rPr>
              <a:t>Mariana</a:t>
            </a:r>
            <a:r>
              <a:rPr lang="nl-BE" sz="4000" b="1" dirty="0">
                <a:effectLst/>
              </a:rPr>
              <a:t>.</a:t>
            </a:r>
            <a:br>
              <a:rPr lang="nl-BE" sz="4000" b="1" dirty="0">
                <a:effectLst/>
              </a:rPr>
            </a:br>
            <a:endParaRPr lang="nl-BE" sz="4000" b="1" dirty="0"/>
          </a:p>
        </p:txBody>
      </p:sp>
    </p:spTree>
    <p:extLst>
      <p:ext uri="{BB962C8B-B14F-4D97-AF65-F5344CB8AC3E}">
        <p14:creationId xmlns:p14="http://schemas.microsoft.com/office/powerpoint/2010/main" val="380377509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620688"/>
            <a:ext cx="8062912" cy="5893072"/>
          </a:xfrm>
        </p:spPr>
        <p:txBody>
          <a:bodyPr>
            <a:normAutofit fontScale="90000"/>
          </a:bodyPr>
          <a:lstStyle/>
          <a:p>
            <a:pPr algn="l"/>
            <a:r>
              <a:rPr lang="nl-BE" b="1" dirty="0">
                <a:effectLst/>
              </a:rPr>
              <a:t>Vraag 6: Welke mensen schilderde Rubens het liefst</a:t>
            </a:r>
            <a:r>
              <a:rPr lang="nl-BE" b="1" dirty="0" smtClean="0">
                <a:effectLst/>
              </a:rPr>
              <a:t>?</a:t>
            </a:r>
            <a:br>
              <a:rPr lang="nl-BE" b="1" dirty="0" smtClean="0">
                <a:effectLst/>
              </a:rPr>
            </a:br>
            <a:r>
              <a:rPr lang="nl-BE" b="1" dirty="0">
                <a:effectLst/>
              </a:rPr>
              <a:t/>
            </a:r>
            <a:br>
              <a:rPr lang="nl-BE" b="1" dirty="0">
                <a:effectLst/>
              </a:rPr>
            </a:br>
            <a:r>
              <a:rPr lang="nl-BE" b="1" dirty="0" smtClean="0">
                <a:effectLst/>
              </a:rPr>
              <a:t/>
            </a:r>
            <a:br>
              <a:rPr lang="nl-BE" b="1" dirty="0" smtClean="0">
                <a:effectLst/>
              </a:rPr>
            </a:br>
            <a:r>
              <a:rPr lang="nl-BE" b="1" dirty="0">
                <a:effectLst/>
              </a:rPr>
              <a:t/>
            </a:r>
            <a:br>
              <a:rPr lang="nl-BE" b="1" dirty="0">
                <a:effectLst/>
              </a:rPr>
            </a:br>
            <a:r>
              <a:rPr lang="nl-BE" b="1" dirty="0">
                <a:effectLst/>
              </a:rPr>
              <a:t>a</a:t>
            </a:r>
            <a:r>
              <a:rPr lang="nl-BE" b="1" dirty="0" smtClean="0">
                <a:effectLst/>
              </a:rPr>
              <a:t>./ Magere </a:t>
            </a:r>
            <a:r>
              <a:rPr lang="nl-BE" b="1" dirty="0">
                <a:effectLst/>
              </a:rPr>
              <a:t>vrouwen.</a:t>
            </a:r>
            <a:br>
              <a:rPr lang="nl-BE" b="1" dirty="0">
                <a:effectLst/>
              </a:rPr>
            </a:br>
            <a:r>
              <a:rPr lang="nl-BE" b="1" dirty="0">
                <a:solidFill>
                  <a:srgbClr val="00B0F0"/>
                </a:solidFill>
                <a:effectLst/>
              </a:rPr>
              <a:t>b</a:t>
            </a:r>
            <a:r>
              <a:rPr lang="nl-BE" b="1" dirty="0" smtClean="0">
                <a:solidFill>
                  <a:srgbClr val="00B0F0"/>
                </a:solidFill>
                <a:effectLst/>
              </a:rPr>
              <a:t>./ Mollige </a:t>
            </a:r>
            <a:r>
              <a:rPr lang="nl-BE" b="1" dirty="0">
                <a:solidFill>
                  <a:srgbClr val="00B0F0"/>
                </a:solidFill>
                <a:effectLst/>
              </a:rPr>
              <a:t>vrouwen.</a:t>
            </a:r>
            <a:r>
              <a:rPr lang="nl-BE" b="1" dirty="0">
                <a:effectLst/>
              </a:rPr>
              <a:t/>
            </a:r>
            <a:br>
              <a:rPr lang="nl-BE" b="1" dirty="0">
                <a:effectLst/>
              </a:rPr>
            </a:br>
            <a:r>
              <a:rPr lang="nl-BE" b="1" dirty="0">
                <a:effectLst/>
              </a:rPr>
              <a:t>c</a:t>
            </a:r>
            <a:r>
              <a:rPr lang="nl-BE" b="1" dirty="0" smtClean="0">
                <a:effectLst/>
              </a:rPr>
              <a:t>./ Mannen</a:t>
            </a:r>
            <a:r>
              <a:rPr lang="nl-BE" b="1" dirty="0">
                <a:effectLst/>
              </a:rPr>
              <a:t>.</a:t>
            </a:r>
            <a:br>
              <a:rPr lang="nl-BE" b="1" dirty="0">
                <a:effectLst/>
              </a:rPr>
            </a:br>
            <a:endParaRPr lang="nl-BE" b="1" dirty="0"/>
          </a:p>
        </p:txBody>
      </p:sp>
    </p:spTree>
    <p:extLst>
      <p:ext uri="{BB962C8B-B14F-4D97-AF65-F5344CB8AC3E}">
        <p14:creationId xmlns:p14="http://schemas.microsoft.com/office/powerpoint/2010/main" val="271233680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5749056"/>
          </a:xfrm>
        </p:spPr>
        <p:txBody>
          <a:bodyPr>
            <a:normAutofit fontScale="90000"/>
          </a:bodyPr>
          <a:lstStyle/>
          <a:p>
            <a:pPr algn="l"/>
            <a:r>
              <a:rPr lang="nl-BE" b="1" dirty="0">
                <a:effectLst/>
              </a:rPr>
              <a:t>Vraag 7: Hoe heet het opmerkelijk grote monument in Parijs</a:t>
            </a:r>
            <a:r>
              <a:rPr lang="nl-BE" b="1" dirty="0" smtClean="0">
                <a:effectLst/>
              </a:rPr>
              <a:t>?</a:t>
            </a:r>
            <a:br>
              <a:rPr lang="nl-BE" b="1" dirty="0" smtClean="0">
                <a:effectLst/>
              </a:rPr>
            </a:br>
            <a:r>
              <a:rPr lang="nl-BE" b="1" dirty="0">
                <a:effectLst/>
              </a:rPr>
              <a:t/>
            </a:r>
            <a:br>
              <a:rPr lang="nl-BE" b="1" dirty="0">
                <a:effectLst/>
              </a:rPr>
            </a:br>
            <a:r>
              <a:rPr lang="nl-BE" b="1" dirty="0">
                <a:effectLst/>
              </a:rPr>
              <a:t/>
            </a:r>
            <a:br>
              <a:rPr lang="nl-BE" b="1" dirty="0">
                <a:effectLst/>
              </a:rPr>
            </a:br>
            <a:r>
              <a:rPr lang="nl-BE" b="1" dirty="0">
                <a:effectLst/>
              </a:rPr>
              <a:t>a</a:t>
            </a:r>
            <a:r>
              <a:rPr lang="nl-BE" b="1" dirty="0" smtClean="0">
                <a:effectLst/>
              </a:rPr>
              <a:t>./ De </a:t>
            </a:r>
            <a:r>
              <a:rPr lang="nl-BE" b="1" dirty="0" err="1">
                <a:effectLst/>
              </a:rPr>
              <a:t>Notre</a:t>
            </a:r>
            <a:r>
              <a:rPr lang="nl-BE" b="1" dirty="0">
                <a:effectLst/>
              </a:rPr>
              <a:t> Dame.</a:t>
            </a:r>
            <a:br>
              <a:rPr lang="nl-BE" b="1" dirty="0">
                <a:effectLst/>
              </a:rPr>
            </a:br>
            <a:r>
              <a:rPr lang="nl-BE" b="1" dirty="0">
                <a:solidFill>
                  <a:srgbClr val="00B0F0"/>
                </a:solidFill>
                <a:effectLst/>
              </a:rPr>
              <a:t>b</a:t>
            </a:r>
            <a:r>
              <a:rPr lang="nl-BE" b="1" dirty="0" smtClean="0">
                <a:solidFill>
                  <a:srgbClr val="00B0F0"/>
                </a:solidFill>
                <a:effectLst/>
              </a:rPr>
              <a:t>./ De </a:t>
            </a:r>
            <a:r>
              <a:rPr lang="nl-BE" b="1" dirty="0">
                <a:solidFill>
                  <a:srgbClr val="00B0F0"/>
                </a:solidFill>
                <a:effectLst/>
              </a:rPr>
              <a:t>Eiffeltoren.</a:t>
            </a:r>
            <a:r>
              <a:rPr lang="nl-BE" b="1" dirty="0">
                <a:effectLst/>
              </a:rPr>
              <a:t/>
            </a:r>
            <a:br>
              <a:rPr lang="nl-BE" b="1" dirty="0">
                <a:effectLst/>
              </a:rPr>
            </a:br>
            <a:r>
              <a:rPr lang="nl-BE" b="1" dirty="0">
                <a:effectLst/>
              </a:rPr>
              <a:t>c</a:t>
            </a:r>
            <a:r>
              <a:rPr lang="nl-BE" b="1" dirty="0" smtClean="0">
                <a:effectLst/>
              </a:rPr>
              <a:t>./ Kasteel </a:t>
            </a:r>
            <a:r>
              <a:rPr lang="nl-BE" b="1" dirty="0">
                <a:effectLst/>
              </a:rPr>
              <a:t>van Versailles.</a:t>
            </a:r>
            <a:br>
              <a:rPr lang="nl-BE" b="1" dirty="0">
                <a:effectLst/>
              </a:rPr>
            </a:br>
            <a:endParaRPr lang="nl-BE" b="1" dirty="0"/>
          </a:p>
        </p:txBody>
      </p:sp>
    </p:spTree>
    <p:extLst>
      <p:ext uri="{BB962C8B-B14F-4D97-AF65-F5344CB8AC3E}">
        <p14:creationId xmlns:p14="http://schemas.microsoft.com/office/powerpoint/2010/main" val="27458614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 descr="laatste avondmaal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1484784"/>
            <a:ext cx="4614252" cy="2520279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5422" y="332656"/>
            <a:ext cx="8062912" cy="6381328"/>
          </a:xfrm>
        </p:spPr>
        <p:txBody>
          <a:bodyPr>
            <a:normAutofit fontScale="90000"/>
          </a:bodyPr>
          <a:lstStyle/>
          <a:p>
            <a:pPr algn="l"/>
            <a:r>
              <a:rPr lang="nl-BE" b="1" dirty="0">
                <a:effectLst/>
              </a:rPr>
              <a:t>Vraag 8: Wat is de naam van dit schilderij</a:t>
            </a:r>
            <a:r>
              <a:rPr lang="nl-BE" b="1" dirty="0" smtClean="0">
                <a:effectLst/>
              </a:rPr>
              <a:t>?</a:t>
            </a:r>
            <a:br>
              <a:rPr lang="nl-BE" b="1" dirty="0" smtClean="0">
                <a:effectLst/>
              </a:rPr>
            </a:br>
            <a:r>
              <a:rPr lang="nl-BE" b="1" dirty="0">
                <a:effectLst/>
              </a:rPr>
              <a:t/>
            </a:r>
            <a:br>
              <a:rPr lang="nl-BE" b="1" dirty="0">
                <a:effectLst/>
              </a:rPr>
            </a:br>
            <a:r>
              <a:rPr lang="nl-BE" b="1" dirty="0" smtClean="0">
                <a:effectLst/>
              </a:rPr>
              <a:t/>
            </a:r>
            <a:br>
              <a:rPr lang="nl-BE" b="1" dirty="0" smtClean="0">
                <a:effectLst/>
              </a:rPr>
            </a:br>
            <a:r>
              <a:rPr lang="nl-BE" b="1" dirty="0">
                <a:effectLst/>
              </a:rPr>
              <a:t/>
            </a:r>
            <a:br>
              <a:rPr lang="nl-BE" b="1" dirty="0">
                <a:effectLst/>
              </a:rPr>
            </a:br>
            <a:r>
              <a:rPr lang="nl-BE" b="1" dirty="0" smtClean="0">
                <a:effectLst/>
              </a:rPr>
              <a:t/>
            </a:r>
            <a:br>
              <a:rPr lang="nl-BE" b="1" dirty="0" smtClean="0">
                <a:effectLst/>
              </a:rPr>
            </a:br>
            <a:r>
              <a:rPr lang="nl-BE" b="1" dirty="0">
                <a:effectLst/>
              </a:rPr>
              <a:t/>
            </a:r>
            <a:br>
              <a:rPr lang="nl-BE" b="1" dirty="0">
                <a:effectLst/>
              </a:rPr>
            </a:br>
            <a:r>
              <a:rPr lang="nl-BE" b="1" dirty="0" smtClean="0">
                <a:solidFill>
                  <a:srgbClr val="00B0F0"/>
                </a:solidFill>
                <a:effectLst/>
              </a:rPr>
              <a:t>a./ Het </a:t>
            </a:r>
            <a:r>
              <a:rPr lang="nl-BE" b="1" dirty="0">
                <a:solidFill>
                  <a:srgbClr val="00B0F0"/>
                </a:solidFill>
                <a:effectLst/>
              </a:rPr>
              <a:t>laatste Avondmaal.</a:t>
            </a:r>
            <a:r>
              <a:rPr lang="nl-BE" b="1" dirty="0">
                <a:effectLst/>
              </a:rPr>
              <a:t/>
            </a:r>
            <a:br>
              <a:rPr lang="nl-BE" b="1" dirty="0">
                <a:effectLst/>
              </a:rPr>
            </a:br>
            <a:r>
              <a:rPr lang="nl-BE" b="1" dirty="0">
                <a:effectLst/>
              </a:rPr>
              <a:t>b</a:t>
            </a:r>
            <a:r>
              <a:rPr lang="nl-BE" b="1" dirty="0" smtClean="0">
                <a:effectLst/>
              </a:rPr>
              <a:t>./ Samen </a:t>
            </a:r>
            <a:r>
              <a:rPr lang="nl-BE" b="1" dirty="0">
                <a:effectLst/>
              </a:rPr>
              <a:t>eten.</a:t>
            </a:r>
            <a:br>
              <a:rPr lang="nl-BE" b="1" dirty="0">
                <a:effectLst/>
              </a:rPr>
            </a:br>
            <a:r>
              <a:rPr lang="nl-BE" b="1" dirty="0">
                <a:effectLst/>
              </a:rPr>
              <a:t>c</a:t>
            </a:r>
            <a:r>
              <a:rPr lang="nl-BE" b="1" dirty="0" smtClean="0">
                <a:effectLst/>
              </a:rPr>
              <a:t>./ Eerlijk </a:t>
            </a:r>
            <a:r>
              <a:rPr lang="nl-BE" b="1" dirty="0">
                <a:effectLst/>
              </a:rPr>
              <a:t>delen.</a:t>
            </a:r>
            <a:br>
              <a:rPr lang="nl-BE" b="1" dirty="0">
                <a:effectLst/>
              </a:rPr>
            </a:br>
            <a:endParaRPr lang="nl-BE" b="1" dirty="0"/>
          </a:p>
        </p:txBody>
      </p:sp>
    </p:spTree>
    <p:extLst>
      <p:ext uri="{BB962C8B-B14F-4D97-AF65-F5344CB8AC3E}">
        <p14:creationId xmlns:p14="http://schemas.microsoft.com/office/powerpoint/2010/main" val="194628812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40544" y="476672"/>
            <a:ext cx="8062912" cy="6264696"/>
          </a:xfrm>
        </p:spPr>
        <p:txBody>
          <a:bodyPr>
            <a:normAutofit fontScale="90000"/>
          </a:bodyPr>
          <a:lstStyle/>
          <a:p>
            <a:pPr algn="l"/>
            <a:r>
              <a:rPr lang="nl-BE" b="1" dirty="0">
                <a:effectLst/>
              </a:rPr>
              <a:t>Vraag 9: Hoe heet de ‘spuitbussenkunst’ die je vaak op treinen, bruggen en verlaten gebouwen ziet</a:t>
            </a:r>
            <a:r>
              <a:rPr lang="nl-BE" b="1" dirty="0" smtClean="0">
                <a:effectLst/>
              </a:rPr>
              <a:t>?</a:t>
            </a:r>
            <a:br>
              <a:rPr lang="nl-BE" b="1" dirty="0" smtClean="0">
                <a:effectLst/>
              </a:rPr>
            </a:br>
            <a:r>
              <a:rPr lang="nl-BE" b="1" dirty="0">
                <a:effectLst/>
              </a:rPr>
              <a:t/>
            </a:r>
            <a:br>
              <a:rPr lang="nl-BE" b="1" dirty="0">
                <a:effectLst/>
              </a:rPr>
            </a:br>
            <a:r>
              <a:rPr lang="nl-BE" b="1" dirty="0">
                <a:effectLst/>
              </a:rPr>
              <a:t/>
            </a:r>
            <a:br>
              <a:rPr lang="nl-BE" b="1" dirty="0">
                <a:effectLst/>
              </a:rPr>
            </a:br>
            <a:r>
              <a:rPr lang="nl-BE" b="1" dirty="0">
                <a:effectLst/>
              </a:rPr>
              <a:t>a</a:t>
            </a:r>
            <a:r>
              <a:rPr lang="nl-BE" b="1" dirty="0" smtClean="0">
                <a:effectLst/>
              </a:rPr>
              <a:t>./ Moderne </a:t>
            </a:r>
            <a:r>
              <a:rPr lang="nl-BE" b="1" dirty="0">
                <a:effectLst/>
              </a:rPr>
              <a:t>kunst?</a:t>
            </a:r>
            <a:br>
              <a:rPr lang="nl-BE" b="1" dirty="0">
                <a:effectLst/>
              </a:rPr>
            </a:br>
            <a:r>
              <a:rPr lang="nl-BE" b="1" dirty="0">
                <a:effectLst/>
              </a:rPr>
              <a:t>b</a:t>
            </a:r>
            <a:r>
              <a:rPr lang="nl-BE" b="1" dirty="0" smtClean="0">
                <a:effectLst/>
              </a:rPr>
              <a:t>./ Spuitbuskunst</a:t>
            </a:r>
            <a:r>
              <a:rPr lang="nl-BE" b="1" dirty="0">
                <a:effectLst/>
              </a:rPr>
              <a:t>.</a:t>
            </a:r>
            <a:br>
              <a:rPr lang="nl-BE" b="1" dirty="0">
                <a:effectLst/>
              </a:rPr>
            </a:br>
            <a:r>
              <a:rPr lang="nl-BE" b="1" dirty="0">
                <a:solidFill>
                  <a:srgbClr val="00B0F0"/>
                </a:solidFill>
                <a:effectLst/>
              </a:rPr>
              <a:t>c</a:t>
            </a:r>
            <a:r>
              <a:rPr lang="nl-BE" b="1" dirty="0" smtClean="0">
                <a:solidFill>
                  <a:srgbClr val="00B0F0"/>
                </a:solidFill>
                <a:effectLst/>
              </a:rPr>
              <a:t>./ Graffiti</a:t>
            </a:r>
            <a:r>
              <a:rPr lang="nl-BE" b="1" dirty="0">
                <a:solidFill>
                  <a:srgbClr val="00B0F0"/>
                </a:solidFill>
                <a:effectLst/>
              </a:rPr>
              <a:t>.</a:t>
            </a:r>
            <a:r>
              <a:rPr lang="nl-BE" b="1" dirty="0">
                <a:effectLst/>
              </a:rPr>
              <a:t/>
            </a:r>
            <a:br>
              <a:rPr lang="nl-BE" b="1" dirty="0">
                <a:effectLst/>
              </a:rPr>
            </a:br>
            <a:endParaRPr lang="nl-BE" b="1" dirty="0"/>
          </a:p>
        </p:txBody>
      </p:sp>
    </p:spTree>
    <p:extLst>
      <p:ext uri="{BB962C8B-B14F-4D97-AF65-F5344CB8AC3E}">
        <p14:creationId xmlns:p14="http://schemas.microsoft.com/office/powerpoint/2010/main" val="70298204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40544" y="260648"/>
            <a:ext cx="8062912" cy="6336704"/>
          </a:xfrm>
        </p:spPr>
        <p:txBody>
          <a:bodyPr/>
          <a:lstStyle/>
          <a:p>
            <a:pPr algn="l"/>
            <a:r>
              <a:rPr lang="nl-BE" sz="4000" b="1" dirty="0" smtClean="0">
                <a:effectLst/>
              </a:rPr>
              <a:t>Vraag </a:t>
            </a:r>
            <a:r>
              <a:rPr lang="nl-BE" sz="4000" b="1" dirty="0">
                <a:effectLst/>
              </a:rPr>
              <a:t>10: Waar staat het schilderij van Mona Lisa</a:t>
            </a:r>
            <a:r>
              <a:rPr lang="nl-BE" sz="4000" b="1" dirty="0" smtClean="0">
                <a:effectLst/>
              </a:rPr>
              <a:t>?</a:t>
            </a:r>
            <a:br>
              <a:rPr lang="nl-BE" sz="4000" b="1" dirty="0" smtClean="0">
                <a:effectLst/>
              </a:rPr>
            </a:br>
            <a:r>
              <a:rPr lang="nl-BE" sz="4000" b="1" dirty="0">
                <a:effectLst/>
              </a:rPr>
              <a:t/>
            </a:r>
            <a:br>
              <a:rPr lang="nl-BE" sz="4000" b="1" dirty="0">
                <a:effectLst/>
              </a:rPr>
            </a:br>
            <a:r>
              <a:rPr lang="nl-BE" sz="4000" b="1" dirty="0" smtClean="0">
                <a:effectLst/>
              </a:rPr>
              <a:t/>
            </a:r>
            <a:br>
              <a:rPr lang="nl-BE" sz="4000" b="1" dirty="0" smtClean="0">
                <a:effectLst/>
              </a:rPr>
            </a:br>
            <a:r>
              <a:rPr lang="nl-BE" sz="4000" b="1" dirty="0">
                <a:effectLst/>
              </a:rPr>
              <a:t/>
            </a:r>
            <a:br>
              <a:rPr lang="nl-BE" sz="4000" b="1" dirty="0">
                <a:effectLst/>
              </a:rPr>
            </a:br>
            <a:r>
              <a:rPr lang="nl-BE" sz="4000" b="1" dirty="0">
                <a:solidFill>
                  <a:srgbClr val="00B0F0"/>
                </a:solidFill>
                <a:effectLst/>
              </a:rPr>
              <a:t>a</a:t>
            </a:r>
            <a:r>
              <a:rPr lang="nl-BE" sz="4000" b="1" dirty="0" smtClean="0">
                <a:solidFill>
                  <a:srgbClr val="00B0F0"/>
                </a:solidFill>
                <a:effectLst/>
              </a:rPr>
              <a:t>./ In </a:t>
            </a:r>
            <a:r>
              <a:rPr lang="nl-BE" sz="4000" b="1" dirty="0">
                <a:solidFill>
                  <a:srgbClr val="00B0F0"/>
                </a:solidFill>
                <a:effectLst/>
              </a:rPr>
              <a:t>Parijs.</a:t>
            </a:r>
            <a:r>
              <a:rPr lang="nl-BE" sz="4000" b="1" dirty="0">
                <a:effectLst/>
              </a:rPr>
              <a:t/>
            </a:r>
            <a:br>
              <a:rPr lang="nl-BE" sz="4000" b="1" dirty="0">
                <a:effectLst/>
              </a:rPr>
            </a:br>
            <a:r>
              <a:rPr lang="nl-BE" sz="4000" b="1" dirty="0">
                <a:effectLst/>
              </a:rPr>
              <a:t>b</a:t>
            </a:r>
            <a:r>
              <a:rPr lang="nl-BE" sz="4000" b="1" dirty="0" smtClean="0">
                <a:effectLst/>
              </a:rPr>
              <a:t>./ In </a:t>
            </a:r>
            <a:r>
              <a:rPr lang="nl-BE" sz="4000" b="1" dirty="0">
                <a:effectLst/>
              </a:rPr>
              <a:t>Londen.</a:t>
            </a:r>
            <a:br>
              <a:rPr lang="nl-BE" sz="4000" b="1" dirty="0">
                <a:effectLst/>
              </a:rPr>
            </a:br>
            <a:r>
              <a:rPr lang="nl-BE" sz="4000" b="1" dirty="0">
                <a:effectLst/>
              </a:rPr>
              <a:t>c</a:t>
            </a:r>
            <a:r>
              <a:rPr lang="nl-BE" sz="4000" b="1" dirty="0" smtClean="0">
                <a:effectLst/>
              </a:rPr>
              <a:t>./ In </a:t>
            </a:r>
            <a:r>
              <a:rPr lang="nl-BE" sz="4000" b="1" dirty="0">
                <a:effectLst/>
              </a:rPr>
              <a:t>Brussel.</a:t>
            </a:r>
            <a:r>
              <a:rPr lang="nl-BE" dirty="0">
                <a:effectLst/>
              </a:rPr>
              <a:t/>
            </a:r>
            <a:br>
              <a:rPr lang="nl-BE" dirty="0">
                <a:effectLst/>
              </a:rPr>
            </a:b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4599644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67544" y="980728"/>
            <a:ext cx="8062912" cy="4536504"/>
          </a:xfrm>
        </p:spPr>
        <p:txBody>
          <a:bodyPr>
            <a:normAutofit fontScale="90000"/>
          </a:bodyPr>
          <a:lstStyle/>
          <a:p>
            <a:pPr algn="l"/>
            <a:r>
              <a:rPr lang="nl-BE" b="1" dirty="0">
                <a:effectLst/>
              </a:rPr>
              <a:t>Vraag 4: Waar werd Vincent van Gogh geboren</a:t>
            </a:r>
            <a:r>
              <a:rPr lang="nl-BE" b="1" dirty="0" smtClean="0">
                <a:effectLst/>
              </a:rPr>
              <a:t>?</a:t>
            </a:r>
            <a:br>
              <a:rPr lang="nl-BE" b="1" dirty="0" smtClean="0">
                <a:effectLst/>
              </a:rPr>
            </a:br>
            <a:r>
              <a:rPr lang="nl-BE" b="1" dirty="0" smtClean="0">
                <a:effectLst/>
              </a:rPr>
              <a:t/>
            </a:r>
            <a:br>
              <a:rPr lang="nl-BE" b="1" dirty="0" smtClean="0">
                <a:effectLst/>
              </a:rPr>
            </a:br>
            <a:r>
              <a:rPr lang="nl-BE" dirty="0">
                <a:effectLst/>
              </a:rPr>
              <a:t/>
            </a:r>
            <a:br>
              <a:rPr lang="nl-BE" dirty="0">
                <a:effectLst/>
              </a:rPr>
            </a:br>
            <a:r>
              <a:rPr lang="nl-BE" b="1" dirty="0">
                <a:effectLst/>
              </a:rPr>
              <a:t>a</a:t>
            </a:r>
            <a:r>
              <a:rPr lang="nl-BE" b="1" dirty="0" smtClean="0">
                <a:effectLst/>
              </a:rPr>
              <a:t>./ Nederland</a:t>
            </a:r>
            <a:r>
              <a:rPr lang="nl-BE" b="1" dirty="0">
                <a:effectLst/>
              </a:rPr>
              <a:t>.</a:t>
            </a:r>
            <a:br>
              <a:rPr lang="nl-BE" b="1" dirty="0">
                <a:effectLst/>
              </a:rPr>
            </a:br>
            <a:r>
              <a:rPr lang="nl-BE" b="1" dirty="0">
                <a:effectLst/>
              </a:rPr>
              <a:t>b</a:t>
            </a:r>
            <a:r>
              <a:rPr lang="nl-BE" b="1" dirty="0" smtClean="0">
                <a:effectLst/>
              </a:rPr>
              <a:t>./ België</a:t>
            </a:r>
            <a:r>
              <a:rPr lang="nl-BE" b="1" dirty="0">
                <a:effectLst/>
              </a:rPr>
              <a:t>.</a:t>
            </a:r>
            <a:br>
              <a:rPr lang="nl-BE" b="1" dirty="0">
                <a:effectLst/>
              </a:rPr>
            </a:br>
            <a:r>
              <a:rPr lang="nl-BE" b="1" dirty="0">
                <a:effectLst/>
              </a:rPr>
              <a:t>c</a:t>
            </a:r>
            <a:r>
              <a:rPr lang="nl-BE" b="1" dirty="0" smtClean="0">
                <a:effectLst/>
              </a:rPr>
              <a:t>./ Denemarken</a:t>
            </a:r>
            <a:r>
              <a:rPr lang="nl-BE" b="1" dirty="0">
                <a:effectLst/>
              </a:rPr>
              <a:t>.</a:t>
            </a:r>
            <a:r>
              <a:rPr lang="nl-BE" dirty="0">
                <a:effectLst/>
              </a:rPr>
              <a:t/>
            </a:r>
            <a:br>
              <a:rPr lang="nl-BE" dirty="0">
                <a:effectLst/>
              </a:rPr>
            </a:b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02928471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40544" y="404664"/>
            <a:ext cx="8062912" cy="6336704"/>
          </a:xfrm>
        </p:spPr>
        <p:txBody>
          <a:bodyPr>
            <a:normAutofit/>
          </a:bodyPr>
          <a:lstStyle/>
          <a:p>
            <a:pPr algn="l"/>
            <a:r>
              <a:rPr lang="nl-BE" sz="4000" b="1" dirty="0">
                <a:effectLst/>
              </a:rPr>
              <a:t>Vraag 11: Hoe heet het grootste museum ter wereld</a:t>
            </a:r>
            <a:r>
              <a:rPr lang="nl-BE" sz="4000" b="1" dirty="0" smtClean="0">
                <a:effectLst/>
              </a:rPr>
              <a:t>?</a:t>
            </a:r>
            <a:br>
              <a:rPr lang="nl-BE" sz="4000" b="1" dirty="0" smtClean="0">
                <a:effectLst/>
              </a:rPr>
            </a:br>
            <a:r>
              <a:rPr lang="nl-BE" sz="4000" b="1" dirty="0" smtClean="0">
                <a:effectLst/>
              </a:rPr>
              <a:t/>
            </a:r>
            <a:br>
              <a:rPr lang="nl-BE" sz="4000" b="1" dirty="0" smtClean="0">
                <a:effectLst/>
              </a:rPr>
            </a:br>
            <a:r>
              <a:rPr lang="nl-BE" sz="4000" b="1" dirty="0">
                <a:effectLst/>
              </a:rPr>
              <a:t/>
            </a:r>
            <a:br>
              <a:rPr lang="nl-BE" sz="4000" b="1" dirty="0">
                <a:effectLst/>
              </a:rPr>
            </a:br>
            <a:r>
              <a:rPr lang="nl-BE" sz="4000" b="1" dirty="0">
                <a:effectLst/>
              </a:rPr>
              <a:t/>
            </a:r>
            <a:br>
              <a:rPr lang="nl-BE" sz="4000" b="1" dirty="0">
                <a:effectLst/>
              </a:rPr>
            </a:br>
            <a:r>
              <a:rPr lang="nl-BE" sz="4000" b="1" dirty="0">
                <a:solidFill>
                  <a:srgbClr val="00B0F0"/>
                </a:solidFill>
                <a:effectLst/>
              </a:rPr>
              <a:t>a</a:t>
            </a:r>
            <a:r>
              <a:rPr lang="nl-BE" sz="4000" b="1" dirty="0" smtClean="0">
                <a:solidFill>
                  <a:srgbClr val="00B0F0"/>
                </a:solidFill>
                <a:effectLst/>
              </a:rPr>
              <a:t>./ Het </a:t>
            </a:r>
            <a:r>
              <a:rPr lang="nl-BE" sz="4000" b="1" dirty="0">
                <a:solidFill>
                  <a:srgbClr val="00B0F0"/>
                </a:solidFill>
                <a:effectLst/>
              </a:rPr>
              <a:t>Louvre.</a:t>
            </a:r>
            <a:r>
              <a:rPr lang="nl-BE" sz="4000" b="1" dirty="0">
                <a:effectLst/>
              </a:rPr>
              <a:t/>
            </a:r>
            <a:br>
              <a:rPr lang="nl-BE" sz="4000" b="1" dirty="0">
                <a:effectLst/>
              </a:rPr>
            </a:br>
            <a:r>
              <a:rPr lang="nl-BE" sz="4000" b="1" dirty="0">
                <a:effectLst/>
              </a:rPr>
              <a:t>b</a:t>
            </a:r>
            <a:r>
              <a:rPr lang="nl-BE" sz="4000" b="1" dirty="0" smtClean="0">
                <a:effectLst/>
              </a:rPr>
              <a:t>./ Het </a:t>
            </a:r>
            <a:r>
              <a:rPr lang="nl-BE" sz="4000" b="1" dirty="0">
                <a:effectLst/>
              </a:rPr>
              <a:t>MAS.</a:t>
            </a:r>
            <a:br>
              <a:rPr lang="nl-BE" sz="4000" b="1" dirty="0">
                <a:effectLst/>
              </a:rPr>
            </a:br>
            <a:r>
              <a:rPr lang="nl-BE" sz="4000" b="1" dirty="0">
                <a:effectLst/>
              </a:rPr>
              <a:t>c</a:t>
            </a:r>
            <a:r>
              <a:rPr lang="nl-BE" sz="4000" b="1" dirty="0" smtClean="0">
                <a:effectLst/>
              </a:rPr>
              <a:t>./ Het </a:t>
            </a:r>
            <a:r>
              <a:rPr lang="nl-BE" sz="4000" b="1" dirty="0">
                <a:effectLst/>
              </a:rPr>
              <a:t>Rubenshuis.</a:t>
            </a:r>
            <a:r>
              <a:rPr lang="nl-BE" sz="4000" dirty="0">
                <a:effectLst/>
              </a:rPr>
              <a:t/>
            </a:r>
            <a:br>
              <a:rPr lang="nl-BE" sz="4000" dirty="0">
                <a:effectLst/>
              </a:rPr>
            </a:br>
            <a:endParaRPr lang="nl-BE" sz="4000" dirty="0"/>
          </a:p>
        </p:txBody>
      </p:sp>
    </p:spTree>
    <p:extLst>
      <p:ext uri="{BB962C8B-B14F-4D97-AF65-F5344CB8AC3E}">
        <p14:creationId xmlns:p14="http://schemas.microsoft.com/office/powerpoint/2010/main" val="380836377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40544" y="332656"/>
            <a:ext cx="8062912" cy="6336704"/>
          </a:xfrm>
        </p:spPr>
        <p:txBody>
          <a:bodyPr>
            <a:normAutofit fontScale="90000"/>
          </a:bodyPr>
          <a:lstStyle/>
          <a:p>
            <a:pPr algn="l"/>
            <a:r>
              <a:rPr lang="nl-BE" b="1" dirty="0">
                <a:effectLst/>
              </a:rPr>
              <a:t>Vraag 12: Wat betekend expressionisme</a:t>
            </a:r>
            <a:r>
              <a:rPr lang="nl-BE" b="1" dirty="0" smtClean="0">
                <a:effectLst/>
              </a:rPr>
              <a:t>?</a:t>
            </a:r>
            <a:br>
              <a:rPr lang="nl-BE" b="1" dirty="0" smtClean="0">
                <a:effectLst/>
              </a:rPr>
            </a:br>
            <a:r>
              <a:rPr lang="nl-BE" b="1" dirty="0">
                <a:effectLst/>
              </a:rPr>
              <a:t/>
            </a:r>
            <a:br>
              <a:rPr lang="nl-BE" b="1" dirty="0">
                <a:effectLst/>
              </a:rPr>
            </a:br>
            <a:r>
              <a:rPr lang="nl-BE" b="1" dirty="0">
                <a:effectLst/>
              </a:rPr>
              <a:t/>
            </a:r>
            <a:br>
              <a:rPr lang="nl-BE" b="1" dirty="0">
                <a:effectLst/>
              </a:rPr>
            </a:br>
            <a:r>
              <a:rPr lang="nl-BE" b="1" dirty="0">
                <a:effectLst/>
              </a:rPr>
              <a:t>a</a:t>
            </a:r>
            <a:r>
              <a:rPr lang="nl-BE" b="1" dirty="0" smtClean="0">
                <a:effectLst/>
              </a:rPr>
              <a:t>./ Kunst </a:t>
            </a:r>
            <a:r>
              <a:rPr lang="nl-BE" b="1" dirty="0">
                <a:effectLst/>
              </a:rPr>
              <a:t>zonder emotie.</a:t>
            </a:r>
            <a:br>
              <a:rPr lang="nl-BE" b="1" dirty="0">
                <a:effectLst/>
              </a:rPr>
            </a:br>
            <a:r>
              <a:rPr lang="nl-BE" b="1" dirty="0">
                <a:solidFill>
                  <a:srgbClr val="00B0F0"/>
                </a:solidFill>
                <a:effectLst/>
              </a:rPr>
              <a:t>b</a:t>
            </a:r>
            <a:r>
              <a:rPr lang="nl-BE" b="1" dirty="0" smtClean="0">
                <a:solidFill>
                  <a:srgbClr val="00B0F0"/>
                </a:solidFill>
                <a:effectLst/>
              </a:rPr>
              <a:t>./ Een </a:t>
            </a:r>
            <a:r>
              <a:rPr lang="nl-BE" b="1" dirty="0">
                <a:solidFill>
                  <a:srgbClr val="00B0F0"/>
                </a:solidFill>
                <a:effectLst/>
              </a:rPr>
              <a:t>persoonlijke </a:t>
            </a:r>
            <a:r>
              <a:rPr lang="nl-BE" b="1" dirty="0" smtClean="0">
                <a:solidFill>
                  <a:srgbClr val="00B0F0"/>
                </a:solidFill>
                <a:effectLst/>
              </a:rPr>
              <a:t>en</a:t>
            </a:r>
            <a:br>
              <a:rPr lang="nl-BE" b="1" dirty="0" smtClean="0">
                <a:solidFill>
                  <a:srgbClr val="00B0F0"/>
                </a:solidFill>
                <a:effectLst/>
              </a:rPr>
            </a:br>
            <a:r>
              <a:rPr lang="nl-BE" b="1" dirty="0" smtClean="0">
                <a:solidFill>
                  <a:srgbClr val="00B0F0"/>
                </a:solidFill>
                <a:effectLst/>
              </a:rPr>
              <a:t>      directe </a:t>
            </a:r>
            <a:r>
              <a:rPr lang="nl-BE" b="1" dirty="0">
                <a:solidFill>
                  <a:srgbClr val="00B0F0"/>
                </a:solidFill>
                <a:effectLst/>
              </a:rPr>
              <a:t>uiting van emoties.</a:t>
            </a:r>
            <a:r>
              <a:rPr lang="nl-BE" b="1" dirty="0">
                <a:effectLst/>
              </a:rPr>
              <a:t/>
            </a:r>
            <a:br>
              <a:rPr lang="nl-BE" b="1" dirty="0">
                <a:effectLst/>
              </a:rPr>
            </a:br>
            <a:r>
              <a:rPr lang="nl-BE" b="1" dirty="0">
                <a:effectLst/>
              </a:rPr>
              <a:t>c</a:t>
            </a:r>
            <a:r>
              <a:rPr lang="nl-BE" b="1" dirty="0" smtClean="0">
                <a:effectLst/>
              </a:rPr>
              <a:t>./ Kunst </a:t>
            </a:r>
            <a:r>
              <a:rPr lang="nl-BE" b="1" dirty="0">
                <a:effectLst/>
              </a:rPr>
              <a:t>met je gelaat.</a:t>
            </a:r>
            <a:br>
              <a:rPr lang="nl-BE" b="1" dirty="0">
                <a:effectLst/>
              </a:rPr>
            </a:br>
            <a:endParaRPr lang="nl-BE" b="1" dirty="0"/>
          </a:p>
        </p:txBody>
      </p:sp>
    </p:spTree>
    <p:extLst>
      <p:ext uri="{BB962C8B-B14F-4D97-AF65-F5344CB8AC3E}">
        <p14:creationId xmlns:p14="http://schemas.microsoft.com/office/powerpoint/2010/main" val="239518600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40544" y="404664"/>
            <a:ext cx="8062912" cy="6192688"/>
          </a:xfrm>
        </p:spPr>
        <p:txBody>
          <a:bodyPr/>
          <a:lstStyle/>
          <a:p>
            <a:pPr algn="l"/>
            <a:r>
              <a:rPr lang="nl-BE" sz="4000" b="1" dirty="0">
                <a:effectLst/>
              </a:rPr>
              <a:t>Vraag 13: Wat is de voornaam van Rubens</a:t>
            </a:r>
            <a:r>
              <a:rPr lang="nl-BE" sz="4000" b="1" dirty="0" smtClean="0">
                <a:effectLst/>
              </a:rPr>
              <a:t>?</a:t>
            </a:r>
            <a:br>
              <a:rPr lang="nl-BE" sz="4000" b="1" dirty="0" smtClean="0">
                <a:effectLst/>
              </a:rPr>
            </a:br>
            <a:r>
              <a:rPr lang="nl-BE" sz="4000" b="1" dirty="0">
                <a:effectLst/>
              </a:rPr>
              <a:t/>
            </a:r>
            <a:br>
              <a:rPr lang="nl-BE" sz="4000" b="1" dirty="0">
                <a:effectLst/>
              </a:rPr>
            </a:br>
            <a:r>
              <a:rPr lang="nl-BE" sz="4000" b="1" dirty="0" smtClean="0">
                <a:effectLst/>
              </a:rPr>
              <a:t/>
            </a:r>
            <a:br>
              <a:rPr lang="nl-BE" sz="4000" b="1" dirty="0" smtClean="0">
                <a:effectLst/>
              </a:rPr>
            </a:br>
            <a:r>
              <a:rPr lang="nl-BE" sz="4000" b="1" dirty="0">
                <a:effectLst/>
              </a:rPr>
              <a:t/>
            </a:r>
            <a:br>
              <a:rPr lang="nl-BE" sz="4000" b="1" dirty="0">
                <a:effectLst/>
              </a:rPr>
            </a:br>
            <a:r>
              <a:rPr lang="nl-BE" sz="4000" b="1" dirty="0">
                <a:solidFill>
                  <a:srgbClr val="00B0F0"/>
                </a:solidFill>
                <a:effectLst/>
              </a:rPr>
              <a:t>a</a:t>
            </a:r>
            <a:r>
              <a:rPr lang="nl-BE" sz="4000" b="1" dirty="0" smtClean="0">
                <a:solidFill>
                  <a:srgbClr val="00B0F0"/>
                </a:solidFill>
                <a:effectLst/>
              </a:rPr>
              <a:t>./ Peter </a:t>
            </a:r>
            <a:r>
              <a:rPr lang="nl-BE" sz="4000" b="1" dirty="0">
                <a:solidFill>
                  <a:srgbClr val="00B0F0"/>
                </a:solidFill>
                <a:effectLst/>
              </a:rPr>
              <a:t>Paul.</a:t>
            </a:r>
            <a:r>
              <a:rPr lang="nl-BE" sz="4000" b="1" dirty="0">
                <a:effectLst/>
              </a:rPr>
              <a:t/>
            </a:r>
            <a:br>
              <a:rPr lang="nl-BE" sz="4000" b="1" dirty="0">
                <a:effectLst/>
              </a:rPr>
            </a:br>
            <a:r>
              <a:rPr lang="nl-BE" sz="4000" b="1" dirty="0">
                <a:effectLst/>
              </a:rPr>
              <a:t>b</a:t>
            </a:r>
            <a:r>
              <a:rPr lang="nl-BE" sz="4000" b="1" dirty="0" smtClean="0">
                <a:effectLst/>
              </a:rPr>
              <a:t>./ Johan </a:t>
            </a:r>
            <a:r>
              <a:rPr lang="nl-BE" sz="4000" b="1" dirty="0">
                <a:effectLst/>
              </a:rPr>
              <a:t>Paul.</a:t>
            </a:r>
            <a:r>
              <a:rPr lang="nl-BE" b="1" dirty="0">
                <a:effectLst/>
              </a:rPr>
              <a:t/>
            </a:r>
            <a:br>
              <a:rPr lang="nl-BE" b="1" dirty="0">
                <a:effectLst/>
              </a:rPr>
            </a:br>
            <a:r>
              <a:rPr lang="nl-BE" b="1" dirty="0">
                <a:effectLst/>
              </a:rPr>
              <a:t>c</a:t>
            </a:r>
            <a:r>
              <a:rPr lang="nl-BE" b="1" dirty="0" smtClean="0">
                <a:effectLst/>
              </a:rPr>
              <a:t>./ Jozef </a:t>
            </a:r>
            <a:r>
              <a:rPr lang="nl-BE" b="1" dirty="0">
                <a:effectLst/>
              </a:rPr>
              <a:t>Paul.</a:t>
            </a:r>
            <a:r>
              <a:rPr lang="nl-BE" dirty="0">
                <a:effectLst/>
              </a:rPr>
              <a:t/>
            </a:r>
            <a:br>
              <a:rPr lang="nl-BE" dirty="0">
                <a:effectLst/>
              </a:rPr>
            </a:b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9911328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ndertitel 2"/>
          <p:cNvSpPr>
            <a:spLocks noGrp="1"/>
          </p:cNvSpPr>
          <p:nvPr>
            <p:ph type="ctrTitle"/>
          </p:nvPr>
        </p:nvSpPr>
        <p:spPr>
          <a:xfrm>
            <a:off x="541338" y="260648"/>
            <a:ext cx="8061325" cy="6481465"/>
          </a:xfrm>
        </p:spPr>
        <p:txBody>
          <a:bodyPr>
            <a:normAutofit fontScale="90000"/>
          </a:bodyPr>
          <a:lstStyle/>
          <a:p>
            <a:pPr algn="l"/>
            <a:r>
              <a:rPr lang="nl-BE" b="1" dirty="0">
                <a:effectLst/>
              </a:rPr>
              <a:t>Vraag 14: Wat deden de gebroeders </a:t>
            </a:r>
            <a:r>
              <a:rPr lang="nl-BE" b="1" dirty="0" err="1">
                <a:effectLst/>
              </a:rPr>
              <a:t>Grimm</a:t>
            </a:r>
            <a:r>
              <a:rPr lang="nl-BE" b="1" dirty="0" smtClean="0">
                <a:effectLst/>
              </a:rPr>
              <a:t>?</a:t>
            </a:r>
            <a:br>
              <a:rPr lang="nl-BE" b="1" dirty="0" smtClean="0">
                <a:effectLst/>
              </a:rPr>
            </a:br>
            <a:r>
              <a:rPr lang="nl-BE" b="1" dirty="0">
                <a:effectLst/>
              </a:rPr>
              <a:t/>
            </a:r>
            <a:br>
              <a:rPr lang="nl-BE" b="1" dirty="0">
                <a:effectLst/>
              </a:rPr>
            </a:br>
            <a:r>
              <a:rPr lang="nl-BE" b="1" dirty="0" smtClean="0">
                <a:effectLst/>
              </a:rPr>
              <a:t/>
            </a:r>
            <a:br>
              <a:rPr lang="nl-BE" b="1" dirty="0" smtClean="0">
                <a:effectLst/>
              </a:rPr>
            </a:br>
            <a:r>
              <a:rPr lang="nl-BE" b="1" dirty="0">
                <a:effectLst/>
              </a:rPr>
              <a:t/>
            </a:r>
            <a:br>
              <a:rPr lang="nl-BE" b="1" dirty="0">
                <a:effectLst/>
              </a:rPr>
            </a:br>
            <a:r>
              <a:rPr lang="nl-BE" b="1" dirty="0">
                <a:effectLst/>
              </a:rPr>
              <a:t>a</a:t>
            </a:r>
            <a:r>
              <a:rPr lang="nl-BE" b="1" dirty="0" smtClean="0">
                <a:effectLst/>
              </a:rPr>
              <a:t>./ Met </a:t>
            </a:r>
            <a:r>
              <a:rPr lang="nl-BE" b="1" dirty="0">
                <a:effectLst/>
              </a:rPr>
              <a:t>de mond schilderen.</a:t>
            </a:r>
            <a:br>
              <a:rPr lang="nl-BE" b="1" dirty="0">
                <a:effectLst/>
              </a:rPr>
            </a:br>
            <a:r>
              <a:rPr lang="nl-BE" b="1" dirty="0">
                <a:effectLst/>
              </a:rPr>
              <a:t>b</a:t>
            </a:r>
            <a:r>
              <a:rPr lang="nl-BE" b="1" dirty="0" smtClean="0">
                <a:effectLst/>
              </a:rPr>
              <a:t>./ Beeldhouwen</a:t>
            </a:r>
            <a:r>
              <a:rPr lang="nl-BE" b="1" dirty="0">
                <a:effectLst/>
              </a:rPr>
              <a:t>.</a:t>
            </a:r>
            <a:br>
              <a:rPr lang="nl-BE" b="1" dirty="0">
                <a:effectLst/>
              </a:rPr>
            </a:br>
            <a:r>
              <a:rPr lang="nl-BE" b="1" dirty="0">
                <a:solidFill>
                  <a:srgbClr val="00B0F0"/>
                </a:solidFill>
                <a:effectLst/>
              </a:rPr>
              <a:t>c</a:t>
            </a:r>
            <a:r>
              <a:rPr lang="nl-BE" b="1" dirty="0" smtClean="0">
                <a:solidFill>
                  <a:srgbClr val="00B0F0"/>
                </a:solidFill>
                <a:effectLst/>
              </a:rPr>
              <a:t>./ Sprookjes </a:t>
            </a:r>
            <a:r>
              <a:rPr lang="nl-BE" b="1" dirty="0">
                <a:solidFill>
                  <a:srgbClr val="00B0F0"/>
                </a:solidFill>
                <a:effectLst/>
              </a:rPr>
              <a:t>schrijven.</a:t>
            </a:r>
            <a:r>
              <a:rPr lang="nl-BE" dirty="0">
                <a:effectLst/>
              </a:rPr>
              <a:t/>
            </a:r>
            <a:br>
              <a:rPr lang="nl-BE" dirty="0">
                <a:effectLst/>
              </a:rPr>
            </a:b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79062505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 descr="http://www.rubenshuis.be/sites/rubenshuis/files/styles/4_cols/public/banner_images/Zelfportret%20Rubens_0.jpg?itok=ulcn4sU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1700808"/>
            <a:ext cx="3520410" cy="2206352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576" y="476672"/>
            <a:ext cx="8062912" cy="6048672"/>
          </a:xfrm>
        </p:spPr>
        <p:txBody>
          <a:bodyPr>
            <a:normAutofit fontScale="90000"/>
          </a:bodyPr>
          <a:lstStyle/>
          <a:p>
            <a:pPr algn="l"/>
            <a:r>
              <a:rPr lang="nl-BE" b="1" dirty="0">
                <a:effectLst/>
              </a:rPr>
              <a:t>Vraag 15: Wie is deze schilder</a:t>
            </a:r>
            <a:r>
              <a:rPr lang="nl-BE" b="1" dirty="0" smtClean="0">
                <a:effectLst/>
              </a:rPr>
              <a:t>?</a:t>
            </a:r>
            <a:br>
              <a:rPr lang="nl-BE" b="1" dirty="0" smtClean="0">
                <a:effectLst/>
              </a:rPr>
            </a:br>
            <a:r>
              <a:rPr lang="nl-BE" b="1" dirty="0">
                <a:effectLst/>
              </a:rPr>
              <a:t/>
            </a:r>
            <a:br>
              <a:rPr lang="nl-BE" b="1" dirty="0">
                <a:effectLst/>
              </a:rPr>
            </a:br>
            <a:r>
              <a:rPr lang="nl-BE" b="1" dirty="0" smtClean="0">
                <a:effectLst/>
              </a:rPr>
              <a:t/>
            </a:r>
            <a:br>
              <a:rPr lang="nl-BE" b="1" dirty="0" smtClean="0">
                <a:effectLst/>
              </a:rPr>
            </a:br>
            <a:r>
              <a:rPr lang="nl-BE" b="1" dirty="0">
                <a:effectLst/>
              </a:rPr>
              <a:t/>
            </a:r>
            <a:br>
              <a:rPr lang="nl-BE" b="1" dirty="0">
                <a:effectLst/>
              </a:rPr>
            </a:br>
            <a:r>
              <a:rPr lang="nl-BE" b="1" dirty="0">
                <a:effectLst/>
              </a:rPr>
              <a:t>a</a:t>
            </a:r>
            <a:r>
              <a:rPr lang="nl-BE" b="1" dirty="0" smtClean="0">
                <a:effectLst/>
              </a:rPr>
              <a:t>./ Leonardo </a:t>
            </a:r>
            <a:r>
              <a:rPr lang="nl-BE" b="1" dirty="0">
                <a:effectLst/>
              </a:rPr>
              <a:t>Da Vinci.</a:t>
            </a:r>
            <a:br>
              <a:rPr lang="nl-BE" b="1" dirty="0">
                <a:effectLst/>
              </a:rPr>
            </a:br>
            <a:r>
              <a:rPr lang="nl-BE" b="1" dirty="0">
                <a:solidFill>
                  <a:srgbClr val="00B0F0"/>
                </a:solidFill>
                <a:effectLst/>
              </a:rPr>
              <a:t>b</a:t>
            </a:r>
            <a:r>
              <a:rPr lang="nl-BE" b="1" dirty="0" smtClean="0">
                <a:solidFill>
                  <a:srgbClr val="00B0F0"/>
                </a:solidFill>
                <a:effectLst/>
              </a:rPr>
              <a:t>./ Rubens</a:t>
            </a:r>
            <a:r>
              <a:rPr lang="nl-BE" b="1" dirty="0">
                <a:solidFill>
                  <a:srgbClr val="00B0F0"/>
                </a:solidFill>
                <a:effectLst/>
              </a:rPr>
              <a:t>.</a:t>
            </a:r>
            <a:r>
              <a:rPr lang="nl-BE" b="1" dirty="0">
                <a:effectLst/>
              </a:rPr>
              <a:t/>
            </a:r>
            <a:br>
              <a:rPr lang="nl-BE" b="1" dirty="0">
                <a:effectLst/>
              </a:rPr>
            </a:br>
            <a:r>
              <a:rPr lang="nl-BE" b="1" dirty="0">
                <a:effectLst/>
              </a:rPr>
              <a:t>c</a:t>
            </a:r>
            <a:r>
              <a:rPr lang="nl-BE" b="1" dirty="0" smtClean="0">
                <a:effectLst/>
              </a:rPr>
              <a:t>./ Van </a:t>
            </a:r>
            <a:r>
              <a:rPr lang="nl-BE" b="1" dirty="0">
                <a:effectLst/>
              </a:rPr>
              <a:t>Gogh.</a:t>
            </a:r>
            <a:br>
              <a:rPr lang="nl-BE" b="1" dirty="0">
                <a:effectLst/>
              </a:rPr>
            </a:br>
            <a:endParaRPr lang="nl-BE" b="1" dirty="0"/>
          </a:p>
        </p:txBody>
      </p:sp>
    </p:spTree>
    <p:extLst>
      <p:ext uri="{BB962C8B-B14F-4D97-AF65-F5344CB8AC3E}">
        <p14:creationId xmlns:p14="http://schemas.microsoft.com/office/powerpoint/2010/main" val="203353078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40544" y="332656"/>
            <a:ext cx="8062912" cy="6336704"/>
          </a:xfrm>
        </p:spPr>
        <p:txBody>
          <a:bodyPr>
            <a:normAutofit/>
          </a:bodyPr>
          <a:lstStyle/>
          <a:p>
            <a:pPr algn="l"/>
            <a:r>
              <a:rPr lang="nl-BE" sz="4000" b="1" dirty="0">
                <a:effectLst/>
              </a:rPr>
              <a:t>Vraag 16: Uit welk land is Picasso afkomstig</a:t>
            </a:r>
            <a:r>
              <a:rPr lang="nl-BE" sz="4000" b="1" dirty="0" smtClean="0">
                <a:effectLst/>
              </a:rPr>
              <a:t>?</a:t>
            </a:r>
            <a:br>
              <a:rPr lang="nl-BE" sz="4000" b="1" dirty="0" smtClean="0">
                <a:effectLst/>
              </a:rPr>
            </a:br>
            <a:r>
              <a:rPr lang="nl-BE" sz="4000" b="1" dirty="0">
                <a:effectLst/>
              </a:rPr>
              <a:t/>
            </a:r>
            <a:br>
              <a:rPr lang="nl-BE" sz="4000" b="1" dirty="0">
                <a:effectLst/>
              </a:rPr>
            </a:br>
            <a:r>
              <a:rPr lang="nl-BE" sz="4000" b="1" dirty="0" smtClean="0">
                <a:effectLst/>
              </a:rPr>
              <a:t/>
            </a:r>
            <a:br>
              <a:rPr lang="nl-BE" sz="4000" b="1" dirty="0" smtClean="0">
                <a:effectLst/>
              </a:rPr>
            </a:br>
            <a:r>
              <a:rPr lang="nl-BE" sz="4000" b="1" dirty="0">
                <a:effectLst/>
              </a:rPr>
              <a:t/>
            </a:r>
            <a:br>
              <a:rPr lang="nl-BE" sz="4000" b="1" dirty="0">
                <a:effectLst/>
              </a:rPr>
            </a:br>
            <a:r>
              <a:rPr lang="nl-BE" sz="4000" b="1" dirty="0">
                <a:effectLst/>
              </a:rPr>
              <a:t>a</a:t>
            </a:r>
            <a:r>
              <a:rPr lang="nl-BE" sz="4000" b="1" dirty="0" smtClean="0">
                <a:effectLst/>
              </a:rPr>
              <a:t>./ Duitsland</a:t>
            </a:r>
            <a:r>
              <a:rPr lang="nl-BE" sz="4000" b="1" dirty="0">
                <a:effectLst/>
              </a:rPr>
              <a:t>.</a:t>
            </a:r>
            <a:br>
              <a:rPr lang="nl-BE" sz="4000" b="1" dirty="0">
                <a:effectLst/>
              </a:rPr>
            </a:br>
            <a:r>
              <a:rPr lang="nl-BE" sz="4000" b="1" dirty="0">
                <a:effectLst/>
              </a:rPr>
              <a:t>b</a:t>
            </a:r>
            <a:r>
              <a:rPr lang="nl-BE" sz="4000" b="1" dirty="0" smtClean="0">
                <a:effectLst/>
              </a:rPr>
              <a:t>./ Zweden</a:t>
            </a:r>
            <a:r>
              <a:rPr lang="nl-BE" sz="4000" b="1" dirty="0">
                <a:effectLst/>
              </a:rPr>
              <a:t>.</a:t>
            </a:r>
            <a:br>
              <a:rPr lang="nl-BE" sz="4000" b="1" dirty="0">
                <a:effectLst/>
              </a:rPr>
            </a:br>
            <a:r>
              <a:rPr lang="nl-BE" sz="4000" b="1" dirty="0">
                <a:solidFill>
                  <a:srgbClr val="00B0F0"/>
                </a:solidFill>
                <a:effectLst/>
              </a:rPr>
              <a:t>c</a:t>
            </a:r>
            <a:r>
              <a:rPr lang="nl-BE" sz="4000" b="1" dirty="0" smtClean="0">
                <a:solidFill>
                  <a:srgbClr val="00B0F0"/>
                </a:solidFill>
                <a:effectLst/>
              </a:rPr>
              <a:t>./ Spanje</a:t>
            </a:r>
            <a:r>
              <a:rPr lang="nl-BE" sz="4000" b="1" dirty="0">
                <a:solidFill>
                  <a:srgbClr val="00B0F0"/>
                </a:solidFill>
                <a:effectLst/>
              </a:rPr>
              <a:t>.</a:t>
            </a:r>
            <a:r>
              <a:rPr lang="nl-BE" sz="4000" b="1" dirty="0">
                <a:effectLst/>
              </a:rPr>
              <a:t/>
            </a:r>
            <a:br>
              <a:rPr lang="nl-BE" sz="4000" b="1" dirty="0">
                <a:effectLst/>
              </a:rPr>
            </a:br>
            <a:endParaRPr lang="nl-BE" sz="4000" b="1" dirty="0"/>
          </a:p>
        </p:txBody>
      </p:sp>
    </p:spTree>
    <p:extLst>
      <p:ext uri="{BB962C8B-B14F-4D97-AF65-F5344CB8AC3E}">
        <p14:creationId xmlns:p14="http://schemas.microsoft.com/office/powerpoint/2010/main" val="27188016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40544" y="404664"/>
            <a:ext cx="8062912" cy="6264696"/>
          </a:xfrm>
        </p:spPr>
        <p:txBody>
          <a:bodyPr>
            <a:normAutofit/>
          </a:bodyPr>
          <a:lstStyle/>
          <a:p>
            <a:pPr algn="l"/>
            <a:r>
              <a:rPr lang="nl-BE" sz="4000" b="1" dirty="0">
                <a:effectLst/>
              </a:rPr>
              <a:t>Vraag 17: Valt architectuur ook onder kunst</a:t>
            </a:r>
            <a:r>
              <a:rPr lang="nl-BE" sz="4000" b="1" dirty="0" smtClean="0">
                <a:effectLst/>
              </a:rPr>
              <a:t>?</a:t>
            </a:r>
            <a:br>
              <a:rPr lang="nl-BE" sz="4000" b="1" dirty="0" smtClean="0">
                <a:effectLst/>
              </a:rPr>
            </a:br>
            <a:r>
              <a:rPr lang="nl-BE" sz="4000" b="1" dirty="0">
                <a:effectLst/>
              </a:rPr>
              <a:t/>
            </a:r>
            <a:br>
              <a:rPr lang="nl-BE" sz="4000" b="1" dirty="0">
                <a:effectLst/>
              </a:rPr>
            </a:br>
            <a:r>
              <a:rPr lang="nl-BE" sz="4000" b="1" dirty="0">
                <a:effectLst/>
              </a:rPr>
              <a:t/>
            </a:r>
            <a:br>
              <a:rPr lang="nl-BE" sz="4000" b="1" dirty="0">
                <a:effectLst/>
              </a:rPr>
            </a:br>
            <a:r>
              <a:rPr lang="nl-BE" sz="4000" b="1" dirty="0">
                <a:solidFill>
                  <a:srgbClr val="00B0F0"/>
                </a:solidFill>
                <a:effectLst/>
              </a:rPr>
              <a:t>a</a:t>
            </a:r>
            <a:r>
              <a:rPr lang="nl-BE" sz="4000" b="1" dirty="0" smtClean="0">
                <a:solidFill>
                  <a:srgbClr val="00B0F0"/>
                </a:solidFill>
                <a:effectLst/>
              </a:rPr>
              <a:t>./ Ja</a:t>
            </a:r>
            <a:r>
              <a:rPr lang="nl-BE" sz="4000" b="1" dirty="0">
                <a:solidFill>
                  <a:srgbClr val="00B0F0"/>
                </a:solidFill>
                <a:effectLst/>
              </a:rPr>
              <a:t>.</a:t>
            </a:r>
            <a:r>
              <a:rPr lang="nl-BE" sz="4000" b="1" dirty="0">
                <a:effectLst/>
              </a:rPr>
              <a:t/>
            </a:r>
            <a:br>
              <a:rPr lang="nl-BE" sz="4000" b="1" dirty="0">
                <a:effectLst/>
              </a:rPr>
            </a:br>
            <a:r>
              <a:rPr lang="nl-BE" sz="4000" b="1" dirty="0">
                <a:effectLst/>
              </a:rPr>
              <a:t>b</a:t>
            </a:r>
            <a:r>
              <a:rPr lang="nl-BE" sz="4000" b="1" dirty="0" smtClean="0">
                <a:effectLst/>
              </a:rPr>
              <a:t>./ Neen</a:t>
            </a:r>
            <a:r>
              <a:rPr lang="nl-BE" sz="4000" b="1" dirty="0">
                <a:effectLst/>
              </a:rPr>
              <a:t>.</a:t>
            </a:r>
            <a:br>
              <a:rPr lang="nl-BE" sz="4000" b="1" dirty="0">
                <a:effectLst/>
              </a:rPr>
            </a:br>
            <a:r>
              <a:rPr lang="nl-BE" sz="4000" b="1" dirty="0">
                <a:effectLst/>
              </a:rPr>
              <a:t>c</a:t>
            </a:r>
            <a:r>
              <a:rPr lang="nl-BE" sz="4000" b="1" dirty="0" smtClean="0">
                <a:effectLst/>
              </a:rPr>
              <a:t>./ Hangt </a:t>
            </a:r>
            <a:r>
              <a:rPr lang="nl-BE" sz="4000" b="1" dirty="0">
                <a:effectLst/>
              </a:rPr>
              <a:t>van het </a:t>
            </a:r>
            <a:r>
              <a:rPr lang="nl-BE" sz="4000" b="1" dirty="0" smtClean="0">
                <a:effectLst/>
              </a:rPr>
              <a:t>ontwerp</a:t>
            </a:r>
            <a:br>
              <a:rPr lang="nl-BE" sz="4000" b="1" dirty="0" smtClean="0">
                <a:effectLst/>
              </a:rPr>
            </a:br>
            <a:r>
              <a:rPr lang="nl-BE" sz="4000" b="1" dirty="0" smtClean="0">
                <a:effectLst/>
              </a:rPr>
              <a:t>       af</a:t>
            </a:r>
            <a:r>
              <a:rPr lang="nl-BE" sz="4000" b="1" dirty="0">
                <a:effectLst/>
              </a:rPr>
              <a:t>.</a:t>
            </a:r>
            <a:r>
              <a:rPr lang="nl-BE" sz="4000" dirty="0">
                <a:effectLst/>
              </a:rPr>
              <a:t/>
            </a:r>
            <a:br>
              <a:rPr lang="nl-BE" sz="4000" dirty="0">
                <a:effectLst/>
              </a:rPr>
            </a:br>
            <a:endParaRPr lang="nl-BE" sz="4000" dirty="0"/>
          </a:p>
        </p:txBody>
      </p:sp>
    </p:spTree>
    <p:extLst>
      <p:ext uri="{BB962C8B-B14F-4D97-AF65-F5344CB8AC3E}">
        <p14:creationId xmlns:p14="http://schemas.microsoft.com/office/powerpoint/2010/main" val="422344918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40544" y="404664"/>
            <a:ext cx="8062912" cy="6264696"/>
          </a:xfrm>
        </p:spPr>
        <p:txBody>
          <a:bodyPr>
            <a:normAutofit fontScale="90000"/>
          </a:bodyPr>
          <a:lstStyle/>
          <a:p>
            <a:pPr algn="l"/>
            <a:r>
              <a:rPr lang="nl-BE" b="1" dirty="0">
                <a:effectLst/>
              </a:rPr>
              <a:t>Vraag 18: Wat is een triptiek</a:t>
            </a:r>
            <a:r>
              <a:rPr lang="nl-BE" b="1" dirty="0" smtClean="0">
                <a:effectLst/>
              </a:rPr>
              <a:t>?</a:t>
            </a:r>
            <a:br>
              <a:rPr lang="nl-BE" b="1" dirty="0" smtClean="0">
                <a:effectLst/>
              </a:rPr>
            </a:br>
            <a:r>
              <a:rPr lang="nl-BE" b="1" dirty="0">
                <a:effectLst/>
              </a:rPr>
              <a:t/>
            </a:r>
            <a:br>
              <a:rPr lang="nl-BE" b="1" dirty="0">
                <a:effectLst/>
              </a:rPr>
            </a:br>
            <a:r>
              <a:rPr lang="nl-BE" b="1" dirty="0">
                <a:effectLst/>
              </a:rPr>
              <a:t/>
            </a:r>
            <a:br>
              <a:rPr lang="nl-BE" b="1" dirty="0">
                <a:effectLst/>
              </a:rPr>
            </a:br>
            <a:r>
              <a:rPr lang="nl-BE" b="1" dirty="0">
                <a:effectLst/>
              </a:rPr>
              <a:t>a</a:t>
            </a:r>
            <a:r>
              <a:rPr lang="nl-BE" b="1" dirty="0" smtClean="0">
                <a:effectLst/>
              </a:rPr>
              <a:t>./ Een </a:t>
            </a:r>
            <a:r>
              <a:rPr lang="nl-BE" b="1" dirty="0">
                <a:effectLst/>
              </a:rPr>
              <a:t>schilderij aan </a:t>
            </a:r>
            <a:r>
              <a:rPr lang="nl-BE" b="1" dirty="0" smtClean="0">
                <a:effectLst/>
              </a:rPr>
              <a:t>de</a:t>
            </a:r>
            <a:br>
              <a:rPr lang="nl-BE" b="1" dirty="0" smtClean="0">
                <a:effectLst/>
              </a:rPr>
            </a:br>
            <a:r>
              <a:rPr lang="nl-BE" b="1" dirty="0" smtClean="0">
                <a:effectLst/>
              </a:rPr>
              <a:t>      ingang </a:t>
            </a:r>
            <a:r>
              <a:rPr lang="nl-BE" b="1" dirty="0">
                <a:effectLst/>
              </a:rPr>
              <a:t>van de kerk.</a:t>
            </a:r>
            <a:br>
              <a:rPr lang="nl-BE" b="1" dirty="0">
                <a:effectLst/>
              </a:rPr>
            </a:br>
            <a:r>
              <a:rPr lang="nl-BE" b="1" dirty="0">
                <a:solidFill>
                  <a:srgbClr val="00B0F0"/>
                </a:solidFill>
                <a:effectLst/>
              </a:rPr>
              <a:t>b</a:t>
            </a:r>
            <a:r>
              <a:rPr lang="nl-BE" b="1" dirty="0" smtClean="0">
                <a:solidFill>
                  <a:srgbClr val="00B0F0"/>
                </a:solidFill>
                <a:effectLst/>
              </a:rPr>
              <a:t>./ Een </a:t>
            </a:r>
            <a:r>
              <a:rPr lang="nl-BE" b="1" dirty="0">
                <a:solidFill>
                  <a:srgbClr val="00B0F0"/>
                </a:solidFill>
                <a:effectLst/>
              </a:rPr>
              <a:t>schilderij dat uit </a:t>
            </a:r>
            <a:r>
              <a:rPr lang="nl-BE" b="1" dirty="0" smtClean="0">
                <a:solidFill>
                  <a:srgbClr val="00B0F0"/>
                </a:solidFill>
                <a:effectLst/>
              </a:rPr>
              <a:t>3</a:t>
            </a:r>
            <a:br>
              <a:rPr lang="nl-BE" b="1" dirty="0" smtClean="0">
                <a:solidFill>
                  <a:srgbClr val="00B0F0"/>
                </a:solidFill>
                <a:effectLst/>
              </a:rPr>
            </a:br>
            <a:r>
              <a:rPr lang="nl-BE" b="1" dirty="0" smtClean="0">
                <a:solidFill>
                  <a:srgbClr val="00B0F0"/>
                </a:solidFill>
                <a:effectLst/>
              </a:rPr>
              <a:t>      panelen </a:t>
            </a:r>
            <a:r>
              <a:rPr lang="nl-BE" b="1" dirty="0">
                <a:solidFill>
                  <a:srgbClr val="00B0F0"/>
                </a:solidFill>
                <a:effectLst/>
              </a:rPr>
              <a:t>bestaat.</a:t>
            </a:r>
            <a:r>
              <a:rPr lang="nl-BE" b="1" dirty="0">
                <a:effectLst/>
              </a:rPr>
              <a:t/>
            </a:r>
            <a:br>
              <a:rPr lang="nl-BE" b="1" dirty="0">
                <a:effectLst/>
              </a:rPr>
            </a:br>
            <a:r>
              <a:rPr lang="nl-BE" b="1" dirty="0">
                <a:effectLst/>
              </a:rPr>
              <a:t>c</a:t>
            </a:r>
            <a:r>
              <a:rPr lang="nl-BE" b="1" dirty="0" smtClean="0">
                <a:effectLst/>
              </a:rPr>
              <a:t>./ Een </a:t>
            </a:r>
            <a:r>
              <a:rPr lang="nl-BE" b="1" dirty="0">
                <a:effectLst/>
              </a:rPr>
              <a:t>schilderij dat door </a:t>
            </a:r>
            <a:r>
              <a:rPr lang="nl-BE" b="1" dirty="0" smtClean="0">
                <a:effectLst/>
              </a:rPr>
              <a:t>de</a:t>
            </a:r>
            <a:br>
              <a:rPr lang="nl-BE" b="1" dirty="0" smtClean="0">
                <a:effectLst/>
              </a:rPr>
            </a:br>
            <a:r>
              <a:rPr lang="nl-BE" b="1" dirty="0" smtClean="0">
                <a:effectLst/>
              </a:rPr>
              <a:t>       voeten </a:t>
            </a:r>
            <a:r>
              <a:rPr lang="nl-BE" b="1" dirty="0">
                <a:effectLst/>
              </a:rPr>
              <a:t>beschilderd is.</a:t>
            </a:r>
            <a:br>
              <a:rPr lang="nl-BE" b="1" dirty="0">
                <a:effectLst/>
              </a:rPr>
            </a:br>
            <a:endParaRPr lang="nl-BE" b="1" dirty="0"/>
          </a:p>
        </p:txBody>
      </p:sp>
    </p:spTree>
    <p:extLst>
      <p:ext uri="{BB962C8B-B14F-4D97-AF65-F5344CB8AC3E}">
        <p14:creationId xmlns:p14="http://schemas.microsoft.com/office/powerpoint/2010/main" val="214828900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40544" y="404664"/>
            <a:ext cx="8062912" cy="6264696"/>
          </a:xfrm>
        </p:spPr>
        <p:txBody>
          <a:bodyPr>
            <a:normAutofit/>
          </a:bodyPr>
          <a:lstStyle/>
          <a:p>
            <a:pPr algn="l"/>
            <a:r>
              <a:rPr lang="nl-BE" sz="4000" b="1" dirty="0">
                <a:effectLst/>
              </a:rPr>
              <a:t>Vraag 19: Hoe heet het standbeeld in de haven van New York</a:t>
            </a:r>
            <a:r>
              <a:rPr lang="nl-BE" sz="4000" b="1" dirty="0" smtClean="0">
                <a:effectLst/>
              </a:rPr>
              <a:t>?</a:t>
            </a:r>
            <a:br>
              <a:rPr lang="nl-BE" sz="4000" b="1" dirty="0" smtClean="0">
                <a:effectLst/>
              </a:rPr>
            </a:br>
            <a:r>
              <a:rPr lang="nl-BE" sz="4000" b="1" dirty="0">
                <a:effectLst/>
              </a:rPr>
              <a:t/>
            </a:r>
            <a:br>
              <a:rPr lang="nl-BE" sz="4000" b="1" dirty="0">
                <a:effectLst/>
              </a:rPr>
            </a:br>
            <a:r>
              <a:rPr lang="nl-BE" sz="4000" b="1" dirty="0">
                <a:effectLst/>
              </a:rPr>
              <a:t/>
            </a:r>
            <a:br>
              <a:rPr lang="nl-BE" sz="4000" b="1" dirty="0">
                <a:effectLst/>
              </a:rPr>
            </a:br>
            <a:r>
              <a:rPr lang="nl-BE" sz="4000" b="1" dirty="0" smtClean="0">
                <a:effectLst/>
              </a:rPr>
              <a:t>a./ De </a:t>
            </a:r>
            <a:r>
              <a:rPr lang="nl-BE" sz="4000" b="1" dirty="0">
                <a:effectLst/>
              </a:rPr>
              <a:t>vrijheidsfakkel.</a:t>
            </a:r>
            <a:br>
              <a:rPr lang="nl-BE" sz="4000" b="1" dirty="0">
                <a:effectLst/>
              </a:rPr>
            </a:br>
            <a:r>
              <a:rPr lang="nl-BE" sz="4000" b="1" dirty="0">
                <a:effectLst/>
              </a:rPr>
              <a:t>b</a:t>
            </a:r>
            <a:r>
              <a:rPr lang="nl-BE" sz="4000" b="1" dirty="0" smtClean="0">
                <a:effectLst/>
              </a:rPr>
              <a:t>./ De </a:t>
            </a:r>
            <a:r>
              <a:rPr lang="nl-BE" sz="4000" b="1" dirty="0">
                <a:effectLst/>
              </a:rPr>
              <a:t>doornenkroon.</a:t>
            </a:r>
            <a:br>
              <a:rPr lang="nl-BE" sz="4000" b="1" dirty="0">
                <a:effectLst/>
              </a:rPr>
            </a:br>
            <a:r>
              <a:rPr lang="nl-BE" sz="4000" b="1" dirty="0">
                <a:solidFill>
                  <a:srgbClr val="00B0F0"/>
                </a:solidFill>
                <a:effectLst/>
              </a:rPr>
              <a:t>c</a:t>
            </a:r>
            <a:r>
              <a:rPr lang="nl-BE" sz="4000" b="1" dirty="0" smtClean="0">
                <a:solidFill>
                  <a:srgbClr val="00B0F0"/>
                </a:solidFill>
                <a:effectLst/>
              </a:rPr>
              <a:t>./ Het </a:t>
            </a:r>
            <a:r>
              <a:rPr lang="nl-BE" sz="4000" b="1" dirty="0">
                <a:solidFill>
                  <a:srgbClr val="00B0F0"/>
                </a:solidFill>
                <a:effectLst/>
              </a:rPr>
              <a:t>vrijheidsbeeld.</a:t>
            </a:r>
            <a:r>
              <a:rPr lang="nl-BE" sz="4000" b="1" dirty="0">
                <a:effectLst/>
              </a:rPr>
              <a:t/>
            </a:r>
            <a:br>
              <a:rPr lang="nl-BE" sz="4000" b="1" dirty="0">
                <a:effectLst/>
              </a:rPr>
            </a:br>
            <a:endParaRPr lang="nl-BE" sz="4000" b="1" dirty="0"/>
          </a:p>
        </p:txBody>
      </p:sp>
    </p:spTree>
    <p:extLst>
      <p:ext uri="{BB962C8B-B14F-4D97-AF65-F5344CB8AC3E}">
        <p14:creationId xmlns:p14="http://schemas.microsoft.com/office/powerpoint/2010/main" val="109504759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67544" y="476672"/>
            <a:ext cx="8062912" cy="6264696"/>
          </a:xfrm>
        </p:spPr>
        <p:txBody>
          <a:bodyPr>
            <a:normAutofit/>
          </a:bodyPr>
          <a:lstStyle/>
          <a:p>
            <a:pPr algn="l"/>
            <a:r>
              <a:rPr lang="nl-BE" sz="4000" b="1" dirty="0">
                <a:effectLst/>
              </a:rPr>
              <a:t>Vraag 20: Waar werd Rubens geboren</a:t>
            </a:r>
            <a:r>
              <a:rPr lang="nl-BE" sz="4000" b="1" dirty="0" smtClean="0">
                <a:effectLst/>
              </a:rPr>
              <a:t>?</a:t>
            </a:r>
            <a:br>
              <a:rPr lang="nl-BE" sz="4000" b="1" dirty="0" smtClean="0">
                <a:effectLst/>
              </a:rPr>
            </a:br>
            <a:r>
              <a:rPr lang="nl-BE" sz="4000" b="1" dirty="0">
                <a:effectLst/>
              </a:rPr>
              <a:t/>
            </a:r>
            <a:br>
              <a:rPr lang="nl-BE" sz="4000" b="1" dirty="0">
                <a:effectLst/>
              </a:rPr>
            </a:br>
            <a:r>
              <a:rPr lang="nl-BE" sz="4000" b="1" dirty="0" smtClean="0">
                <a:effectLst/>
              </a:rPr>
              <a:t/>
            </a:r>
            <a:br>
              <a:rPr lang="nl-BE" sz="4000" b="1" dirty="0" smtClean="0">
                <a:effectLst/>
              </a:rPr>
            </a:br>
            <a:r>
              <a:rPr lang="nl-BE" sz="4000" b="1" dirty="0">
                <a:effectLst/>
              </a:rPr>
              <a:t/>
            </a:r>
            <a:br>
              <a:rPr lang="nl-BE" sz="4000" b="1" dirty="0">
                <a:effectLst/>
              </a:rPr>
            </a:br>
            <a:r>
              <a:rPr lang="nl-BE" sz="4000" b="1" dirty="0">
                <a:solidFill>
                  <a:srgbClr val="00B0F0"/>
                </a:solidFill>
                <a:effectLst/>
              </a:rPr>
              <a:t>a</a:t>
            </a:r>
            <a:r>
              <a:rPr lang="nl-BE" sz="4000" b="1" dirty="0" smtClean="0">
                <a:solidFill>
                  <a:srgbClr val="00B0F0"/>
                </a:solidFill>
                <a:effectLst/>
              </a:rPr>
              <a:t>./ Duitsland</a:t>
            </a:r>
            <a:r>
              <a:rPr lang="nl-BE" sz="4000" b="1" dirty="0">
                <a:solidFill>
                  <a:srgbClr val="00B0F0"/>
                </a:solidFill>
                <a:effectLst/>
              </a:rPr>
              <a:t>.</a:t>
            </a:r>
            <a:r>
              <a:rPr lang="nl-BE" sz="4000" b="1" dirty="0">
                <a:effectLst/>
              </a:rPr>
              <a:t/>
            </a:r>
            <a:br>
              <a:rPr lang="nl-BE" sz="4000" b="1" dirty="0">
                <a:effectLst/>
              </a:rPr>
            </a:br>
            <a:r>
              <a:rPr lang="nl-BE" sz="4000" b="1" dirty="0">
                <a:effectLst/>
              </a:rPr>
              <a:t>b</a:t>
            </a:r>
            <a:r>
              <a:rPr lang="nl-BE" sz="4000" b="1" dirty="0" smtClean="0">
                <a:effectLst/>
              </a:rPr>
              <a:t>./ België</a:t>
            </a:r>
            <a:r>
              <a:rPr lang="nl-BE" sz="4000" b="1" dirty="0">
                <a:effectLst/>
              </a:rPr>
              <a:t>.</a:t>
            </a:r>
            <a:br>
              <a:rPr lang="nl-BE" sz="4000" b="1" dirty="0">
                <a:effectLst/>
              </a:rPr>
            </a:br>
            <a:r>
              <a:rPr lang="nl-BE" sz="4000" b="1" dirty="0">
                <a:effectLst/>
              </a:rPr>
              <a:t>c</a:t>
            </a:r>
            <a:r>
              <a:rPr lang="nl-BE" sz="4000" b="1" dirty="0" smtClean="0">
                <a:effectLst/>
              </a:rPr>
              <a:t>./ Nederland</a:t>
            </a:r>
            <a:r>
              <a:rPr lang="nl-BE" sz="4000" b="1" dirty="0">
                <a:effectLst/>
              </a:rPr>
              <a:t>.</a:t>
            </a:r>
            <a:br>
              <a:rPr lang="nl-BE" sz="4000" b="1" dirty="0">
                <a:effectLst/>
              </a:rPr>
            </a:br>
            <a:endParaRPr lang="nl-BE" sz="4000" b="1" dirty="0"/>
          </a:p>
        </p:txBody>
      </p:sp>
    </p:spTree>
    <p:extLst>
      <p:ext uri="{BB962C8B-B14F-4D97-AF65-F5344CB8AC3E}">
        <p14:creationId xmlns:p14="http://schemas.microsoft.com/office/powerpoint/2010/main" val="14459251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 descr="Mona_Lisa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1772816"/>
            <a:ext cx="2892474" cy="3168352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40544" y="188640"/>
            <a:ext cx="8062912" cy="6264696"/>
          </a:xfrm>
        </p:spPr>
        <p:txBody>
          <a:bodyPr/>
          <a:lstStyle/>
          <a:p>
            <a:pPr algn="l"/>
            <a:r>
              <a:rPr lang="nl-BE" sz="4000" b="1" dirty="0">
                <a:effectLst/>
              </a:rPr>
              <a:t>Vraag 5: Hoe heet dit bekende schilderij</a:t>
            </a:r>
            <a:r>
              <a:rPr lang="nl-BE" sz="4000" b="1" dirty="0" smtClean="0">
                <a:effectLst/>
              </a:rPr>
              <a:t>?</a:t>
            </a:r>
            <a:br>
              <a:rPr lang="nl-BE" sz="4000" b="1" dirty="0" smtClean="0">
                <a:effectLst/>
              </a:rPr>
            </a:br>
            <a:r>
              <a:rPr lang="nl-BE" b="1" dirty="0">
                <a:effectLst/>
              </a:rPr>
              <a:t/>
            </a:r>
            <a:br>
              <a:rPr lang="nl-BE" b="1" dirty="0">
                <a:effectLst/>
              </a:rPr>
            </a:br>
            <a:r>
              <a:rPr lang="nl-BE" b="1" dirty="0" smtClean="0">
                <a:effectLst/>
              </a:rPr>
              <a:t/>
            </a:r>
            <a:br>
              <a:rPr lang="nl-BE" b="1" dirty="0" smtClean="0">
                <a:effectLst/>
              </a:rPr>
            </a:br>
            <a:r>
              <a:rPr lang="nl-BE" sz="4000" b="1" dirty="0">
                <a:effectLst/>
              </a:rPr>
              <a:t/>
            </a:r>
            <a:br>
              <a:rPr lang="nl-BE" sz="4000" b="1" dirty="0">
                <a:effectLst/>
              </a:rPr>
            </a:br>
            <a:r>
              <a:rPr lang="nl-BE" sz="4000" b="1" dirty="0">
                <a:effectLst/>
              </a:rPr>
              <a:t>a</a:t>
            </a:r>
            <a:r>
              <a:rPr lang="nl-BE" sz="4000" b="1" dirty="0" smtClean="0">
                <a:effectLst/>
              </a:rPr>
              <a:t>./ De </a:t>
            </a:r>
            <a:r>
              <a:rPr lang="nl-BE" sz="4000" b="1" dirty="0">
                <a:effectLst/>
              </a:rPr>
              <a:t>Maria Lisa.</a:t>
            </a:r>
            <a:br>
              <a:rPr lang="nl-BE" sz="4000" b="1" dirty="0">
                <a:effectLst/>
              </a:rPr>
            </a:br>
            <a:r>
              <a:rPr lang="nl-BE" sz="4000" b="1" dirty="0">
                <a:effectLst/>
              </a:rPr>
              <a:t>b</a:t>
            </a:r>
            <a:r>
              <a:rPr lang="nl-BE" sz="4000" b="1" dirty="0" smtClean="0">
                <a:effectLst/>
              </a:rPr>
              <a:t>./ De </a:t>
            </a:r>
            <a:r>
              <a:rPr lang="nl-BE" sz="4000" b="1" dirty="0">
                <a:effectLst/>
              </a:rPr>
              <a:t>Mona Lisa.</a:t>
            </a:r>
            <a:br>
              <a:rPr lang="nl-BE" sz="4000" b="1" dirty="0">
                <a:effectLst/>
              </a:rPr>
            </a:br>
            <a:r>
              <a:rPr lang="nl-BE" sz="4000" b="1" dirty="0">
                <a:effectLst/>
              </a:rPr>
              <a:t>c</a:t>
            </a:r>
            <a:r>
              <a:rPr lang="nl-BE" sz="4000" b="1" dirty="0" smtClean="0">
                <a:effectLst/>
              </a:rPr>
              <a:t>./ De </a:t>
            </a:r>
            <a:r>
              <a:rPr lang="nl-BE" sz="4000" b="1" dirty="0">
                <a:effectLst/>
              </a:rPr>
              <a:t>Mona </a:t>
            </a:r>
            <a:r>
              <a:rPr lang="nl-BE" sz="4000" b="1" dirty="0" err="1">
                <a:effectLst/>
              </a:rPr>
              <a:t>Mariana</a:t>
            </a:r>
            <a:r>
              <a:rPr lang="nl-BE" sz="4000" b="1" dirty="0">
                <a:effectLst/>
              </a:rPr>
              <a:t>.</a:t>
            </a:r>
            <a:br>
              <a:rPr lang="nl-BE" sz="4000" b="1" dirty="0">
                <a:effectLst/>
              </a:rPr>
            </a:br>
            <a:endParaRPr lang="nl-BE" sz="4000" b="1" dirty="0"/>
          </a:p>
        </p:txBody>
      </p:sp>
    </p:spTree>
    <p:extLst>
      <p:ext uri="{BB962C8B-B14F-4D97-AF65-F5344CB8AC3E}">
        <p14:creationId xmlns:p14="http://schemas.microsoft.com/office/powerpoint/2010/main" val="349641418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39552" y="620688"/>
            <a:ext cx="8062912" cy="6120680"/>
          </a:xfrm>
        </p:spPr>
        <p:txBody>
          <a:bodyPr>
            <a:normAutofit fontScale="90000"/>
          </a:bodyPr>
          <a:lstStyle/>
          <a:p>
            <a:pPr algn="l"/>
            <a:r>
              <a:rPr lang="nl-BE" b="1" dirty="0">
                <a:effectLst/>
              </a:rPr>
              <a:t>Vraag 21: Welke Nederlandse schilder pleegde zelfmoord</a:t>
            </a:r>
            <a:r>
              <a:rPr lang="nl-BE" b="1" dirty="0" smtClean="0">
                <a:effectLst/>
              </a:rPr>
              <a:t>?</a:t>
            </a:r>
            <a:br>
              <a:rPr lang="nl-BE" b="1" dirty="0" smtClean="0">
                <a:effectLst/>
              </a:rPr>
            </a:br>
            <a:r>
              <a:rPr lang="nl-BE" b="1" dirty="0">
                <a:effectLst/>
              </a:rPr>
              <a:t/>
            </a:r>
            <a:br>
              <a:rPr lang="nl-BE" b="1" dirty="0">
                <a:effectLst/>
              </a:rPr>
            </a:br>
            <a:r>
              <a:rPr lang="nl-BE" b="1" dirty="0" smtClean="0">
                <a:effectLst/>
              </a:rPr>
              <a:t/>
            </a:r>
            <a:br>
              <a:rPr lang="nl-BE" b="1" dirty="0" smtClean="0">
                <a:effectLst/>
              </a:rPr>
            </a:br>
            <a:r>
              <a:rPr lang="nl-BE" b="1" dirty="0">
                <a:effectLst/>
              </a:rPr>
              <a:t/>
            </a:r>
            <a:br>
              <a:rPr lang="nl-BE" b="1" dirty="0">
                <a:effectLst/>
              </a:rPr>
            </a:br>
            <a:r>
              <a:rPr lang="nl-BE" b="1" dirty="0">
                <a:effectLst/>
              </a:rPr>
              <a:t>a</a:t>
            </a:r>
            <a:r>
              <a:rPr lang="nl-BE" b="1" dirty="0" smtClean="0">
                <a:effectLst/>
              </a:rPr>
              <a:t>./ Piet </a:t>
            </a:r>
            <a:r>
              <a:rPr lang="nl-BE" b="1" dirty="0">
                <a:effectLst/>
              </a:rPr>
              <a:t>Mondriaan.</a:t>
            </a:r>
            <a:br>
              <a:rPr lang="nl-BE" b="1" dirty="0">
                <a:effectLst/>
              </a:rPr>
            </a:br>
            <a:r>
              <a:rPr lang="nl-BE" b="1" dirty="0">
                <a:solidFill>
                  <a:srgbClr val="00B0F0"/>
                </a:solidFill>
                <a:effectLst/>
              </a:rPr>
              <a:t>b</a:t>
            </a:r>
            <a:r>
              <a:rPr lang="nl-BE" b="1" dirty="0" smtClean="0">
                <a:solidFill>
                  <a:srgbClr val="00B0F0"/>
                </a:solidFill>
                <a:effectLst/>
              </a:rPr>
              <a:t>./ Vincent </a:t>
            </a:r>
            <a:r>
              <a:rPr lang="nl-BE" b="1" dirty="0">
                <a:solidFill>
                  <a:srgbClr val="00B0F0"/>
                </a:solidFill>
                <a:effectLst/>
              </a:rPr>
              <a:t>Van Gogh.</a:t>
            </a:r>
            <a:br>
              <a:rPr lang="nl-BE" b="1" dirty="0">
                <a:solidFill>
                  <a:srgbClr val="00B0F0"/>
                </a:solidFill>
                <a:effectLst/>
              </a:rPr>
            </a:br>
            <a:r>
              <a:rPr lang="nl-BE" b="1" dirty="0">
                <a:effectLst/>
              </a:rPr>
              <a:t>c</a:t>
            </a:r>
            <a:r>
              <a:rPr lang="nl-BE" b="1" dirty="0" smtClean="0">
                <a:effectLst/>
              </a:rPr>
              <a:t>./ Kees </a:t>
            </a:r>
            <a:r>
              <a:rPr lang="nl-BE" b="1" dirty="0">
                <a:effectLst/>
              </a:rPr>
              <a:t>Van Dongen.</a:t>
            </a:r>
            <a:br>
              <a:rPr lang="nl-BE" b="1" dirty="0">
                <a:effectLst/>
              </a:rPr>
            </a:br>
            <a:endParaRPr lang="nl-BE" b="1" dirty="0"/>
          </a:p>
        </p:txBody>
      </p:sp>
    </p:spTree>
    <p:extLst>
      <p:ext uri="{BB962C8B-B14F-4D97-AF65-F5344CB8AC3E}">
        <p14:creationId xmlns:p14="http://schemas.microsoft.com/office/powerpoint/2010/main" val="130691305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5965080"/>
          </a:xfrm>
        </p:spPr>
        <p:txBody>
          <a:bodyPr>
            <a:normAutofit fontScale="90000"/>
          </a:bodyPr>
          <a:lstStyle/>
          <a:p>
            <a:pPr algn="l"/>
            <a:r>
              <a:rPr lang="nl-BE" b="1" dirty="0">
                <a:effectLst/>
              </a:rPr>
              <a:t>Vraag 22: Waar ligt het </a:t>
            </a:r>
            <a:r>
              <a:rPr lang="nl-BE" b="1" dirty="0" smtClean="0">
                <a:effectLst/>
              </a:rPr>
              <a:t> ‘Winterpaleis’?</a:t>
            </a:r>
            <a:r>
              <a:rPr lang="nl-BE" b="1" dirty="0" smtClean="0">
                <a:effectLst/>
              </a:rPr>
              <a:t/>
            </a:r>
            <a:br>
              <a:rPr lang="nl-BE" b="1" dirty="0" smtClean="0">
                <a:effectLst/>
              </a:rPr>
            </a:br>
            <a:r>
              <a:rPr lang="nl-BE" b="1" dirty="0">
                <a:effectLst/>
              </a:rPr>
              <a:t/>
            </a:r>
            <a:br>
              <a:rPr lang="nl-BE" b="1" dirty="0">
                <a:effectLst/>
              </a:rPr>
            </a:br>
            <a:r>
              <a:rPr lang="nl-BE" b="1" dirty="0" smtClean="0">
                <a:effectLst/>
              </a:rPr>
              <a:t/>
            </a:r>
            <a:br>
              <a:rPr lang="nl-BE" b="1" dirty="0" smtClean="0">
                <a:effectLst/>
              </a:rPr>
            </a:br>
            <a:r>
              <a:rPr lang="nl-BE" b="1" dirty="0">
                <a:effectLst/>
              </a:rPr>
              <a:t/>
            </a:r>
            <a:br>
              <a:rPr lang="nl-BE" b="1" dirty="0">
                <a:effectLst/>
              </a:rPr>
            </a:br>
            <a:r>
              <a:rPr lang="nl-BE" b="1" dirty="0">
                <a:solidFill>
                  <a:srgbClr val="00B0F0"/>
                </a:solidFill>
                <a:effectLst/>
              </a:rPr>
              <a:t>a</a:t>
            </a:r>
            <a:r>
              <a:rPr lang="nl-BE" b="1" dirty="0" smtClean="0">
                <a:solidFill>
                  <a:srgbClr val="00B0F0"/>
                </a:solidFill>
                <a:effectLst/>
              </a:rPr>
              <a:t>./ Sint </a:t>
            </a:r>
            <a:r>
              <a:rPr lang="nl-BE" b="1" dirty="0">
                <a:solidFill>
                  <a:srgbClr val="00B0F0"/>
                </a:solidFill>
                <a:effectLst/>
              </a:rPr>
              <a:t>Petersburg.</a:t>
            </a:r>
            <a:r>
              <a:rPr lang="nl-BE" b="1" dirty="0">
                <a:effectLst/>
              </a:rPr>
              <a:t/>
            </a:r>
            <a:br>
              <a:rPr lang="nl-BE" b="1" dirty="0">
                <a:effectLst/>
              </a:rPr>
            </a:br>
            <a:r>
              <a:rPr lang="nl-BE" b="1" dirty="0">
                <a:effectLst/>
              </a:rPr>
              <a:t>b</a:t>
            </a:r>
            <a:r>
              <a:rPr lang="nl-BE" b="1" dirty="0" smtClean="0">
                <a:effectLst/>
              </a:rPr>
              <a:t>./ Stockholm</a:t>
            </a:r>
            <a:r>
              <a:rPr lang="nl-BE" b="1" dirty="0">
                <a:effectLst/>
              </a:rPr>
              <a:t>.</a:t>
            </a:r>
            <a:br>
              <a:rPr lang="nl-BE" b="1" dirty="0">
                <a:effectLst/>
              </a:rPr>
            </a:br>
            <a:r>
              <a:rPr lang="nl-BE" b="1" dirty="0">
                <a:effectLst/>
              </a:rPr>
              <a:t>c</a:t>
            </a:r>
            <a:r>
              <a:rPr lang="nl-BE" b="1" dirty="0" smtClean="0">
                <a:effectLst/>
              </a:rPr>
              <a:t>./ Moskou</a:t>
            </a:r>
            <a:r>
              <a:rPr lang="nl-BE" b="1" dirty="0">
                <a:effectLst/>
              </a:rPr>
              <a:t>.</a:t>
            </a:r>
            <a:br>
              <a:rPr lang="nl-BE" b="1" dirty="0">
                <a:effectLst/>
              </a:rPr>
            </a:br>
            <a:endParaRPr lang="nl-BE" b="1" dirty="0"/>
          </a:p>
        </p:txBody>
      </p:sp>
    </p:spTree>
    <p:extLst>
      <p:ext uri="{BB962C8B-B14F-4D97-AF65-F5344CB8AC3E}">
        <p14:creationId xmlns:p14="http://schemas.microsoft.com/office/powerpoint/2010/main" val="257184761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40544" y="404664"/>
            <a:ext cx="8062912" cy="6192688"/>
          </a:xfrm>
        </p:spPr>
        <p:txBody>
          <a:bodyPr>
            <a:normAutofit fontScale="90000"/>
          </a:bodyPr>
          <a:lstStyle/>
          <a:p>
            <a:pPr algn="l"/>
            <a:r>
              <a:rPr lang="nl-BE" b="1" dirty="0">
                <a:effectLst/>
              </a:rPr>
              <a:t> </a:t>
            </a:r>
            <a:br>
              <a:rPr lang="nl-BE" b="1" dirty="0">
                <a:effectLst/>
              </a:rPr>
            </a:br>
            <a:r>
              <a:rPr lang="nl-BE" b="1" dirty="0">
                <a:effectLst/>
              </a:rPr>
              <a:t>Vraag 23: Wie schilderde het bekende schilderij </a:t>
            </a:r>
            <a:r>
              <a:rPr lang="nl-BE" b="1" dirty="0" smtClean="0">
                <a:effectLst/>
              </a:rPr>
              <a:t/>
            </a:r>
            <a:br>
              <a:rPr lang="nl-BE" b="1" dirty="0" smtClean="0">
                <a:effectLst/>
              </a:rPr>
            </a:br>
            <a:r>
              <a:rPr lang="nl-BE" b="1" dirty="0" smtClean="0">
                <a:effectLst/>
              </a:rPr>
              <a:t>‘</a:t>
            </a:r>
            <a:r>
              <a:rPr lang="nl-BE" b="1" dirty="0">
                <a:effectLst/>
              </a:rPr>
              <a:t>De Nachtwacht</a:t>
            </a:r>
            <a:r>
              <a:rPr lang="nl-BE" b="1" dirty="0" smtClean="0">
                <a:effectLst/>
              </a:rPr>
              <a:t>’?</a:t>
            </a:r>
            <a:br>
              <a:rPr lang="nl-BE" b="1" dirty="0" smtClean="0">
                <a:effectLst/>
              </a:rPr>
            </a:br>
            <a:r>
              <a:rPr lang="nl-BE" b="1" dirty="0" smtClean="0">
                <a:effectLst/>
              </a:rPr>
              <a:t/>
            </a:r>
            <a:br>
              <a:rPr lang="nl-BE" b="1" dirty="0" smtClean="0">
                <a:effectLst/>
              </a:rPr>
            </a:br>
            <a:r>
              <a:rPr lang="nl-BE" b="1" dirty="0">
                <a:effectLst/>
              </a:rPr>
              <a:t/>
            </a:r>
            <a:br>
              <a:rPr lang="nl-BE" b="1" dirty="0">
                <a:effectLst/>
              </a:rPr>
            </a:br>
            <a:r>
              <a:rPr lang="nl-BE" b="1" dirty="0">
                <a:effectLst/>
              </a:rPr>
              <a:t>a</a:t>
            </a:r>
            <a:r>
              <a:rPr lang="nl-BE" b="1" dirty="0" smtClean="0">
                <a:effectLst/>
              </a:rPr>
              <a:t>./ Rubens</a:t>
            </a:r>
            <a:r>
              <a:rPr lang="nl-BE" b="1" dirty="0">
                <a:effectLst/>
              </a:rPr>
              <a:t>.</a:t>
            </a:r>
            <a:br>
              <a:rPr lang="nl-BE" b="1" dirty="0">
                <a:effectLst/>
              </a:rPr>
            </a:br>
            <a:r>
              <a:rPr lang="nl-BE" b="1" dirty="0">
                <a:solidFill>
                  <a:srgbClr val="00B0F0"/>
                </a:solidFill>
                <a:effectLst/>
              </a:rPr>
              <a:t>b</a:t>
            </a:r>
            <a:r>
              <a:rPr lang="nl-BE" b="1" dirty="0" smtClean="0">
                <a:solidFill>
                  <a:srgbClr val="00B0F0"/>
                </a:solidFill>
                <a:effectLst/>
              </a:rPr>
              <a:t>./ Rembrandt</a:t>
            </a:r>
            <a:r>
              <a:rPr lang="nl-BE" b="1" dirty="0">
                <a:solidFill>
                  <a:srgbClr val="00B0F0"/>
                </a:solidFill>
                <a:effectLst/>
              </a:rPr>
              <a:t>.</a:t>
            </a:r>
            <a:r>
              <a:rPr lang="nl-BE" b="1" dirty="0">
                <a:effectLst/>
              </a:rPr>
              <a:t/>
            </a:r>
            <a:br>
              <a:rPr lang="nl-BE" b="1" dirty="0">
                <a:effectLst/>
              </a:rPr>
            </a:br>
            <a:r>
              <a:rPr lang="nl-BE" b="1" dirty="0">
                <a:effectLst/>
              </a:rPr>
              <a:t>c</a:t>
            </a:r>
            <a:r>
              <a:rPr lang="nl-BE" b="1" dirty="0" smtClean="0">
                <a:effectLst/>
              </a:rPr>
              <a:t>./ Picasso</a:t>
            </a:r>
            <a:r>
              <a:rPr lang="nl-BE" b="1" dirty="0">
                <a:effectLst/>
              </a:rPr>
              <a:t>.</a:t>
            </a:r>
            <a:br>
              <a:rPr lang="nl-BE" b="1" dirty="0">
                <a:effectLst/>
              </a:rPr>
            </a:br>
            <a:endParaRPr lang="nl-BE" b="1" dirty="0"/>
          </a:p>
        </p:txBody>
      </p:sp>
    </p:spTree>
    <p:extLst>
      <p:ext uri="{BB962C8B-B14F-4D97-AF65-F5344CB8AC3E}">
        <p14:creationId xmlns:p14="http://schemas.microsoft.com/office/powerpoint/2010/main" val="359335033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40544" y="476672"/>
            <a:ext cx="8062912" cy="6336704"/>
          </a:xfrm>
        </p:spPr>
        <p:txBody>
          <a:bodyPr>
            <a:normAutofit fontScale="90000"/>
          </a:bodyPr>
          <a:lstStyle/>
          <a:p>
            <a:pPr algn="l"/>
            <a:r>
              <a:rPr lang="nl-BE" b="1" dirty="0">
                <a:effectLst/>
              </a:rPr>
              <a:t>Vraag 24: Hoe heet de beroemde Engelse balletdanseres uit de jaren 50</a:t>
            </a:r>
            <a:r>
              <a:rPr lang="nl-BE" b="1" dirty="0" smtClean="0">
                <a:effectLst/>
              </a:rPr>
              <a:t>?</a:t>
            </a:r>
            <a:br>
              <a:rPr lang="nl-BE" b="1" dirty="0" smtClean="0">
                <a:effectLst/>
              </a:rPr>
            </a:br>
            <a:r>
              <a:rPr lang="nl-BE" b="1" dirty="0">
                <a:effectLst/>
              </a:rPr>
              <a:t/>
            </a:r>
            <a:br>
              <a:rPr lang="nl-BE" b="1" dirty="0">
                <a:effectLst/>
              </a:rPr>
            </a:br>
            <a:r>
              <a:rPr lang="nl-BE" b="1" dirty="0">
                <a:effectLst/>
              </a:rPr>
              <a:t/>
            </a:r>
            <a:br>
              <a:rPr lang="nl-BE" b="1" dirty="0">
                <a:effectLst/>
              </a:rPr>
            </a:br>
            <a:r>
              <a:rPr lang="nl-BE" b="1" dirty="0">
                <a:solidFill>
                  <a:srgbClr val="00B0F0"/>
                </a:solidFill>
                <a:effectLst/>
              </a:rPr>
              <a:t>a</a:t>
            </a:r>
            <a:r>
              <a:rPr lang="nl-BE" b="1" dirty="0" smtClean="0">
                <a:solidFill>
                  <a:srgbClr val="00B0F0"/>
                </a:solidFill>
                <a:effectLst/>
              </a:rPr>
              <a:t>./ Margot </a:t>
            </a:r>
            <a:r>
              <a:rPr lang="nl-BE" b="1" dirty="0" err="1">
                <a:solidFill>
                  <a:srgbClr val="00B0F0"/>
                </a:solidFill>
                <a:effectLst/>
              </a:rPr>
              <a:t>Fonteyn</a:t>
            </a:r>
            <a:r>
              <a:rPr lang="nl-BE" b="1" dirty="0">
                <a:solidFill>
                  <a:srgbClr val="00B0F0"/>
                </a:solidFill>
                <a:effectLst/>
              </a:rPr>
              <a:t>.</a:t>
            </a:r>
            <a:r>
              <a:rPr lang="nl-BE" b="1" dirty="0">
                <a:effectLst/>
              </a:rPr>
              <a:t/>
            </a:r>
            <a:br>
              <a:rPr lang="nl-BE" b="1" dirty="0">
                <a:effectLst/>
              </a:rPr>
            </a:br>
            <a:r>
              <a:rPr lang="nl-BE" b="1" dirty="0">
                <a:effectLst/>
              </a:rPr>
              <a:t>b</a:t>
            </a:r>
            <a:r>
              <a:rPr lang="nl-BE" b="1" dirty="0" smtClean="0">
                <a:effectLst/>
              </a:rPr>
              <a:t>./ Elke </a:t>
            </a:r>
            <a:r>
              <a:rPr lang="nl-BE" b="1" dirty="0">
                <a:effectLst/>
              </a:rPr>
              <a:t>Fransen.</a:t>
            </a:r>
            <a:br>
              <a:rPr lang="nl-BE" b="1" dirty="0">
                <a:effectLst/>
              </a:rPr>
            </a:br>
            <a:r>
              <a:rPr lang="nl-BE" b="1" dirty="0">
                <a:effectLst/>
              </a:rPr>
              <a:t>c</a:t>
            </a:r>
            <a:r>
              <a:rPr lang="nl-BE" b="1" dirty="0" smtClean="0">
                <a:effectLst/>
              </a:rPr>
              <a:t>./ Kyara </a:t>
            </a:r>
            <a:r>
              <a:rPr lang="nl-BE" b="1" dirty="0">
                <a:effectLst/>
              </a:rPr>
              <a:t>Von Bossen.</a:t>
            </a:r>
            <a:br>
              <a:rPr lang="nl-BE" b="1" dirty="0">
                <a:effectLst/>
              </a:rPr>
            </a:br>
            <a:endParaRPr lang="nl-BE" b="1" dirty="0"/>
          </a:p>
        </p:txBody>
      </p:sp>
    </p:spTree>
    <p:extLst>
      <p:ext uri="{BB962C8B-B14F-4D97-AF65-F5344CB8AC3E}">
        <p14:creationId xmlns:p14="http://schemas.microsoft.com/office/powerpoint/2010/main" val="3859211618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23528" y="332656"/>
            <a:ext cx="8568952" cy="6408712"/>
          </a:xfrm>
        </p:spPr>
        <p:txBody>
          <a:bodyPr>
            <a:normAutofit/>
          </a:bodyPr>
          <a:lstStyle/>
          <a:p>
            <a:pPr algn="l"/>
            <a:r>
              <a:rPr lang="nl-BE" sz="4000" b="1" dirty="0">
                <a:effectLst/>
              </a:rPr>
              <a:t>Vraag 25: Wie was de patroonheilige van de </a:t>
            </a:r>
            <a:r>
              <a:rPr lang="nl-BE" sz="4000" b="1" dirty="0" err="1">
                <a:effectLst/>
              </a:rPr>
              <a:t>schildersgilde</a:t>
            </a:r>
            <a:r>
              <a:rPr lang="nl-BE" sz="4000" b="1" dirty="0" smtClean="0">
                <a:effectLst/>
              </a:rPr>
              <a:t>?</a:t>
            </a:r>
            <a:br>
              <a:rPr lang="nl-BE" sz="4000" b="1" dirty="0" smtClean="0">
                <a:effectLst/>
              </a:rPr>
            </a:br>
            <a:r>
              <a:rPr lang="nl-BE" sz="4000" b="1" dirty="0" smtClean="0">
                <a:effectLst/>
              </a:rPr>
              <a:t/>
            </a:r>
            <a:br>
              <a:rPr lang="nl-BE" sz="4000" b="1" dirty="0" smtClean="0">
                <a:effectLst/>
              </a:rPr>
            </a:br>
            <a:r>
              <a:rPr lang="nl-BE" sz="4000" b="1" dirty="0">
                <a:effectLst/>
              </a:rPr>
              <a:t/>
            </a:r>
            <a:br>
              <a:rPr lang="nl-BE" sz="4000" b="1" dirty="0">
                <a:effectLst/>
              </a:rPr>
            </a:br>
            <a:r>
              <a:rPr lang="nl-BE" sz="4000" b="1" dirty="0">
                <a:effectLst/>
              </a:rPr>
              <a:t>a</a:t>
            </a:r>
            <a:r>
              <a:rPr lang="nl-BE" sz="4000" b="1" dirty="0" smtClean="0">
                <a:effectLst/>
              </a:rPr>
              <a:t>./ Sint-Jozef</a:t>
            </a:r>
            <a:r>
              <a:rPr lang="nl-BE" sz="4000" b="1" dirty="0">
                <a:effectLst/>
              </a:rPr>
              <a:t>.</a:t>
            </a:r>
            <a:br>
              <a:rPr lang="nl-BE" sz="4000" b="1" dirty="0">
                <a:effectLst/>
              </a:rPr>
            </a:br>
            <a:r>
              <a:rPr lang="nl-BE" sz="4000" b="1" dirty="0">
                <a:effectLst/>
              </a:rPr>
              <a:t>b</a:t>
            </a:r>
            <a:r>
              <a:rPr lang="nl-BE" sz="4000" b="1" dirty="0" smtClean="0">
                <a:effectLst/>
              </a:rPr>
              <a:t>./ Sint-Karel</a:t>
            </a:r>
            <a:r>
              <a:rPr lang="nl-BE" sz="4000" b="1" dirty="0">
                <a:effectLst/>
              </a:rPr>
              <a:t>.</a:t>
            </a:r>
            <a:r>
              <a:rPr lang="nl-BE" sz="4000" b="1" dirty="0">
                <a:solidFill>
                  <a:srgbClr val="00B0F0"/>
                </a:solidFill>
                <a:effectLst/>
              </a:rPr>
              <a:t/>
            </a:r>
            <a:br>
              <a:rPr lang="nl-BE" sz="4000" b="1" dirty="0">
                <a:solidFill>
                  <a:srgbClr val="00B0F0"/>
                </a:solidFill>
                <a:effectLst/>
              </a:rPr>
            </a:br>
            <a:r>
              <a:rPr lang="nl-BE" sz="4000" b="1" dirty="0">
                <a:solidFill>
                  <a:srgbClr val="00B0F0"/>
                </a:solidFill>
                <a:effectLst/>
              </a:rPr>
              <a:t>c</a:t>
            </a:r>
            <a:r>
              <a:rPr lang="nl-BE" sz="4000" b="1" dirty="0" smtClean="0">
                <a:solidFill>
                  <a:srgbClr val="00B0F0"/>
                </a:solidFill>
                <a:effectLst/>
              </a:rPr>
              <a:t>./ Sint-Lucas</a:t>
            </a:r>
            <a:r>
              <a:rPr lang="nl-BE" sz="4000" b="1" dirty="0">
                <a:solidFill>
                  <a:srgbClr val="00B0F0"/>
                </a:solidFill>
                <a:effectLst/>
              </a:rPr>
              <a:t>.</a:t>
            </a:r>
            <a:r>
              <a:rPr lang="nl-BE" sz="4000" dirty="0">
                <a:effectLst/>
              </a:rPr>
              <a:t/>
            </a:r>
            <a:br>
              <a:rPr lang="nl-BE" sz="4000" dirty="0">
                <a:effectLst/>
              </a:rPr>
            </a:br>
            <a:endParaRPr lang="nl-BE" sz="4000" dirty="0"/>
          </a:p>
        </p:txBody>
      </p:sp>
    </p:spTree>
    <p:extLst>
      <p:ext uri="{BB962C8B-B14F-4D97-AF65-F5344CB8AC3E}">
        <p14:creationId xmlns:p14="http://schemas.microsoft.com/office/powerpoint/2010/main" val="4143105416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 descr="Quizvraag Kunst 174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2132856"/>
            <a:ext cx="3348960" cy="270088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67544" y="332656"/>
            <a:ext cx="8062912" cy="6336704"/>
          </a:xfrm>
        </p:spPr>
        <p:txBody>
          <a:bodyPr>
            <a:normAutofit fontScale="90000"/>
          </a:bodyPr>
          <a:lstStyle/>
          <a:p>
            <a:pPr algn="l"/>
            <a:r>
              <a:rPr lang="nl-BE" b="1" dirty="0">
                <a:effectLst/>
              </a:rPr>
              <a:t>Vraag 26: Welke Franse kunstschilder maakte dit schilderij?</a:t>
            </a:r>
            <a:br>
              <a:rPr lang="nl-BE" b="1" dirty="0">
                <a:effectLst/>
              </a:rPr>
            </a:br>
            <a:r>
              <a:rPr lang="nl-BE" b="1" dirty="0">
                <a:effectLst/>
              </a:rPr>
              <a:t> </a:t>
            </a:r>
            <a:r>
              <a:rPr lang="nl-BE" b="1" dirty="0" smtClean="0">
                <a:effectLst/>
              </a:rPr>
              <a:t/>
            </a:r>
            <a:br>
              <a:rPr lang="nl-BE" b="1" dirty="0" smtClean="0">
                <a:effectLst/>
              </a:rPr>
            </a:br>
            <a:r>
              <a:rPr lang="nl-BE" b="1" dirty="0">
                <a:effectLst/>
              </a:rPr>
              <a:t/>
            </a:r>
            <a:br>
              <a:rPr lang="nl-BE" b="1" dirty="0">
                <a:effectLst/>
              </a:rPr>
            </a:br>
            <a:r>
              <a:rPr lang="nl-BE" b="1" dirty="0">
                <a:effectLst/>
              </a:rPr>
              <a:t/>
            </a:r>
            <a:br>
              <a:rPr lang="nl-BE" b="1" dirty="0">
                <a:effectLst/>
              </a:rPr>
            </a:br>
            <a:r>
              <a:rPr lang="nl-BE" b="1" dirty="0">
                <a:effectLst/>
              </a:rPr>
              <a:t>a</a:t>
            </a:r>
            <a:r>
              <a:rPr lang="nl-BE" b="1" dirty="0" smtClean="0">
                <a:effectLst/>
              </a:rPr>
              <a:t>./ Benoit </a:t>
            </a:r>
            <a:r>
              <a:rPr lang="nl-BE" b="1" dirty="0" err="1">
                <a:effectLst/>
              </a:rPr>
              <a:t>Liberté</a:t>
            </a:r>
            <a:r>
              <a:rPr lang="nl-BE" b="1" dirty="0">
                <a:effectLst/>
              </a:rPr>
              <a:t>.</a:t>
            </a:r>
            <a:br>
              <a:rPr lang="nl-BE" b="1" dirty="0">
                <a:effectLst/>
              </a:rPr>
            </a:br>
            <a:r>
              <a:rPr lang="nl-BE" b="1" dirty="0">
                <a:solidFill>
                  <a:srgbClr val="00B0F0"/>
                </a:solidFill>
                <a:effectLst/>
              </a:rPr>
              <a:t>b</a:t>
            </a:r>
            <a:r>
              <a:rPr lang="nl-BE" b="1" dirty="0" smtClean="0">
                <a:solidFill>
                  <a:srgbClr val="00B0F0"/>
                </a:solidFill>
                <a:effectLst/>
              </a:rPr>
              <a:t>./ Paul </a:t>
            </a:r>
            <a:r>
              <a:rPr lang="nl-BE" b="1" dirty="0" err="1">
                <a:solidFill>
                  <a:srgbClr val="00B0F0"/>
                </a:solidFill>
                <a:effectLst/>
              </a:rPr>
              <a:t>Cézanne</a:t>
            </a:r>
            <a:r>
              <a:rPr lang="nl-BE" b="1" dirty="0">
                <a:solidFill>
                  <a:srgbClr val="00B0F0"/>
                </a:solidFill>
                <a:effectLst/>
              </a:rPr>
              <a:t>.</a:t>
            </a:r>
            <a:r>
              <a:rPr lang="nl-BE" b="1" dirty="0">
                <a:effectLst/>
              </a:rPr>
              <a:t/>
            </a:r>
            <a:br>
              <a:rPr lang="nl-BE" b="1" dirty="0">
                <a:effectLst/>
              </a:rPr>
            </a:br>
            <a:r>
              <a:rPr lang="nl-BE" b="1" dirty="0">
                <a:effectLst/>
              </a:rPr>
              <a:t>c</a:t>
            </a:r>
            <a:r>
              <a:rPr lang="nl-BE" b="1" dirty="0" smtClean="0">
                <a:effectLst/>
              </a:rPr>
              <a:t>./ Charlie </a:t>
            </a:r>
            <a:r>
              <a:rPr lang="nl-BE" b="1" dirty="0" err="1">
                <a:effectLst/>
              </a:rPr>
              <a:t>Chaplin</a:t>
            </a:r>
            <a:r>
              <a:rPr lang="nl-BE" b="1" dirty="0">
                <a:effectLst/>
              </a:rPr>
              <a:t>.</a:t>
            </a:r>
            <a:br>
              <a:rPr lang="nl-BE" b="1" dirty="0">
                <a:effectLst/>
              </a:rPr>
            </a:br>
            <a:endParaRPr lang="nl-BE" b="1" dirty="0"/>
          </a:p>
        </p:txBody>
      </p:sp>
    </p:spTree>
    <p:extLst>
      <p:ext uri="{BB962C8B-B14F-4D97-AF65-F5344CB8AC3E}">
        <p14:creationId xmlns:p14="http://schemas.microsoft.com/office/powerpoint/2010/main" val="349600638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67544" y="332656"/>
            <a:ext cx="8062912" cy="6336704"/>
          </a:xfrm>
        </p:spPr>
        <p:txBody>
          <a:bodyPr>
            <a:normAutofit fontScale="90000"/>
          </a:bodyPr>
          <a:lstStyle/>
          <a:p>
            <a:pPr algn="l"/>
            <a:r>
              <a:rPr lang="nl-BE" b="1" dirty="0">
                <a:effectLst/>
              </a:rPr>
              <a:t>Vraag 27: Wat is abstracte kunst</a:t>
            </a:r>
            <a:r>
              <a:rPr lang="nl-BE" b="1" dirty="0" smtClean="0">
                <a:effectLst/>
              </a:rPr>
              <a:t>?</a:t>
            </a:r>
            <a:br>
              <a:rPr lang="nl-BE" b="1" dirty="0" smtClean="0">
                <a:effectLst/>
              </a:rPr>
            </a:br>
            <a:r>
              <a:rPr lang="nl-BE" b="1" dirty="0">
                <a:effectLst/>
              </a:rPr>
              <a:t/>
            </a:r>
            <a:br>
              <a:rPr lang="nl-BE" b="1" dirty="0">
                <a:effectLst/>
              </a:rPr>
            </a:br>
            <a:r>
              <a:rPr lang="nl-BE" b="1" dirty="0">
                <a:effectLst/>
              </a:rPr>
              <a:t/>
            </a:r>
            <a:br>
              <a:rPr lang="nl-BE" b="1" dirty="0">
                <a:effectLst/>
              </a:rPr>
            </a:br>
            <a:r>
              <a:rPr lang="nl-BE" b="1" dirty="0">
                <a:solidFill>
                  <a:srgbClr val="00B0F0"/>
                </a:solidFill>
                <a:effectLst/>
              </a:rPr>
              <a:t>a</a:t>
            </a:r>
            <a:r>
              <a:rPr lang="nl-BE" b="1" dirty="0" smtClean="0">
                <a:solidFill>
                  <a:srgbClr val="00B0F0"/>
                </a:solidFill>
                <a:effectLst/>
              </a:rPr>
              <a:t>./ Kunst zonder</a:t>
            </a:r>
            <a:br>
              <a:rPr lang="nl-BE" b="1" dirty="0" smtClean="0">
                <a:solidFill>
                  <a:srgbClr val="00B0F0"/>
                </a:solidFill>
                <a:effectLst/>
              </a:rPr>
            </a:br>
            <a:r>
              <a:rPr lang="nl-BE" b="1" dirty="0" smtClean="0">
                <a:solidFill>
                  <a:srgbClr val="00B0F0"/>
                </a:solidFill>
                <a:effectLst/>
              </a:rPr>
              <a:t>      herkenbare </a:t>
            </a:r>
            <a:r>
              <a:rPr lang="nl-BE" b="1" dirty="0">
                <a:solidFill>
                  <a:srgbClr val="00B0F0"/>
                </a:solidFill>
                <a:effectLst/>
              </a:rPr>
              <a:t>voorstelling.</a:t>
            </a:r>
            <a:br>
              <a:rPr lang="nl-BE" b="1" dirty="0">
                <a:solidFill>
                  <a:srgbClr val="00B0F0"/>
                </a:solidFill>
                <a:effectLst/>
              </a:rPr>
            </a:br>
            <a:r>
              <a:rPr lang="nl-BE" b="1" dirty="0">
                <a:effectLst/>
              </a:rPr>
              <a:t>b</a:t>
            </a:r>
            <a:r>
              <a:rPr lang="nl-BE" b="1" dirty="0" smtClean="0">
                <a:effectLst/>
              </a:rPr>
              <a:t>./ Kunst </a:t>
            </a:r>
            <a:r>
              <a:rPr lang="nl-BE" b="1" dirty="0">
                <a:effectLst/>
              </a:rPr>
              <a:t>met 2 lijnen.</a:t>
            </a:r>
            <a:br>
              <a:rPr lang="nl-BE" b="1" dirty="0">
                <a:effectLst/>
              </a:rPr>
            </a:br>
            <a:r>
              <a:rPr lang="nl-BE" b="1" dirty="0">
                <a:effectLst/>
              </a:rPr>
              <a:t>c</a:t>
            </a:r>
            <a:r>
              <a:rPr lang="nl-BE" b="1" dirty="0" smtClean="0">
                <a:effectLst/>
              </a:rPr>
              <a:t>./ Kunst </a:t>
            </a:r>
            <a:r>
              <a:rPr lang="nl-BE" b="1" dirty="0">
                <a:effectLst/>
              </a:rPr>
              <a:t>met stippen.</a:t>
            </a:r>
            <a:br>
              <a:rPr lang="nl-BE" b="1" dirty="0">
                <a:effectLst/>
              </a:rPr>
            </a:br>
            <a:endParaRPr lang="nl-BE" b="1" dirty="0"/>
          </a:p>
        </p:txBody>
      </p:sp>
    </p:spTree>
    <p:extLst>
      <p:ext uri="{BB962C8B-B14F-4D97-AF65-F5344CB8AC3E}">
        <p14:creationId xmlns:p14="http://schemas.microsoft.com/office/powerpoint/2010/main" val="3588819657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40544" y="476672"/>
            <a:ext cx="8062912" cy="6120680"/>
          </a:xfrm>
        </p:spPr>
        <p:txBody>
          <a:bodyPr>
            <a:normAutofit fontScale="90000"/>
          </a:bodyPr>
          <a:lstStyle/>
          <a:p>
            <a:pPr algn="l"/>
            <a:r>
              <a:rPr lang="nl-BE" b="1" dirty="0">
                <a:effectLst/>
              </a:rPr>
              <a:t> </a:t>
            </a:r>
            <a:br>
              <a:rPr lang="nl-BE" b="1" dirty="0">
                <a:effectLst/>
              </a:rPr>
            </a:br>
            <a:r>
              <a:rPr lang="nl-BE" b="1" dirty="0">
                <a:effectLst/>
              </a:rPr>
              <a:t>Vraag 28: Voor hoeveel geld is het duurste schilderij ooit verkocht</a:t>
            </a:r>
            <a:r>
              <a:rPr lang="nl-BE" b="1" dirty="0" smtClean="0">
                <a:effectLst/>
              </a:rPr>
              <a:t>?</a:t>
            </a:r>
            <a:br>
              <a:rPr lang="nl-BE" b="1" dirty="0" smtClean="0">
                <a:effectLst/>
              </a:rPr>
            </a:br>
            <a:r>
              <a:rPr lang="nl-BE" b="1" dirty="0">
                <a:effectLst/>
              </a:rPr>
              <a:t/>
            </a:r>
            <a:br>
              <a:rPr lang="nl-BE" b="1" dirty="0">
                <a:effectLst/>
              </a:rPr>
            </a:br>
            <a:r>
              <a:rPr lang="nl-BE" b="1" dirty="0">
                <a:effectLst/>
              </a:rPr>
              <a:t/>
            </a:r>
            <a:br>
              <a:rPr lang="nl-BE" b="1" dirty="0">
                <a:effectLst/>
              </a:rPr>
            </a:br>
            <a:r>
              <a:rPr lang="nl-BE" b="1" dirty="0">
                <a:solidFill>
                  <a:srgbClr val="00B0F0"/>
                </a:solidFill>
                <a:effectLst/>
              </a:rPr>
              <a:t>a</a:t>
            </a:r>
            <a:r>
              <a:rPr lang="nl-BE" b="1" dirty="0" smtClean="0">
                <a:solidFill>
                  <a:srgbClr val="00B0F0"/>
                </a:solidFill>
                <a:effectLst/>
              </a:rPr>
              <a:t>./ 91 </a:t>
            </a:r>
            <a:r>
              <a:rPr lang="nl-BE" b="1" dirty="0">
                <a:solidFill>
                  <a:srgbClr val="00B0F0"/>
                </a:solidFill>
                <a:effectLst/>
              </a:rPr>
              <a:t>miljoen euro.</a:t>
            </a:r>
            <a:r>
              <a:rPr lang="nl-BE" b="1" dirty="0">
                <a:effectLst/>
              </a:rPr>
              <a:t/>
            </a:r>
            <a:br>
              <a:rPr lang="nl-BE" b="1" dirty="0">
                <a:effectLst/>
              </a:rPr>
            </a:br>
            <a:r>
              <a:rPr lang="nl-BE" b="1" dirty="0">
                <a:effectLst/>
              </a:rPr>
              <a:t>b</a:t>
            </a:r>
            <a:r>
              <a:rPr lang="nl-BE" b="1" dirty="0" smtClean="0">
                <a:effectLst/>
              </a:rPr>
              <a:t>./ 50 </a:t>
            </a:r>
            <a:r>
              <a:rPr lang="nl-BE" b="1" dirty="0">
                <a:effectLst/>
              </a:rPr>
              <a:t>miljoen euro.</a:t>
            </a:r>
            <a:br>
              <a:rPr lang="nl-BE" b="1" dirty="0">
                <a:effectLst/>
              </a:rPr>
            </a:br>
            <a:r>
              <a:rPr lang="nl-BE" b="1" dirty="0">
                <a:effectLst/>
              </a:rPr>
              <a:t>c</a:t>
            </a:r>
            <a:r>
              <a:rPr lang="nl-BE" b="1" dirty="0" smtClean="0">
                <a:effectLst/>
              </a:rPr>
              <a:t>./ </a:t>
            </a:r>
            <a:r>
              <a:rPr lang="nl-BE" b="1" dirty="0" smtClean="0">
                <a:effectLst/>
              </a:rPr>
              <a:t>20 miljoen </a:t>
            </a:r>
            <a:r>
              <a:rPr lang="nl-BE" b="1" dirty="0">
                <a:effectLst/>
              </a:rPr>
              <a:t>euro.</a:t>
            </a:r>
            <a:br>
              <a:rPr lang="nl-BE" b="1" dirty="0">
                <a:effectLst/>
              </a:rPr>
            </a:br>
            <a:endParaRPr lang="nl-BE" b="1" dirty="0"/>
          </a:p>
        </p:txBody>
      </p:sp>
    </p:spTree>
    <p:extLst>
      <p:ext uri="{BB962C8B-B14F-4D97-AF65-F5344CB8AC3E}">
        <p14:creationId xmlns:p14="http://schemas.microsoft.com/office/powerpoint/2010/main" val="444561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620688"/>
            <a:ext cx="8062912" cy="5893072"/>
          </a:xfrm>
        </p:spPr>
        <p:txBody>
          <a:bodyPr>
            <a:normAutofit fontScale="90000"/>
          </a:bodyPr>
          <a:lstStyle/>
          <a:p>
            <a:pPr algn="l"/>
            <a:r>
              <a:rPr lang="nl-BE" b="1" dirty="0">
                <a:effectLst/>
              </a:rPr>
              <a:t>Vraag 6: Welke mensen schilderde Rubens het liefst</a:t>
            </a:r>
            <a:r>
              <a:rPr lang="nl-BE" b="1" dirty="0" smtClean="0">
                <a:effectLst/>
              </a:rPr>
              <a:t>?</a:t>
            </a:r>
            <a:br>
              <a:rPr lang="nl-BE" b="1" dirty="0" smtClean="0">
                <a:effectLst/>
              </a:rPr>
            </a:br>
            <a:r>
              <a:rPr lang="nl-BE" b="1" dirty="0">
                <a:effectLst/>
              </a:rPr>
              <a:t/>
            </a:r>
            <a:br>
              <a:rPr lang="nl-BE" b="1" dirty="0">
                <a:effectLst/>
              </a:rPr>
            </a:br>
            <a:r>
              <a:rPr lang="nl-BE" b="1" dirty="0" smtClean="0">
                <a:effectLst/>
              </a:rPr>
              <a:t/>
            </a:r>
            <a:br>
              <a:rPr lang="nl-BE" b="1" dirty="0" smtClean="0">
                <a:effectLst/>
              </a:rPr>
            </a:br>
            <a:r>
              <a:rPr lang="nl-BE" b="1" dirty="0">
                <a:effectLst/>
              </a:rPr>
              <a:t/>
            </a:r>
            <a:br>
              <a:rPr lang="nl-BE" b="1" dirty="0">
                <a:effectLst/>
              </a:rPr>
            </a:br>
            <a:r>
              <a:rPr lang="nl-BE" b="1" dirty="0">
                <a:effectLst/>
              </a:rPr>
              <a:t>a</a:t>
            </a:r>
            <a:r>
              <a:rPr lang="nl-BE" b="1" dirty="0" smtClean="0">
                <a:effectLst/>
              </a:rPr>
              <a:t>./ Magere </a:t>
            </a:r>
            <a:r>
              <a:rPr lang="nl-BE" b="1" dirty="0">
                <a:effectLst/>
              </a:rPr>
              <a:t>vrouwen.</a:t>
            </a:r>
            <a:br>
              <a:rPr lang="nl-BE" b="1" dirty="0">
                <a:effectLst/>
              </a:rPr>
            </a:br>
            <a:r>
              <a:rPr lang="nl-BE" b="1" dirty="0">
                <a:effectLst/>
              </a:rPr>
              <a:t>b</a:t>
            </a:r>
            <a:r>
              <a:rPr lang="nl-BE" b="1" dirty="0" smtClean="0">
                <a:effectLst/>
              </a:rPr>
              <a:t>./ Mollige </a:t>
            </a:r>
            <a:r>
              <a:rPr lang="nl-BE" b="1" dirty="0">
                <a:effectLst/>
              </a:rPr>
              <a:t>vrouwen.</a:t>
            </a:r>
            <a:br>
              <a:rPr lang="nl-BE" b="1" dirty="0">
                <a:effectLst/>
              </a:rPr>
            </a:br>
            <a:r>
              <a:rPr lang="nl-BE" b="1" dirty="0">
                <a:effectLst/>
              </a:rPr>
              <a:t>c</a:t>
            </a:r>
            <a:r>
              <a:rPr lang="nl-BE" b="1" dirty="0" smtClean="0">
                <a:effectLst/>
              </a:rPr>
              <a:t>./ Mannen</a:t>
            </a:r>
            <a:r>
              <a:rPr lang="nl-BE" b="1" dirty="0">
                <a:effectLst/>
              </a:rPr>
              <a:t>.</a:t>
            </a:r>
            <a:br>
              <a:rPr lang="nl-BE" b="1" dirty="0">
                <a:effectLst/>
              </a:rPr>
            </a:br>
            <a:endParaRPr lang="nl-BE" b="1" dirty="0"/>
          </a:p>
        </p:txBody>
      </p:sp>
    </p:spTree>
    <p:extLst>
      <p:ext uri="{BB962C8B-B14F-4D97-AF65-F5344CB8AC3E}">
        <p14:creationId xmlns:p14="http://schemas.microsoft.com/office/powerpoint/2010/main" val="7993285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5749056"/>
          </a:xfrm>
        </p:spPr>
        <p:txBody>
          <a:bodyPr>
            <a:normAutofit fontScale="90000"/>
          </a:bodyPr>
          <a:lstStyle/>
          <a:p>
            <a:pPr algn="l"/>
            <a:r>
              <a:rPr lang="nl-BE" b="1" dirty="0">
                <a:effectLst/>
              </a:rPr>
              <a:t>Vraag 7: Hoe heet het opmerkelijk grote monument in Parijs</a:t>
            </a:r>
            <a:r>
              <a:rPr lang="nl-BE" b="1" dirty="0" smtClean="0">
                <a:effectLst/>
              </a:rPr>
              <a:t>?</a:t>
            </a:r>
            <a:br>
              <a:rPr lang="nl-BE" b="1" dirty="0" smtClean="0">
                <a:effectLst/>
              </a:rPr>
            </a:br>
            <a:r>
              <a:rPr lang="nl-BE" b="1" dirty="0">
                <a:effectLst/>
              </a:rPr>
              <a:t/>
            </a:r>
            <a:br>
              <a:rPr lang="nl-BE" b="1" dirty="0">
                <a:effectLst/>
              </a:rPr>
            </a:br>
            <a:r>
              <a:rPr lang="nl-BE" b="1" dirty="0">
                <a:effectLst/>
              </a:rPr>
              <a:t/>
            </a:r>
            <a:br>
              <a:rPr lang="nl-BE" b="1" dirty="0">
                <a:effectLst/>
              </a:rPr>
            </a:br>
            <a:r>
              <a:rPr lang="nl-BE" b="1" dirty="0">
                <a:effectLst/>
              </a:rPr>
              <a:t>a</a:t>
            </a:r>
            <a:r>
              <a:rPr lang="nl-BE" b="1" dirty="0" smtClean="0">
                <a:effectLst/>
              </a:rPr>
              <a:t>./ De </a:t>
            </a:r>
            <a:r>
              <a:rPr lang="nl-BE" b="1" dirty="0" err="1">
                <a:effectLst/>
              </a:rPr>
              <a:t>Notre</a:t>
            </a:r>
            <a:r>
              <a:rPr lang="nl-BE" b="1" dirty="0">
                <a:effectLst/>
              </a:rPr>
              <a:t> Dame.</a:t>
            </a:r>
            <a:br>
              <a:rPr lang="nl-BE" b="1" dirty="0">
                <a:effectLst/>
              </a:rPr>
            </a:br>
            <a:r>
              <a:rPr lang="nl-BE" b="1" dirty="0">
                <a:effectLst/>
              </a:rPr>
              <a:t>b</a:t>
            </a:r>
            <a:r>
              <a:rPr lang="nl-BE" b="1" dirty="0" smtClean="0">
                <a:effectLst/>
              </a:rPr>
              <a:t>./ De </a:t>
            </a:r>
            <a:r>
              <a:rPr lang="nl-BE" b="1" dirty="0">
                <a:effectLst/>
              </a:rPr>
              <a:t>Eiffeltoren.</a:t>
            </a:r>
            <a:br>
              <a:rPr lang="nl-BE" b="1" dirty="0">
                <a:effectLst/>
              </a:rPr>
            </a:br>
            <a:r>
              <a:rPr lang="nl-BE" b="1" dirty="0">
                <a:effectLst/>
              </a:rPr>
              <a:t>c</a:t>
            </a:r>
            <a:r>
              <a:rPr lang="nl-BE" b="1" dirty="0" smtClean="0">
                <a:effectLst/>
              </a:rPr>
              <a:t>./ Kasteel </a:t>
            </a:r>
            <a:r>
              <a:rPr lang="nl-BE" b="1" dirty="0">
                <a:effectLst/>
              </a:rPr>
              <a:t>van Versailles.</a:t>
            </a:r>
            <a:br>
              <a:rPr lang="nl-BE" b="1" dirty="0">
                <a:effectLst/>
              </a:rPr>
            </a:br>
            <a:endParaRPr lang="nl-BE" b="1" dirty="0"/>
          </a:p>
        </p:txBody>
      </p:sp>
    </p:spTree>
    <p:extLst>
      <p:ext uri="{BB962C8B-B14F-4D97-AF65-F5344CB8AC3E}">
        <p14:creationId xmlns:p14="http://schemas.microsoft.com/office/powerpoint/2010/main" val="17379739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 descr="laatste avondmaal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1484784"/>
            <a:ext cx="4614252" cy="2520279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5422" y="476672"/>
            <a:ext cx="8062912" cy="6381328"/>
          </a:xfrm>
        </p:spPr>
        <p:txBody>
          <a:bodyPr>
            <a:normAutofit fontScale="90000"/>
          </a:bodyPr>
          <a:lstStyle/>
          <a:p>
            <a:pPr algn="l"/>
            <a:r>
              <a:rPr lang="nl-BE" b="1" dirty="0">
                <a:effectLst/>
              </a:rPr>
              <a:t>Vraag 8: Wat is de naam van dit schilderij</a:t>
            </a:r>
            <a:r>
              <a:rPr lang="nl-BE" b="1" dirty="0" smtClean="0">
                <a:effectLst/>
              </a:rPr>
              <a:t>?</a:t>
            </a:r>
            <a:br>
              <a:rPr lang="nl-BE" b="1" dirty="0" smtClean="0">
                <a:effectLst/>
              </a:rPr>
            </a:br>
            <a:r>
              <a:rPr lang="nl-BE" b="1" dirty="0">
                <a:effectLst/>
              </a:rPr>
              <a:t/>
            </a:r>
            <a:br>
              <a:rPr lang="nl-BE" b="1" dirty="0">
                <a:effectLst/>
              </a:rPr>
            </a:br>
            <a:r>
              <a:rPr lang="nl-BE" b="1" dirty="0" smtClean="0">
                <a:effectLst/>
              </a:rPr>
              <a:t/>
            </a:r>
            <a:br>
              <a:rPr lang="nl-BE" b="1" dirty="0" smtClean="0">
                <a:effectLst/>
              </a:rPr>
            </a:br>
            <a:r>
              <a:rPr lang="nl-BE" b="1" dirty="0">
                <a:effectLst/>
              </a:rPr>
              <a:t/>
            </a:r>
            <a:br>
              <a:rPr lang="nl-BE" b="1" dirty="0">
                <a:effectLst/>
              </a:rPr>
            </a:br>
            <a:r>
              <a:rPr lang="nl-BE" b="1" dirty="0" smtClean="0">
                <a:effectLst/>
              </a:rPr>
              <a:t/>
            </a:r>
            <a:br>
              <a:rPr lang="nl-BE" b="1" dirty="0" smtClean="0">
                <a:effectLst/>
              </a:rPr>
            </a:br>
            <a:r>
              <a:rPr lang="nl-BE" b="1" dirty="0">
                <a:effectLst/>
              </a:rPr>
              <a:t/>
            </a:r>
            <a:br>
              <a:rPr lang="nl-BE" b="1" dirty="0">
                <a:effectLst/>
              </a:rPr>
            </a:br>
            <a:r>
              <a:rPr lang="nl-BE" b="1" dirty="0" smtClean="0">
                <a:effectLst/>
              </a:rPr>
              <a:t>a./ Het </a:t>
            </a:r>
            <a:r>
              <a:rPr lang="nl-BE" b="1" dirty="0">
                <a:effectLst/>
              </a:rPr>
              <a:t>laatste Avondmaal.</a:t>
            </a:r>
            <a:br>
              <a:rPr lang="nl-BE" b="1" dirty="0">
                <a:effectLst/>
              </a:rPr>
            </a:br>
            <a:r>
              <a:rPr lang="nl-BE" b="1" dirty="0">
                <a:effectLst/>
              </a:rPr>
              <a:t>b</a:t>
            </a:r>
            <a:r>
              <a:rPr lang="nl-BE" b="1" dirty="0" smtClean="0">
                <a:effectLst/>
              </a:rPr>
              <a:t>./ Samen </a:t>
            </a:r>
            <a:r>
              <a:rPr lang="nl-BE" b="1" dirty="0">
                <a:effectLst/>
              </a:rPr>
              <a:t>eten.</a:t>
            </a:r>
            <a:br>
              <a:rPr lang="nl-BE" b="1" dirty="0">
                <a:effectLst/>
              </a:rPr>
            </a:br>
            <a:r>
              <a:rPr lang="nl-BE" b="1" dirty="0">
                <a:effectLst/>
              </a:rPr>
              <a:t>c</a:t>
            </a:r>
            <a:r>
              <a:rPr lang="nl-BE" b="1" dirty="0" smtClean="0">
                <a:effectLst/>
              </a:rPr>
              <a:t>./ Eerlijk </a:t>
            </a:r>
            <a:r>
              <a:rPr lang="nl-BE" b="1" dirty="0">
                <a:effectLst/>
              </a:rPr>
              <a:t>delen.</a:t>
            </a:r>
            <a:br>
              <a:rPr lang="nl-BE" b="1" dirty="0">
                <a:effectLst/>
              </a:rPr>
            </a:br>
            <a:endParaRPr lang="nl-BE" b="1" dirty="0"/>
          </a:p>
        </p:txBody>
      </p:sp>
    </p:spTree>
    <p:extLst>
      <p:ext uri="{BB962C8B-B14F-4D97-AF65-F5344CB8AC3E}">
        <p14:creationId xmlns:p14="http://schemas.microsoft.com/office/powerpoint/2010/main" val="4692892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40544" y="476672"/>
            <a:ext cx="8062912" cy="6264696"/>
          </a:xfrm>
        </p:spPr>
        <p:txBody>
          <a:bodyPr>
            <a:normAutofit fontScale="90000"/>
          </a:bodyPr>
          <a:lstStyle/>
          <a:p>
            <a:pPr algn="l"/>
            <a:r>
              <a:rPr lang="nl-BE" b="1" dirty="0">
                <a:effectLst/>
              </a:rPr>
              <a:t>Vraag 9: Hoe heet de ‘spuitbussenkunst’ die je vaak op treinen, bruggen en verlaten gebouwen ziet</a:t>
            </a:r>
            <a:r>
              <a:rPr lang="nl-BE" b="1" dirty="0" smtClean="0">
                <a:effectLst/>
              </a:rPr>
              <a:t>?</a:t>
            </a:r>
            <a:br>
              <a:rPr lang="nl-BE" b="1" dirty="0" smtClean="0">
                <a:effectLst/>
              </a:rPr>
            </a:br>
            <a:r>
              <a:rPr lang="nl-BE" b="1" dirty="0">
                <a:effectLst/>
              </a:rPr>
              <a:t/>
            </a:r>
            <a:br>
              <a:rPr lang="nl-BE" b="1" dirty="0">
                <a:effectLst/>
              </a:rPr>
            </a:br>
            <a:r>
              <a:rPr lang="nl-BE" b="1" dirty="0">
                <a:effectLst/>
              </a:rPr>
              <a:t/>
            </a:r>
            <a:br>
              <a:rPr lang="nl-BE" b="1" dirty="0">
                <a:effectLst/>
              </a:rPr>
            </a:br>
            <a:r>
              <a:rPr lang="nl-BE" b="1" dirty="0">
                <a:effectLst/>
              </a:rPr>
              <a:t>a</a:t>
            </a:r>
            <a:r>
              <a:rPr lang="nl-BE" b="1" dirty="0" smtClean="0">
                <a:effectLst/>
              </a:rPr>
              <a:t>./ Moderne </a:t>
            </a:r>
            <a:r>
              <a:rPr lang="nl-BE" b="1" dirty="0">
                <a:effectLst/>
              </a:rPr>
              <a:t>kunst?</a:t>
            </a:r>
            <a:br>
              <a:rPr lang="nl-BE" b="1" dirty="0">
                <a:effectLst/>
              </a:rPr>
            </a:br>
            <a:r>
              <a:rPr lang="nl-BE" b="1" dirty="0">
                <a:effectLst/>
              </a:rPr>
              <a:t>b</a:t>
            </a:r>
            <a:r>
              <a:rPr lang="nl-BE" b="1" dirty="0" smtClean="0">
                <a:effectLst/>
              </a:rPr>
              <a:t>./ Spuitbuskunst</a:t>
            </a:r>
            <a:r>
              <a:rPr lang="nl-BE" b="1" dirty="0">
                <a:effectLst/>
              </a:rPr>
              <a:t>.</a:t>
            </a:r>
            <a:br>
              <a:rPr lang="nl-BE" b="1" dirty="0">
                <a:effectLst/>
              </a:rPr>
            </a:br>
            <a:r>
              <a:rPr lang="nl-BE" b="1" dirty="0">
                <a:effectLst/>
              </a:rPr>
              <a:t>c</a:t>
            </a:r>
            <a:r>
              <a:rPr lang="nl-BE" b="1" dirty="0" smtClean="0">
                <a:effectLst/>
              </a:rPr>
              <a:t>./ Graffiti</a:t>
            </a:r>
            <a:r>
              <a:rPr lang="nl-BE" b="1" dirty="0">
                <a:effectLst/>
              </a:rPr>
              <a:t>.</a:t>
            </a:r>
            <a:br>
              <a:rPr lang="nl-BE" b="1" dirty="0">
                <a:effectLst/>
              </a:rPr>
            </a:br>
            <a:endParaRPr lang="nl-BE" b="1" dirty="0"/>
          </a:p>
        </p:txBody>
      </p:sp>
    </p:spTree>
    <p:extLst>
      <p:ext uri="{BB962C8B-B14F-4D97-AF65-F5344CB8AC3E}">
        <p14:creationId xmlns:p14="http://schemas.microsoft.com/office/powerpoint/2010/main" val="32345364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56</TotalTime>
  <Words>524</Words>
  <Application>Microsoft Office PowerPoint</Application>
  <PresentationFormat>Diavoorstelling (4:3)</PresentationFormat>
  <Paragraphs>57</Paragraphs>
  <Slides>57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57</vt:i4>
      </vt:variant>
    </vt:vector>
  </HeadingPairs>
  <TitlesOfParts>
    <vt:vector size="58" baseType="lpstr">
      <vt:lpstr>Verve</vt:lpstr>
      <vt:lpstr>Vraag 1: Van welk woord is kunst afgeleid?   a./ Kunnen. b./ Kunsten. c./ Kunstenaar. </vt:lpstr>
      <vt:lpstr>Vraag 2: Welk is het meest verkochte boek ter wereld?    a./ Ons kookboek van de       boerinnenbond. b./ De Bijbel. c./ De encyclopedie. </vt:lpstr>
      <vt:lpstr>   Vraag 3: Wat is een fresco?   a./ Een muurschildering. b./ Een ijsje. c./ Een nog nat schilderij. </vt:lpstr>
      <vt:lpstr>Vraag 4: Waar werd Vincent van Gogh geboren?   a./ Nederland. b./ België. c./ Denemarken. </vt:lpstr>
      <vt:lpstr>Vraag 5: Hoe heet dit bekende schilderij?    a./ De Maria Lisa. b./ De Mona Lisa. c./ De Mona Mariana. </vt:lpstr>
      <vt:lpstr>Vraag 6: Welke mensen schilderde Rubens het liefst?    a./ Magere vrouwen. b./ Mollige vrouwen. c./ Mannen. </vt:lpstr>
      <vt:lpstr>Vraag 7: Hoe heet het opmerkelijk grote monument in Parijs?   a./ De Notre Dame. b./ De Eiffeltoren. c./ Kasteel van Versailles. </vt:lpstr>
      <vt:lpstr>Vraag 8: Wat is de naam van dit schilderij?      a./ Het laatste Avondmaal. b./ Samen eten. c./ Eerlijk delen. </vt:lpstr>
      <vt:lpstr>Vraag 9: Hoe heet de ‘spuitbussenkunst’ die je vaak op treinen, bruggen en verlaten gebouwen ziet?   a./ Moderne kunst? b./ Spuitbuskunst. c./ Graffiti. </vt:lpstr>
      <vt:lpstr>Vraag 10: Waar staat het schilderij van Mona Lisa?    a./ In Parijs. b./ In Londen. c./ In Brussel. </vt:lpstr>
      <vt:lpstr>Vraag 11: Hoe heet het grootste museum ter wereld?    a./ Het Louvre. b./ Het MAS. c./ Het Rubenshuis. </vt:lpstr>
      <vt:lpstr>Vraag 12: Wat betekend expressionisme?   a./ Kunst zonder emotie. b./ Een persoonlijke en       directe uiting van emoties. c./ Kunst met je gelaat. </vt:lpstr>
      <vt:lpstr>Vraag 13: Wat is de voornaam van Rubens?    a./ Peter Paul. b./ Johan Paul. c./ Jozef Paul. </vt:lpstr>
      <vt:lpstr>Vraag 14: Wat deden de gebroeders Grimm?    a./ Met de mond schilderen. b./ Beeldhouwen. c./ Sprookjes schrijven. </vt:lpstr>
      <vt:lpstr>Vraag 15: Wie is deze schilder?    a./ Leonardo Da Vinci. b./ Rubens. c./ Van Gogh. </vt:lpstr>
      <vt:lpstr>Vraag 16: Uit welk land is Picasso afkomstig?    a./ Duitsland. b./ Zweden. c./ Spanje. </vt:lpstr>
      <vt:lpstr>Vraag 17: Valt architectuur ook onder kunst?   a./ Ja. b./ Neen. c./ Hangt van het ontwerp       af. </vt:lpstr>
      <vt:lpstr>Vraag 18: Wat is een triptiek?   a./ Een schilderij aan de       ingang van de kerk. b./ Een schilderij dat uit 3       panelen bestaat. c./ Een schilderij dat door de        voeten beschilderd is. </vt:lpstr>
      <vt:lpstr>Vraag 19: Hoe heet het standbeeld in de haven van New York?   a./ De vrijheidsfakkel. b./ De doornenkroon. c./ Het vrijheidsbeeld. </vt:lpstr>
      <vt:lpstr>Vraag 20: Waar werd Rubens geboren?    a./ Duitsland. b./ België. c./ Nederland. </vt:lpstr>
      <vt:lpstr>Vraag 21: Welke Nederlandse schilder pleegde zelfmoord?    a./ Piet Mondriaan. b./ Vincent Van Gogh. c./ Kees Van Dongen. </vt:lpstr>
      <vt:lpstr>Vraag 22: Waar ligt het             ‘Winterpaleis’?    a./ Sint Petersburg. b./ Stockholm. c./ Moskou. </vt:lpstr>
      <vt:lpstr>  Vraag 23: Wie schilderde het bekende schilderij  ‘De Nachtwacht’?   a./ Rubens. b./ Rembrandt. c./ Picasso. </vt:lpstr>
      <vt:lpstr>Vraag 24: Hoe heet de beroemde Engelse balletdanseres uit de jaren 50?   a./ Margot Fonteyn. b./ Elke Fransen. c./ Kyara Von Bossen. </vt:lpstr>
      <vt:lpstr>Vraag 25: Wie was de patroonheilige van de schildersgilde?   a./ Sint-Jozef. b./ Sint-Karel. c./ Sint-Lucas. </vt:lpstr>
      <vt:lpstr>Vraag 26: Welke Franse kunstschilder maakte dit schilderij?     a./ Benoit Liberté. b./ Paul Cézanne. c./ Charlie Chaplin. </vt:lpstr>
      <vt:lpstr>Vraag 27: Wat is abstracte kunst?   a./ Kunst zonder       herkenbare voorstelling. b./ Kunst met 2 lijnen. c./ Kunst met stippen. </vt:lpstr>
      <vt:lpstr>  Vraag 28: Voor hoeveel geld is het duurste schilderij ooit verkocht?   a./ 91 miljoen euro. b./ 50 miljoen euro. c./ 20 miljoen euro. </vt:lpstr>
      <vt:lpstr>VERBETEREN  </vt:lpstr>
      <vt:lpstr>Vraag 1: Van welk woord is kunst afgeleid?  a./ Kunnen. b./ Kunsten. c./ Kunstenaar. </vt:lpstr>
      <vt:lpstr>Vraag 2: Welk is het meest verkochte boek ter wereld?   a./ Ons kookboek van de       boerinnenbond. b./ De Bijbel. c./ De encyclopedie. </vt:lpstr>
      <vt:lpstr>   Vraag 3: Wat is een fresco?   a./ Een muurschildering. b./ Een ijsje. c./ Een nog nat schilderij. </vt:lpstr>
      <vt:lpstr>Vraag 4: Waar werd Vincent van Gogh geboren?   a./ Nederland. b./ België. c./ Denemarken. </vt:lpstr>
      <vt:lpstr>Vraag 5: Hoe heet dit bekende schilderij?    a./ De Maria Lisa. b./ De Mona Lisa. c./ De Mona Mariana. </vt:lpstr>
      <vt:lpstr>Vraag 6: Welke mensen schilderde Rubens het liefst?    a./ Magere vrouwen. b./ Mollige vrouwen. c./ Mannen. </vt:lpstr>
      <vt:lpstr>Vraag 7: Hoe heet het opmerkelijk grote monument in Parijs?   a./ De Notre Dame. b./ De Eiffeltoren. c./ Kasteel van Versailles. </vt:lpstr>
      <vt:lpstr>Vraag 8: Wat is de naam van dit schilderij?      a./ Het laatste Avondmaal. b./ Samen eten. c./ Eerlijk delen. </vt:lpstr>
      <vt:lpstr>Vraag 9: Hoe heet de ‘spuitbussenkunst’ die je vaak op treinen, bruggen en verlaten gebouwen ziet?   a./ Moderne kunst? b./ Spuitbuskunst. c./ Graffiti. </vt:lpstr>
      <vt:lpstr>Vraag 10: Waar staat het schilderij van Mona Lisa?    a./ In Parijs. b./ In Londen. c./ In Brussel. </vt:lpstr>
      <vt:lpstr>Vraag 11: Hoe heet het grootste museum ter wereld?    a./ Het Louvre. b./ Het MAS. c./ Het Rubenshuis. </vt:lpstr>
      <vt:lpstr>Vraag 12: Wat betekend expressionisme?   a./ Kunst zonder emotie. b./ Een persoonlijke en       directe uiting van emoties. c./ Kunst met je gelaat. </vt:lpstr>
      <vt:lpstr>Vraag 13: Wat is de voornaam van Rubens?    a./ Peter Paul. b./ Johan Paul. c./ Jozef Paul. </vt:lpstr>
      <vt:lpstr>Vraag 14: Wat deden de gebroeders Grimm?    a./ Met de mond schilderen. b./ Beeldhouwen. c./ Sprookjes schrijven. </vt:lpstr>
      <vt:lpstr>Vraag 15: Wie is deze schilder?    a./ Leonardo Da Vinci. b./ Rubens. c./ Van Gogh. </vt:lpstr>
      <vt:lpstr>Vraag 16: Uit welk land is Picasso afkomstig?    a./ Duitsland. b./ Zweden. c./ Spanje. </vt:lpstr>
      <vt:lpstr>Vraag 17: Valt architectuur ook onder kunst?   a./ Ja. b./ Neen. c./ Hangt van het ontwerp        af. </vt:lpstr>
      <vt:lpstr>Vraag 18: Wat is een triptiek?   a./ Een schilderij aan de       ingang van de kerk. b./ Een schilderij dat uit 3       panelen bestaat. c./ Een schilderij dat door de        voeten beschilderd is. </vt:lpstr>
      <vt:lpstr>Vraag 19: Hoe heet het standbeeld in de haven van New York?   a./ De vrijheidsfakkel. b./ De doornenkroon. c./ Het vrijheidsbeeld. </vt:lpstr>
      <vt:lpstr>Vraag 20: Waar werd Rubens geboren?    a./ Duitsland. b./ België. c./ Nederland. </vt:lpstr>
      <vt:lpstr>Vraag 21: Welke Nederlandse schilder pleegde zelfmoord?    a./ Piet Mondriaan. b./ Vincent Van Gogh. c./ Kees Van Dongen. </vt:lpstr>
      <vt:lpstr>Vraag 22: Waar ligt het  ‘Winterpaleis’?    a./ Sint Petersburg. b./ Stockholm. c./ Moskou. </vt:lpstr>
      <vt:lpstr>  Vraag 23: Wie schilderde het bekende schilderij  ‘De Nachtwacht’?   a./ Rubens. b./ Rembrandt. c./ Picasso. </vt:lpstr>
      <vt:lpstr>Vraag 24: Hoe heet de beroemde Engelse balletdanseres uit de jaren 50?   a./ Margot Fonteyn. b./ Elke Fransen. c./ Kyara Von Bossen. </vt:lpstr>
      <vt:lpstr>Vraag 25: Wie was de patroonheilige van de schildersgilde?   a./ Sint-Jozef. b./ Sint-Karel. c./ Sint-Lucas. </vt:lpstr>
      <vt:lpstr>Vraag 26: Welke Franse kunstschilder maakte dit schilderij?     a./ Benoit Liberté. b./ Paul Cézanne. c./ Charlie Chaplin. </vt:lpstr>
      <vt:lpstr>Vraag 27: Wat is abstracte kunst?   a./ Kunst zonder       herkenbare voorstelling. b./ Kunst met 2 lijnen. c./ Kunst met stippen. </vt:lpstr>
      <vt:lpstr>  Vraag 28: Voor hoeveel geld is het duurste schilderij ooit verkocht?   a./ 91 miljoen euro. b./ 50 miljoen euro. c./ 20 miljoen euro. </vt:lpstr>
    </vt:vector>
  </TitlesOfParts>
  <Company>Unattended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Gebruiker</dc:creator>
  <cp:lastModifiedBy>Gebruiker</cp:lastModifiedBy>
  <cp:revision>11</cp:revision>
  <dcterms:created xsi:type="dcterms:W3CDTF">2016-06-07T17:47:33Z</dcterms:created>
  <dcterms:modified xsi:type="dcterms:W3CDTF">2016-06-08T18:52:28Z</dcterms:modified>
</cp:coreProperties>
</file>