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81" r:id="rId3"/>
    <p:sldId id="307" r:id="rId4"/>
    <p:sldId id="306" r:id="rId5"/>
    <p:sldId id="282" r:id="rId6"/>
    <p:sldId id="283" r:id="rId7"/>
    <p:sldId id="284" r:id="rId8"/>
    <p:sldId id="285" r:id="rId9"/>
    <p:sldId id="287" r:id="rId10"/>
    <p:sldId id="286"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8" r:id="rId26"/>
    <p:sldId id="309"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00"/>
    <a:srgbClr val="33CC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60"/>
  </p:normalViewPr>
  <p:slideViewPr>
    <p:cSldViewPr>
      <p:cViewPr varScale="1">
        <p:scale>
          <a:sx n="80" d="100"/>
          <a:sy n="80" d="100"/>
        </p:scale>
        <p:origin x="-138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964D9406-3C29-4DEA-B37F-4AA5C01F6EA6}" type="datetimeFigureOut">
              <a:rPr lang="nl-BE" smtClean="0"/>
              <a:t>25/02/2018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83E1594-6AC2-4C58-ABF0-948A08DE7ED7}" type="slidenum">
              <a:rPr lang="nl-BE" smtClean="0"/>
              <a:t>‹nr.›</a:t>
            </a:fld>
            <a:endParaRPr lang="nl-BE"/>
          </a:p>
        </p:txBody>
      </p:sp>
    </p:spTree>
    <p:extLst>
      <p:ext uri="{BB962C8B-B14F-4D97-AF65-F5344CB8AC3E}">
        <p14:creationId xmlns:p14="http://schemas.microsoft.com/office/powerpoint/2010/main" val="296382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964D9406-3C29-4DEA-B37F-4AA5C01F6EA6}" type="datetimeFigureOut">
              <a:rPr lang="nl-BE" smtClean="0"/>
              <a:t>25/02/2018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83E1594-6AC2-4C58-ABF0-948A08DE7ED7}" type="slidenum">
              <a:rPr lang="nl-BE" smtClean="0"/>
              <a:t>‹nr.›</a:t>
            </a:fld>
            <a:endParaRPr lang="nl-BE"/>
          </a:p>
        </p:txBody>
      </p:sp>
    </p:spTree>
    <p:extLst>
      <p:ext uri="{BB962C8B-B14F-4D97-AF65-F5344CB8AC3E}">
        <p14:creationId xmlns:p14="http://schemas.microsoft.com/office/powerpoint/2010/main" val="352101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964D9406-3C29-4DEA-B37F-4AA5C01F6EA6}" type="datetimeFigureOut">
              <a:rPr lang="nl-BE" smtClean="0"/>
              <a:t>25/02/2018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83E1594-6AC2-4C58-ABF0-948A08DE7ED7}" type="slidenum">
              <a:rPr lang="nl-BE" smtClean="0"/>
              <a:t>‹nr.›</a:t>
            </a:fld>
            <a:endParaRPr lang="nl-BE"/>
          </a:p>
        </p:txBody>
      </p:sp>
    </p:spTree>
    <p:extLst>
      <p:ext uri="{BB962C8B-B14F-4D97-AF65-F5344CB8AC3E}">
        <p14:creationId xmlns:p14="http://schemas.microsoft.com/office/powerpoint/2010/main" val="98371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964D9406-3C29-4DEA-B37F-4AA5C01F6EA6}" type="datetimeFigureOut">
              <a:rPr lang="nl-BE" smtClean="0"/>
              <a:t>25/02/2018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83E1594-6AC2-4C58-ABF0-948A08DE7ED7}" type="slidenum">
              <a:rPr lang="nl-BE" smtClean="0"/>
              <a:t>‹nr.›</a:t>
            </a:fld>
            <a:endParaRPr lang="nl-BE"/>
          </a:p>
        </p:txBody>
      </p:sp>
    </p:spTree>
    <p:extLst>
      <p:ext uri="{BB962C8B-B14F-4D97-AF65-F5344CB8AC3E}">
        <p14:creationId xmlns:p14="http://schemas.microsoft.com/office/powerpoint/2010/main" val="63385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64D9406-3C29-4DEA-B37F-4AA5C01F6EA6}" type="datetimeFigureOut">
              <a:rPr lang="nl-BE" smtClean="0"/>
              <a:t>25/02/2018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83E1594-6AC2-4C58-ABF0-948A08DE7ED7}" type="slidenum">
              <a:rPr lang="nl-BE" smtClean="0"/>
              <a:t>‹nr.›</a:t>
            </a:fld>
            <a:endParaRPr lang="nl-BE"/>
          </a:p>
        </p:txBody>
      </p:sp>
    </p:spTree>
    <p:extLst>
      <p:ext uri="{BB962C8B-B14F-4D97-AF65-F5344CB8AC3E}">
        <p14:creationId xmlns:p14="http://schemas.microsoft.com/office/powerpoint/2010/main" val="354793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964D9406-3C29-4DEA-B37F-4AA5C01F6EA6}" type="datetimeFigureOut">
              <a:rPr lang="nl-BE" smtClean="0"/>
              <a:t>25/02/2018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83E1594-6AC2-4C58-ABF0-948A08DE7ED7}" type="slidenum">
              <a:rPr lang="nl-BE" smtClean="0"/>
              <a:t>‹nr.›</a:t>
            </a:fld>
            <a:endParaRPr lang="nl-BE"/>
          </a:p>
        </p:txBody>
      </p:sp>
    </p:spTree>
    <p:extLst>
      <p:ext uri="{BB962C8B-B14F-4D97-AF65-F5344CB8AC3E}">
        <p14:creationId xmlns:p14="http://schemas.microsoft.com/office/powerpoint/2010/main" val="4038586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964D9406-3C29-4DEA-B37F-4AA5C01F6EA6}" type="datetimeFigureOut">
              <a:rPr lang="nl-BE" smtClean="0"/>
              <a:t>25/02/2018</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83E1594-6AC2-4C58-ABF0-948A08DE7ED7}" type="slidenum">
              <a:rPr lang="nl-BE" smtClean="0"/>
              <a:t>‹nr.›</a:t>
            </a:fld>
            <a:endParaRPr lang="nl-BE"/>
          </a:p>
        </p:txBody>
      </p:sp>
    </p:spTree>
    <p:extLst>
      <p:ext uri="{BB962C8B-B14F-4D97-AF65-F5344CB8AC3E}">
        <p14:creationId xmlns:p14="http://schemas.microsoft.com/office/powerpoint/2010/main" val="306427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964D9406-3C29-4DEA-B37F-4AA5C01F6EA6}" type="datetimeFigureOut">
              <a:rPr lang="nl-BE" smtClean="0"/>
              <a:t>25/02/2018</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83E1594-6AC2-4C58-ABF0-948A08DE7ED7}" type="slidenum">
              <a:rPr lang="nl-BE" smtClean="0"/>
              <a:t>‹nr.›</a:t>
            </a:fld>
            <a:endParaRPr lang="nl-BE"/>
          </a:p>
        </p:txBody>
      </p:sp>
    </p:spTree>
    <p:extLst>
      <p:ext uri="{BB962C8B-B14F-4D97-AF65-F5344CB8AC3E}">
        <p14:creationId xmlns:p14="http://schemas.microsoft.com/office/powerpoint/2010/main" val="359576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64D9406-3C29-4DEA-B37F-4AA5C01F6EA6}" type="datetimeFigureOut">
              <a:rPr lang="nl-BE" smtClean="0"/>
              <a:t>25/02/2018</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83E1594-6AC2-4C58-ABF0-948A08DE7ED7}" type="slidenum">
              <a:rPr lang="nl-BE" smtClean="0"/>
              <a:t>‹nr.›</a:t>
            </a:fld>
            <a:endParaRPr lang="nl-BE"/>
          </a:p>
        </p:txBody>
      </p:sp>
    </p:spTree>
    <p:extLst>
      <p:ext uri="{BB962C8B-B14F-4D97-AF65-F5344CB8AC3E}">
        <p14:creationId xmlns:p14="http://schemas.microsoft.com/office/powerpoint/2010/main" val="277144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64D9406-3C29-4DEA-B37F-4AA5C01F6EA6}" type="datetimeFigureOut">
              <a:rPr lang="nl-BE" smtClean="0"/>
              <a:t>25/02/2018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83E1594-6AC2-4C58-ABF0-948A08DE7ED7}" type="slidenum">
              <a:rPr lang="nl-BE" smtClean="0"/>
              <a:t>‹nr.›</a:t>
            </a:fld>
            <a:endParaRPr lang="nl-BE"/>
          </a:p>
        </p:txBody>
      </p:sp>
    </p:spTree>
    <p:extLst>
      <p:ext uri="{BB962C8B-B14F-4D97-AF65-F5344CB8AC3E}">
        <p14:creationId xmlns:p14="http://schemas.microsoft.com/office/powerpoint/2010/main" val="26829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64D9406-3C29-4DEA-B37F-4AA5C01F6EA6}" type="datetimeFigureOut">
              <a:rPr lang="nl-BE" smtClean="0"/>
              <a:t>25/02/2018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83E1594-6AC2-4C58-ABF0-948A08DE7ED7}" type="slidenum">
              <a:rPr lang="nl-BE" smtClean="0"/>
              <a:t>‹nr.›</a:t>
            </a:fld>
            <a:endParaRPr lang="nl-BE"/>
          </a:p>
        </p:txBody>
      </p:sp>
    </p:spTree>
    <p:extLst>
      <p:ext uri="{BB962C8B-B14F-4D97-AF65-F5344CB8AC3E}">
        <p14:creationId xmlns:p14="http://schemas.microsoft.com/office/powerpoint/2010/main" val="64479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D9406-3C29-4DEA-B37F-4AA5C01F6EA6}" type="datetimeFigureOut">
              <a:rPr lang="nl-BE" smtClean="0"/>
              <a:t>25/02/2018</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E1594-6AC2-4C58-ABF0-948A08DE7ED7}" type="slidenum">
              <a:rPr lang="nl-BE" smtClean="0"/>
              <a:t>‹nr.›</a:t>
            </a:fld>
            <a:endParaRPr lang="nl-BE"/>
          </a:p>
        </p:txBody>
      </p:sp>
    </p:spTree>
    <p:extLst>
      <p:ext uri="{BB962C8B-B14F-4D97-AF65-F5344CB8AC3E}">
        <p14:creationId xmlns:p14="http://schemas.microsoft.com/office/powerpoint/2010/main" val="2915086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841" y="1700808"/>
            <a:ext cx="5244704" cy="4871649"/>
          </a:xfrm>
          <a:prstGeom prst="rect">
            <a:avLst/>
          </a:prstGeom>
        </p:spPr>
      </p:pic>
      <p:sp>
        <p:nvSpPr>
          <p:cNvPr id="2" name="Titel 1"/>
          <p:cNvSpPr>
            <a:spLocks noGrp="1"/>
          </p:cNvSpPr>
          <p:nvPr>
            <p:ph type="title"/>
          </p:nvPr>
        </p:nvSpPr>
        <p:spPr>
          <a:xfrm>
            <a:off x="395536" y="188640"/>
            <a:ext cx="8229600" cy="1930226"/>
          </a:xfrm>
        </p:spPr>
        <p:txBody>
          <a:bodyPr>
            <a:normAutofit/>
          </a:bodyPr>
          <a:lstStyle/>
          <a:p>
            <a:r>
              <a:rPr lang="nl-BE" sz="6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Paasquiz</a:t>
            </a:r>
            <a:endParaRPr lang="nl-BE" sz="60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1339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548680"/>
            <a:ext cx="8424936" cy="1470025"/>
          </a:xfrm>
        </p:spPr>
        <p:txBody>
          <a:bodyPr>
            <a:noAutofit/>
          </a:bodyPr>
          <a:lstStyle/>
          <a:p>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9: Hoe heetten de donderdag en vrijdag voor Pasen?</a:t>
            </a:r>
          </a:p>
        </p:txBody>
      </p:sp>
      <p:sp>
        <p:nvSpPr>
          <p:cNvPr id="3" name="Ondertitel 2"/>
          <p:cNvSpPr>
            <a:spLocks noGrp="1"/>
          </p:cNvSpPr>
          <p:nvPr>
            <p:ph type="subTitle" idx="1"/>
          </p:nvPr>
        </p:nvSpPr>
        <p:spPr>
          <a:xfrm>
            <a:off x="179512" y="2492896"/>
            <a:ext cx="8856984" cy="4365104"/>
          </a:xfrm>
        </p:spPr>
        <p:txBody>
          <a:bodyPr>
            <a:normAutofit fontScale="85000" lnSpcReduction="20000"/>
          </a:bodyPr>
          <a:lstStyle/>
          <a:p>
            <a:pPr algn="l">
              <a:lnSpc>
                <a:spcPct val="120000"/>
              </a:lnSpc>
            </a:pP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A. As Donderdag en </a:t>
            </a: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Witte</a:t>
            </a:r>
            <a:b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Vrijdag</a:t>
            </a: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algn="l">
              <a:lnSpc>
                <a:spcPct val="120000"/>
              </a:lnSpc>
            </a:pP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B. Goede Donderdag en </a:t>
            </a: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Witte</a:t>
            </a:r>
            <a:b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Vrijdag</a:t>
            </a: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algn="l">
              <a:lnSpc>
                <a:spcPct val="120000"/>
              </a:lnSpc>
            </a:pP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C. Witte donderdag en </a:t>
            </a: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Goede</a:t>
            </a:r>
            <a:b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Vrijdag</a:t>
            </a: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endParaRPr lang="nl-BE" dirty="0"/>
          </a:p>
        </p:txBody>
      </p:sp>
    </p:spTree>
    <p:extLst>
      <p:ext uri="{BB962C8B-B14F-4D97-AF65-F5344CB8AC3E}">
        <p14:creationId xmlns:p14="http://schemas.microsoft.com/office/powerpoint/2010/main" val="968259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620688"/>
            <a:ext cx="7772400"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10: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Hoeveel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A’s zitten er in het woord ‘paashaas’?</a:t>
            </a:r>
            <a:r>
              <a:rPr lang="nl-BE" dirty="0"/>
              <a:t/>
            </a:r>
            <a:br>
              <a:rPr lang="nl-BE" dirty="0"/>
            </a:br>
            <a:endParaRPr lang="nl-BE" dirty="0"/>
          </a:p>
        </p:txBody>
      </p:sp>
      <p:sp>
        <p:nvSpPr>
          <p:cNvPr id="3" name="Ondertitel 2"/>
          <p:cNvSpPr>
            <a:spLocks noGrp="1"/>
          </p:cNvSpPr>
          <p:nvPr>
            <p:ph type="subTitle" idx="1"/>
          </p:nvPr>
        </p:nvSpPr>
        <p:spPr>
          <a:xfrm>
            <a:off x="1115616" y="2852936"/>
            <a:ext cx="7448872" cy="3001888"/>
          </a:xfrm>
        </p:spPr>
        <p:txBody>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2.</a:t>
            </a:r>
          </a:p>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3.</a:t>
            </a:r>
          </a:p>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4.</a:t>
            </a:r>
          </a:p>
          <a:p>
            <a:endParaRPr lang="nl-BE" dirty="0"/>
          </a:p>
        </p:txBody>
      </p:sp>
    </p:spTree>
    <p:extLst>
      <p:ext uri="{BB962C8B-B14F-4D97-AF65-F5344CB8AC3E}">
        <p14:creationId xmlns:p14="http://schemas.microsoft.com/office/powerpoint/2010/main" val="3619595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8"/>
            <a:ext cx="7772400" cy="1470025"/>
          </a:xfrm>
        </p:spPr>
        <p:txBody>
          <a:bodyPr>
            <a:noAutofit/>
          </a:bodyPr>
          <a:lstStyle/>
          <a:p>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11: De naam Pasen is afgeleid van een Joods woord. Welke is dat?</a:t>
            </a:r>
            <a:endPar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539552" y="3068960"/>
            <a:ext cx="7232848" cy="3096344"/>
          </a:xfrm>
        </p:spPr>
        <p:txBody>
          <a:bodyPr>
            <a:normAutofit/>
          </a:bodyPr>
          <a:lstStyle/>
          <a:p>
            <a:pPr algn="l"/>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Perzik.</a:t>
            </a:r>
          </a:p>
          <a:p>
            <a:pPr algn="l"/>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B. </a:t>
            </a:r>
            <a:r>
              <a:rPr lang="nl-BE" sz="4400"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Perseen</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algn="l"/>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 Pesach.</a:t>
            </a:r>
            <a:endPar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38408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96752"/>
            <a:ext cx="9036496" cy="1470025"/>
          </a:xfrm>
        </p:spPr>
        <p:txBody>
          <a:bodyPr>
            <a:normAutofit fontScale="90000"/>
          </a:bodyPr>
          <a:lstStyle/>
          <a:p>
            <a:r>
              <a:rPr lang="nl-BE" sz="31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12: Heel </a:t>
            </a:r>
            <a:r>
              <a:rPr lang="nl-BE" sz="3100" b="1" dirty="0">
                <a:solidFill>
                  <a:srgbClr val="00B050"/>
                </a:solidFill>
                <a:latin typeface="Verdana" panose="020B0604030504040204" pitchFamily="34" charset="0"/>
                <a:ea typeface="Verdana" panose="020B0604030504040204" pitchFamily="34" charset="0"/>
                <a:cs typeface="Verdana" panose="020B0604030504040204" pitchFamily="34" charset="0"/>
              </a:rPr>
              <a:t>vroeger was er een </a:t>
            </a:r>
            <a:r>
              <a:rPr lang="nl-BE" sz="31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traditie dat een jongeman</a:t>
            </a:r>
            <a:r>
              <a:rPr lang="nl-BE" sz="3100" b="1" dirty="0">
                <a:solidFill>
                  <a:srgbClr val="00B050"/>
                </a:solidFill>
                <a:latin typeface="Verdana" panose="020B0604030504040204" pitchFamily="34" charset="0"/>
                <a:ea typeface="Verdana" panose="020B0604030504040204" pitchFamily="34" charset="0"/>
                <a:cs typeface="Verdana" panose="020B0604030504040204" pitchFamily="34" charset="0"/>
              </a:rPr>
              <a:t> tijdens Pasen </a:t>
            </a:r>
            <a:r>
              <a:rPr lang="nl-BE" sz="31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a:r>
            <a:br>
              <a:rPr lang="nl-BE" sz="31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br>
            <a:r>
              <a:rPr lang="nl-BE" sz="31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een </a:t>
            </a:r>
            <a:r>
              <a:rPr lang="nl-BE" sz="3100" b="1" dirty="0">
                <a:solidFill>
                  <a:srgbClr val="00B050"/>
                </a:solidFill>
                <a:latin typeface="Verdana" panose="020B0604030504040204" pitchFamily="34" charset="0"/>
                <a:ea typeface="Verdana" panose="020B0604030504040204" pitchFamily="34" charset="0"/>
                <a:cs typeface="Verdana" panose="020B0604030504040204" pitchFamily="34" charset="0"/>
              </a:rPr>
              <a:t>meisje ten huwelijk vroeg op een originele manier. Dit gebruik is al heel lang verdwenen. Hoe ging dit gebruik?</a:t>
            </a:r>
            <a:r>
              <a:rPr lang="nl-BE" dirty="0"/>
              <a:t/>
            </a:r>
            <a:br>
              <a:rPr lang="nl-BE" dirty="0"/>
            </a:br>
            <a:endParaRPr lang="nl-BE" dirty="0"/>
          </a:p>
        </p:txBody>
      </p:sp>
      <p:sp>
        <p:nvSpPr>
          <p:cNvPr id="3" name="Ondertitel 2"/>
          <p:cNvSpPr>
            <a:spLocks noGrp="1"/>
          </p:cNvSpPr>
          <p:nvPr>
            <p:ph type="subTitle" idx="1"/>
          </p:nvPr>
        </p:nvSpPr>
        <p:spPr>
          <a:xfrm>
            <a:off x="107504" y="3068960"/>
            <a:ext cx="8928992" cy="3789040"/>
          </a:xfrm>
        </p:spPr>
        <p:txBody>
          <a:bodyPr>
            <a:normAutofit fontScale="85000" lnSpcReduction="10000"/>
          </a:bodyPr>
          <a:lstStyle/>
          <a:p>
            <a:pPr algn="l">
              <a:lnSpc>
                <a:spcPct val="120000"/>
              </a:lnSpc>
            </a:pPr>
            <a:r>
              <a:rPr lang="nl-BE" sz="4700" b="1" dirty="0">
                <a:solidFill>
                  <a:schemeClr val="tx1"/>
                </a:solidFill>
                <a:latin typeface="Verdana" panose="020B0604030504040204" pitchFamily="34" charset="0"/>
                <a:ea typeface="Verdana" panose="020B0604030504040204" pitchFamily="34" charset="0"/>
                <a:cs typeface="Verdana" panose="020B0604030504040204" pitchFamily="34" charset="0"/>
              </a:rPr>
              <a:t>A. Hij moest zijn meisje </a:t>
            </a:r>
            <a:r>
              <a:rPr lang="nl-BE" sz="47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een</a:t>
            </a:r>
            <a:br>
              <a:rPr lang="nl-BE" sz="47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7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versierd </a:t>
            </a:r>
            <a:r>
              <a:rPr lang="nl-BE" sz="4700" b="1" dirty="0">
                <a:solidFill>
                  <a:schemeClr val="tx1"/>
                </a:solidFill>
                <a:latin typeface="Verdana" panose="020B0604030504040204" pitchFamily="34" charset="0"/>
                <a:ea typeface="Verdana" panose="020B0604030504040204" pitchFamily="34" charset="0"/>
                <a:cs typeface="Verdana" panose="020B0604030504040204" pitchFamily="34" charset="0"/>
              </a:rPr>
              <a:t>ei geven. </a:t>
            </a:r>
            <a:br>
              <a:rPr lang="nl-BE" sz="47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700" b="1" dirty="0">
                <a:solidFill>
                  <a:schemeClr val="tx1"/>
                </a:solidFill>
                <a:latin typeface="Verdana" panose="020B0604030504040204" pitchFamily="34" charset="0"/>
                <a:ea typeface="Verdana" panose="020B0604030504040204" pitchFamily="34" charset="0"/>
                <a:cs typeface="Verdana" panose="020B0604030504040204" pitchFamily="34" charset="0"/>
              </a:rPr>
              <a:t>B. Hij moest een dozijn </a:t>
            </a:r>
            <a:r>
              <a:rPr lang="nl-BE" sz="47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eieren</a:t>
            </a:r>
            <a:br>
              <a:rPr lang="nl-BE" sz="47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7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stuk </a:t>
            </a:r>
            <a:r>
              <a:rPr lang="nl-BE" sz="4700" b="1" dirty="0">
                <a:solidFill>
                  <a:schemeClr val="tx1"/>
                </a:solidFill>
                <a:latin typeface="Verdana" panose="020B0604030504040204" pitchFamily="34" charset="0"/>
                <a:ea typeface="Verdana" panose="020B0604030504040204" pitchFamily="34" charset="0"/>
                <a:cs typeface="Verdana" panose="020B0604030504040204" pitchFamily="34" charset="0"/>
              </a:rPr>
              <a:t>gooien tegen de kerk.</a:t>
            </a:r>
            <a:br>
              <a:rPr lang="nl-BE" sz="47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700" b="1" dirty="0">
                <a:solidFill>
                  <a:schemeClr val="tx1"/>
                </a:solidFill>
                <a:latin typeface="Verdana" panose="020B0604030504040204" pitchFamily="34" charset="0"/>
                <a:ea typeface="Verdana" panose="020B0604030504040204" pitchFamily="34" charset="0"/>
                <a:cs typeface="Verdana" panose="020B0604030504040204" pitchFamily="34" charset="0"/>
              </a:rPr>
              <a:t>C. </a:t>
            </a:r>
            <a:r>
              <a:rPr lang="nl-BE" sz="47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Hij gaf haar 140 zoenen.</a:t>
            </a:r>
            <a:endParaRPr lang="nl-BE" sz="47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nl-BE" dirty="0"/>
          </a:p>
        </p:txBody>
      </p:sp>
    </p:spTree>
    <p:extLst>
      <p:ext uri="{BB962C8B-B14F-4D97-AF65-F5344CB8AC3E}">
        <p14:creationId xmlns:p14="http://schemas.microsoft.com/office/powerpoint/2010/main" val="3214813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92696"/>
            <a:ext cx="7772400" cy="1470025"/>
          </a:xfrm>
        </p:spPr>
        <p:txBody>
          <a:bodyPr>
            <a:normAutofit fontScale="90000"/>
          </a:bodyPr>
          <a:lstStyle/>
          <a:p>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13: Vroeger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verstopte men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de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eieren in de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grond. Waarom?</a:t>
            </a:r>
            <a:r>
              <a:rPr lang="nl-BE" dirty="0"/>
              <a:t/>
            </a:r>
            <a:br>
              <a:rPr lang="nl-BE" dirty="0"/>
            </a:br>
            <a:r>
              <a:rPr lang="nl-BE" dirty="0" smtClean="0"/>
              <a:t> </a:t>
            </a:r>
            <a:endParaRPr lang="nl-BE" dirty="0"/>
          </a:p>
        </p:txBody>
      </p:sp>
      <p:sp>
        <p:nvSpPr>
          <p:cNvPr id="3" name="Ondertitel 2"/>
          <p:cNvSpPr>
            <a:spLocks noGrp="1"/>
          </p:cNvSpPr>
          <p:nvPr>
            <p:ph type="subTitle" idx="1"/>
          </p:nvPr>
        </p:nvSpPr>
        <p:spPr>
          <a:xfrm>
            <a:off x="323528" y="2266206"/>
            <a:ext cx="8568952" cy="4475162"/>
          </a:xfrm>
        </p:spPr>
        <p:txBody>
          <a:bodyPr>
            <a:normAutofit fontScale="85000" lnSpcReduction="10000"/>
          </a:bodyPr>
          <a:lstStyle/>
          <a:p>
            <a:pPr algn="l"/>
            <a: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Om </a:t>
            </a:r>
            <a:r>
              <a:rPr lang="nl-BE" sz="5200" b="1" dirty="0">
                <a:solidFill>
                  <a:schemeClr val="tx1"/>
                </a:solidFill>
                <a:latin typeface="Verdana" panose="020B0604030504040204" pitchFamily="34" charset="0"/>
                <a:ea typeface="Verdana" panose="020B0604030504040204" pitchFamily="34" charset="0"/>
                <a:cs typeface="Verdana" panose="020B0604030504040204" pitchFamily="34" charset="0"/>
              </a:rPr>
              <a:t>het vinden </a:t>
            </a:r>
            <a: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moeilijker te </a:t>
            </a:r>
            <a:r>
              <a:rPr lang="nl-BE" sz="5200" b="1" dirty="0">
                <a:solidFill>
                  <a:schemeClr val="tx1"/>
                </a:solidFill>
                <a:latin typeface="Verdana" panose="020B0604030504040204" pitchFamily="34" charset="0"/>
                <a:ea typeface="Verdana" panose="020B0604030504040204" pitchFamily="34" charset="0"/>
                <a:cs typeface="Verdana" panose="020B0604030504040204" pitchFamily="34" charset="0"/>
              </a:rPr>
              <a:t>maken.</a:t>
            </a:r>
            <a:br>
              <a:rPr lang="nl-BE" sz="5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B. Men </a:t>
            </a:r>
            <a:r>
              <a:rPr lang="nl-BE" sz="5200" b="1" dirty="0">
                <a:solidFill>
                  <a:schemeClr val="tx1"/>
                </a:solidFill>
                <a:latin typeface="Verdana" panose="020B0604030504040204" pitchFamily="34" charset="0"/>
                <a:ea typeface="Verdana" panose="020B0604030504040204" pitchFamily="34" charset="0"/>
                <a:cs typeface="Verdana" panose="020B0604030504040204" pitchFamily="34" charset="0"/>
              </a:rPr>
              <a:t>dacht dat de </a:t>
            </a:r>
            <a: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grond</a:t>
            </a:r>
            <a:b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dan vruchtbaarder </a:t>
            </a:r>
            <a:b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werd</a:t>
            </a:r>
            <a:r>
              <a:rPr lang="nl-BE" sz="52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br>
              <a:rPr lang="nl-BE" sz="5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5200" b="1" dirty="0">
                <a:solidFill>
                  <a:schemeClr val="tx1"/>
                </a:solidFill>
                <a:latin typeface="Verdana" panose="020B0604030504040204" pitchFamily="34" charset="0"/>
                <a:ea typeface="Verdana" panose="020B0604030504040204" pitchFamily="34" charset="0"/>
                <a:cs typeface="Verdana" panose="020B0604030504040204" pitchFamily="34" charset="0"/>
              </a:rPr>
              <a:t>C. Zodat de buren ze </a:t>
            </a:r>
            <a: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niet</a:t>
            </a:r>
            <a:b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konden </a:t>
            </a:r>
            <a:r>
              <a:rPr lang="nl-BE" sz="5200" b="1" dirty="0">
                <a:solidFill>
                  <a:schemeClr val="tx1"/>
                </a:solidFill>
                <a:latin typeface="Verdana" panose="020B0604030504040204" pitchFamily="34" charset="0"/>
                <a:ea typeface="Verdana" panose="020B0604030504040204" pitchFamily="34" charset="0"/>
                <a:cs typeface="Verdana" panose="020B0604030504040204" pitchFamily="34" charset="0"/>
              </a:rPr>
              <a:t>vinden.</a:t>
            </a:r>
          </a:p>
          <a:p>
            <a:endParaRPr lang="nl-BE" dirty="0"/>
          </a:p>
        </p:txBody>
      </p:sp>
    </p:spTree>
    <p:extLst>
      <p:ext uri="{BB962C8B-B14F-4D97-AF65-F5344CB8AC3E}">
        <p14:creationId xmlns:p14="http://schemas.microsoft.com/office/powerpoint/2010/main" val="236952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692696"/>
            <a:ext cx="7772400" cy="1470025"/>
          </a:xfrm>
        </p:spPr>
        <p:txBody>
          <a:bodyPr>
            <a:normAutofit fontScale="90000"/>
          </a:bodyPr>
          <a:lstStyle/>
          <a:p>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14: Wat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wil het spreekwoord ‘er op je paasbest uitzien’ zeggen?</a:t>
            </a:r>
            <a:r>
              <a:rPr lang="nl-BE" dirty="0"/>
              <a:t/>
            </a:r>
            <a:br>
              <a:rPr lang="nl-BE" dirty="0"/>
            </a:br>
            <a:endParaRPr lang="nl-BE" dirty="0"/>
          </a:p>
        </p:txBody>
      </p:sp>
      <p:sp>
        <p:nvSpPr>
          <p:cNvPr id="3" name="Ondertitel 2"/>
          <p:cNvSpPr>
            <a:spLocks noGrp="1"/>
          </p:cNvSpPr>
          <p:nvPr>
            <p:ph type="subTitle" idx="1"/>
          </p:nvPr>
        </p:nvSpPr>
        <p:spPr>
          <a:xfrm>
            <a:off x="197868" y="2708920"/>
            <a:ext cx="8928992" cy="3289920"/>
          </a:xfrm>
        </p:spPr>
        <p:txBody>
          <a:bodyPr>
            <a:normAutofit fontScale="92500"/>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Dat je er heel goed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uitziet,</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het </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is een compliment.</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Dat je </a:t>
            </a:r>
            <a:r>
              <a:rPr lang="nl-BE" sz="4400" b="1" dirty="0" err="1">
                <a:solidFill>
                  <a:schemeClr val="tx1"/>
                </a:solidFill>
                <a:latin typeface="Verdana" panose="020B0604030504040204" pitchFamily="34" charset="0"/>
                <a:ea typeface="Verdana" panose="020B0604030504040204" pitchFamily="34" charset="0"/>
                <a:cs typeface="Verdana" panose="020B0604030504040204" pitchFamily="34" charset="0"/>
              </a:rPr>
              <a:t>in’t</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 geel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gekleed</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bent</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Dat je onverzorgd bent.</a:t>
            </a:r>
          </a:p>
          <a:p>
            <a:endParaRPr lang="nl-BE" dirty="0"/>
          </a:p>
        </p:txBody>
      </p:sp>
    </p:spTree>
    <p:extLst>
      <p:ext uri="{BB962C8B-B14F-4D97-AF65-F5344CB8AC3E}">
        <p14:creationId xmlns:p14="http://schemas.microsoft.com/office/powerpoint/2010/main" val="4218443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66750" y="511175"/>
            <a:ext cx="7772400" cy="1470025"/>
          </a:xfrm>
        </p:spPr>
        <p:txBody>
          <a:bodyPr>
            <a:normAutofit fontScale="90000"/>
          </a:bodyPr>
          <a:lstStyle/>
          <a:p>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15: Wanneer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valt Palmzondag?</a:t>
            </a:r>
            <a:r>
              <a:rPr lang="nl-BE" dirty="0"/>
              <a:t/>
            </a:r>
            <a:br>
              <a:rPr lang="nl-BE" dirty="0"/>
            </a:br>
            <a:r>
              <a:rPr lang="nl-BE" dirty="0" smtClean="0"/>
              <a:t> </a:t>
            </a:r>
            <a:endParaRPr lang="nl-BE" dirty="0"/>
          </a:p>
        </p:txBody>
      </p:sp>
      <p:sp>
        <p:nvSpPr>
          <p:cNvPr id="3" name="Ondertitel 2"/>
          <p:cNvSpPr>
            <a:spLocks noGrp="1"/>
          </p:cNvSpPr>
          <p:nvPr>
            <p:ph type="subTitle" idx="1"/>
          </p:nvPr>
        </p:nvSpPr>
        <p:spPr>
          <a:xfrm>
            <a:off x="467544" y="2780928"/>
            <a:ext cx="8496944" cy="3456384"/>
          </a:xfrm>
        </p:spPr>
        <p:txBody>
          <a:bodyPr>
            <a:normAutofit/>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Een week na Pasen.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Een maand voor Pasen.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Een week voor Pasen.</a:t>
            </a:r>
          </a:p>
          <a:p>
            <a:endParaRPr lang="nl-BE" dirty="0"/>
          </a:p>
        </p:txBody>
      </p:sp>
    </p:spTree>
    <p:extLst>
      <p:ext uri="{BB962C8B-B14F-4D97-AF65-F5344CB8AC3E}">
        <p14:creationId xmlns:p14="http://schemas.microsoft.com/office/powerpoint/2010/main" val="2525135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548680"/>
            <a:ext cx="7772400" cy="1470025"/>
          </a:xfrm>
        </p:spPr>
        <p:txBody>
          <a:bodyPr>
            <a:noAutofit/>
          </a:bodyPr>
          <a:lstStyle/>
          <a:p>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16: Hoeveel </a:t>
            </a:r>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dagen na Pasen duurt het nog tot Hemelvaartsdag? </a:t>
            </a:r>
          </a:p>
        </p:txBody>
      </p:sp>
      <p:sp>
        <p:nvSpPr>
          <p:cNvPr id="3" name="Ondertitel 2"/>
          <p:cNvSpPr>
            <a:spLocks noGrp="1"/>
          </p:cNvSpPr>
          <p:nvPr>
            <p:ph type="subTitle" idx="1"/>
          </p:nvPr>
        </p:nvSpPr>
        <p:spPr>
          <a:xfrm>
            <a:off x="827584" y="3212976"/>
            <a:ext cx="7592888" cy="3888432"/>
          </a:xfrm>
        </p:spPr>
        <p:txBody>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40 dagen.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15 dagen.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100 dagen.</a:t>
            </a:r>
          </a:p>
          <a:p>
            <a:endParaRPr lang="nl-BE" dirty="0"/>
          </a:p>
        </p:txBody>
      </p:sp>
    </p:spTree>
    <p:extLst>
      <p:ext uri="{BB962C8B-B14F-4D97-AF65-F5344CB8AC3E}">
        <p14:creationId xmlns:p14="http://schemas.microsoft.com/office/powerpoint/2010/main" val="1392991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1340768"/>
            <a:ext cx="7772400" cy="1470025"/>
          </a:xfrm>
        </p:spPr>
        <p:txBody>
          <a:bodyPr>
            <a:normAutofit fontScale="90000"/>
          </a:bodyPr>
          <a:lstStyle/>
          <a:p>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17: Pasen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valt nooit op dezelfde datum. Wanneer kan het ten vroegste en ten laatste Pasen zijn?</a:t>
            </a:r>
            <a:r>
              <a:rPr lang="nl-BE" dirty="0"/>
              <a:t/>
            </a:r>
            <a:br>
              <a:rPr lang="nl-BE" dirty="0"/>
            </a:br>
            <a:endParaRPr lang="nl-BE" dirty="0"/>
          </a:p>
        </p:txBody>
      </p:sp>
      <p:sp>
        <p:nvSpPr>
          <p:cNvPr id="3" name="Ondertitel 2"/>
          <p:cNvSpPr>
            <a:spLocks noGrp="1"/>
          </p:cNvSpPr>
          <p:nvPr>
            <p:ph type="subTitle" idx="1"/>
          </p:nvPr>
        </p:nvSpPr>
        <p:spPr>
          <a:xfrm>
            <a:off x="251520" y="3284984"/>
            <a:ext cx="8712968" cy="3573016"/>
          </a:xfrm>
        </p:spPr>
        <p:txBody>
          <a:bodyPr>
            <a:normAutofit fontScale="92500" lnSpcReduction="10000"/>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Ten vroegste 30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januari</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en </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ten laatste op 30 mei.</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Ten vroegste 22 maart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ten </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laatste op 25 april.</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Pasen valt altijd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op</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dezelfde </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datum.</a:t>
            </a:r>
          </a:p>
          <a:p>
            <a:endParaRPr lang="nl-BE" dirty="0"/>
          </a:p>
        </p:txBody>
      </p:sp>
    </p:spTree>
    <p:extLst>
      <p:ext uri="{BB962C8B-B14F-4D97-AF65-F5344CB8AC3E}">
        <p14:creationId xmlns:p14="http://schemas.microsoft.com/office/powerpoint/2010/main" val="1195971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216025"/>
            <a:ext cx="8712968" cy="1470025"/>
          </a:xfrm>
        </p:spPr>
        <p:txBody>
          <a:bodyPr>
            <a:normAutofit fontScale="90000"/>
          </a:bodyPr>
          <a:lstStyle/>
          <a:p>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18: Waar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bijten 76</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  van de mensen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eerst een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stuk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af als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ze een chocolade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paashaas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opeten?</a:t>
            </a:r>
            <a:r>
              <a:rPr lang="nl-BE" dirty="0"/>
              <a:t/>
            </a:r>
            <a:br>
              <a:rPr lang="nl-BE" dirty="0"/>
            </a:br>
            <a:endParaRPr lang="nl-BE" dirty="0"/>
          </a:p>
        </p:txBody>
      </p:sp>
      <p:sp>
        <p:nvSpPr>
          <p:cNvPr id="3" name="Ondertitel 2"/>
          <p:cNvSpPr>
            <a:spLocks noGrp="1"/>
          </p:cNvSpPr>
          <p:nvPr>
            <p:ph type="subTitle" idx="1"/>
          </p:nvPr>
        </p:nvSpPr>
        <p:spPr>
          <a:xfrm>
            <a:off x="395536" y="3429000"/>
            <a:ext cx="8064896" cy="2952328"/>
          </a:xfrm>
        </p:spPr>
        <p:txBody>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Aan de oren</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Aan de poten.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Gewoon </a:t>
            </a:r>
            <a:r>
              <a:rPr lang="nl-BE" sz="4400" b="1" dirty="0" err="1">
                <a:solidFill>
                  <a:schemeClr val="tx1"/>
                </a:solidFill>
                <a:latin typeface="Verdana" panose="020B0604030504040204" pitchFamily="34" charset="0"/>
                <a:ea typeface="Verdana" panose="020B0604030504040204" pitchFamily="34" charset="0"/>
                <a:cs typeface="Verdana" panose="020B0604030504040204" pitchFamily="34" charset="0"/>
              </a:rPr>
              <a:t>in’t</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midden</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endParaRPr lang="nl-B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2780928"/>
            <a:ext cx="1584176"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0963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332656"/>
            <a:ext cx="7772400" cy="1470025"/>
          </a:xfrm>
        </p:spPr>
        <p:txBody>
          <a:bodyPr>
            <a:normAutofit/>
          </a:bodyPr>
          <a:lstStyle/>
          <a:p>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 Op welke dag valt Pasen?</a:t>
            </a:r>
            <a:endParaRPr lang="nl-BE" sz="3600" dirty="0">
              <a:solidFill>
                <a:srgbClr val="00B050"/>
              </a:solidFill>
            </a:endParaRPr>
          </a:p>
        </p:txBody>
      </p:sp>
      <p:sp>
        <p:nvSpPr>
          <p:cNvPr id="3" name="Ondertitel 2"/>
          <p:cNvSpPr>
            <a:spLocks noGrp="1"/>
          </p:cNvSpPr>
          <p:nvPr>
            <p:ph type="subTitle" idx="1"/>
          </p:nvPr>
        </p:nvSpPr>
        <p:spPr>
          <a:xfrm>
            <a:off x="395536" y="2924944"/>
            <a:ext cx="7048872" cy="1752600"/>
          </a:xfrm>
        </p:spPr>
        <p:txBody>
          <a:bodyPr>
            <a:noAutofit/>
          </a:bodyPr>
          <a:lstStyle/>
          <a:p>
            <a:pPr algn="l"/>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Op een maandag.</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B. Op een zondag.</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 Dat kan jaar tot</a:t>
            </a:r>
          </a:p>
          <a:p>
            <a:pPr algn="l"/>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jaar verschillen.</a:t>
            </a:r>
            <a:endParaRPr lang="nl-BE" sz="4400" dirty="0">
              <a:solidFill>
                <a:schemeClr val="tx1"/>
              </a:solidFill>
            </a:endParaRPr>
          </a:p>
        </p:txBody>
      </p:sp>
    </p:spTree>
    <p:extLst>
      <p:ext uri="{BB962C8B-B14F-4D97-AF65-F5344CB8AC3E}">
        <p14:creationId xmlns:p14="http://schemas.microsoft.com/office/powerpoint/2010/main" val="1381629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980728"/>
            <a:ext cx="7772400" cy="1470025"/>
          </a:xfrm>
        </p:spPr>
        <p:txBody>
          <a:bodyPr>
            <a:normAutofit fontScale="90000"/>
          </a:bodyPr>
          <a:lstStyle/>
          <a:p>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19: Is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Pasen een officiële feestdag? </a:t>
            </a:r>
            <a:r>
              <a:rPr lang="nl-BE" dirty="0"/>
              <a:t/>
            </a:r>
            <a:br>
              <a:rPr lang="nl-BE" dirty="0"/>
            </a:br>
            <a:endParaRPr lang="nl-BE" dirty="0"/>
          </a:p>
        </p:txBody>
      </p:sp>
      <p:sp>
        <p:nvSpPr>
          <p:cNvPr id="3" name="Ondertitel 2"/>
          <p:cNvSpPr>
            <a:spLocks noGrp="1"/>
          </p:cNvSpPr>
          <p:nvPr>
            <p:ph type="subTitle" idx="1"/>
          </p:nvPr>
        </p:nvSpPr>
        <p:spPr>
          <a:xfrm>
            <a:off x="179512" y="2996952"/>
            <a:ext cx="8856984" cy="3384376"/>
          </a:xfrm>
        </p:spPr>
        <p:txBody>
          <a:bodyPr>
            <a:normAutofit/>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Neen.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Iedereen moet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werken</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die </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dag of verlof nemen.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Ja.</a:t>
            </a:r>
          </a:p>
          <a:p>
            <a:endParaRPr lang="nl-BE" dirty="0"/>
          </a:p>
        </p:txBody>
      </p:sp>
    </p:spTree>
    <p:extLst>
      <p:ext uri="{BB962C8B-B14F-4D97-AF65-F5344CB8AC3E}">
        <p14:creationId xmlns:p14="http://schemas.microsoft.com/office/powerpoint/2010/main" val="2796078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ten voor paasbl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708920"/>
            <a:ext cx="4265077" cy="307796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611560" y="692696"/>
            <a:ext cx="7772400" cy="1470025"/>
          </a:xfrm>
        </p:spPr>
        <p:txBody>
          <a:bodyPr>
            <a:normAutofit fontScale="90000"/>
          </a:bodyPr>
          <a:lstStyle/>
          <a:p>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20: Hoe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heten de bloemen die rond Pasen altijd bloeien?</a:t>
            </a:r>
            <a:r>
              <a:rPr lang="nl-BE" dirty="0"/>
              <a:t/>
            </a:r>
            <a:br>
              <a:rPr lang="nl-BE" dirty="0"/>
            </a:br>
            <a:endParaRPr lang="nl-BE" dirty="0"/>
          </a:p>
        </p:txBody>
      </p:sp>
      <p:sp>
        <p:nvSpPr>
          <p:cNvPr id="3" name="Ondertitel 2"/>
          <p:cNvSpPr>
            <a:spLocks noGrp="1"/>
          </p:cNvSpPr>
          <p:nvPr>
            <p:ph type="subTitle" idx="1"/>
          </p:nvPr>
        </p:nvSpPr>
        <p:spPr>
          <a:xfrm>
            <a:off x="323528" y="3501008"/>
            <a:ext cx="5544616" cy="3744416"/>
          </a:xfrm>
        </p:spPr>
        <p:txBody>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Rozen.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Narcissen.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Gerbera’s.</a:t>
            </a:r>
          </a:p>
          <a:p>
            <a:endParaRPr lang="nl-BE" dirty="0"/>
          </a:p>
        </p:txBody>
      </p:sp>
    </p:spTree>
    <p:extLst>
      <p:ext uri="{BB962C8B-B14F-4D97-AF65-F5344CB8AC3E}">
        <p14:creationId xmlns:p14="http://schemas.microsoft.com/office/powerpoint/2010/main" val="3392117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196752"/>
            <a:ext cx="8784976"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21: Niet alleen narcissen zijn typische bloemen met Pasen. Er zijn ook nog andere bloemen die symbool staan voor de opstanding. Welke?</a:t>
            </a:r>
            <a:r>
              <a:rPr lang="nl-BE" dirty="0"/>
              <a:t/>
            </a:r>
            <a:br>
              <a:rPr lang="nl-BE" dirty="0"/>
            </a:br>
            <a:endParaRPr lang="nl-BE" dirty="0"/>
          </a:p>
        </p:txBody>
      </p:sp>
      <p:sp>
        <p:nvSpPr>
          <p:cNvPr id="3" name="Ondertitel 2"/>
          <p:cNvSpPr>
            <a:spLocks noGrp="1"/>
          </p:cNvSpPr>
          <p:nvPr>
            <p:ph type="subTitle" idx="1"/>
          </p:nvPr>
        </p:nvSpPr>
        <p:spPr>
          <a:xfrm>
            <a:off x="539552" y="3789040"/>
            <a:ext cx="6400800" cy="2448272"/>
          </a:xfrm>
        </p:spPr>
        <p:txBody>
          <a:bodyPr>
            <a:normAutofit/>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Witte lelies.</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Witte rozen.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Witte hyacinten.</a:t>
            </a:r>
          </a:p>
          <a:p>
            <a:endParaRPr lang="nl-BE" dirty="0"/>
          </a:p>
        </p:txBody>
      </p:sp>
    </p:spTree>
    <p:extLst>
      <p:ext uri="{BB962C8B-B14F-4D97-AF65-F5344CB8AC3E}">
        <p14:creationId xmlns:p14="http://schemas.microsoft.com/office/powerpoint/2010/main" val="554403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1412776"/>
            <a:ext cx="8784976"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22: Het is nog maar enkele keren gebeurd, maar het heeft ooit met Pasen gesneeuwd. Hoeveel keer is dit al voorgekomen sinds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de waarnemingen van het weer?</a:t>
            </a:r>
            <a:r>
              <a:rPr lang="nl-BE" dirty="0"/>
              <a:t/>
            </a:r>
            <a:br>
              <a:rPr lang="nl-BE" dirty="0"/>
            </a:br>
            <a:endParaRPr lang="nl-BE" dirty="0"/>
          </a:p>
        </p:txBody>
      </p:sp>
      <p:sp>
        <p:nvSpPr>
          <p:cNvPr id="3" name="Ondertitel 2"/>
          <p:cNvSpPr>
            <a:spLocks noGrp="1"/>
          </p:cNvSpPr>
          <p:nvPr>
            <p:ph type="subTitle" idx="1"/>
          </p:nvPr>
        </p:nvSpPr>
        <p:spPr>
          <a:xfrm>
            <a:off x="539552" y="3861048"/>
            <a:ext cx="6400800" cy="2495128"/>
          </a:xfrm>
        </p:spPr>
        <p:txBody>
          <a:bodyPr>
            <a:normAutofit/>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100 keer.</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4 keer.</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Bijna elk jaar.</a:t>
            </a:r>
          </a:p>
          <a:p>
            <a:endParaRPr lang="nl-BE" dirty="0"/>
          </a:p>
        </p:txBody>
      </p:sp>
    </p:spTree>
    <p:extLst>
      <p:ext uri="{BB962C8B-B14F-4D97-AF65-F5344CB8AC3E}">
        <p14:creationId xmlns:p14="http://schemas.microsoft.com/office/powerpoint/2010/main" val="3432757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908720"/>
            <a:ext cx="7772400"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23: Hoe geraken kuikentjes uit het ei?</a:t>
            </a:r>
            <a:r>
              <a:rPr lang="nl-BE" dirty="0"/>
              <a:t/>
            </a:r>
            <a:br>
              <a:rPr lang="nl-BE" dirty="0"/>
            </a:br>
            <a:endParaRPr lang="nl-BE" dirty="0"/>
          </a:p>
        </p:txBody>
      </p:sp>
      <p:sp>
        <p:nvSpPr>
          <p:cNvPr id="3" name="Ondertitel 2"/>
          <p:cNvSpPr>
            <a:spLocks noGrp="1"/>
          </p:cNvSpPr>
          <p:nvPr>
            <p:ph type="subTitle" idx="1"/>
          </p:nvPr>
        </p:nvSpPr>
        <p:spPr>
          <a:xfrm>
            <a:off x="107504" y="2492896"/>
            <a:ext cx="8784976" cy="4104456"/>
          </a:xfrm>
        </p:spPr>
        <p:txBody>
          <a:bodyPr>
            <a:normAutofit fontScale="85000" lnSpcReduction="20000"/>
          </a:bodyPr>
          <a:lstStyle/>
          <a:p>
            <a:pPr algn="l"/>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A. Ze stampen met </a:t>
            </a: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hun</a:t>
            </a:r>
            <a:b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pootjes</a:t>
            </a: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b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B. Het ei barst </a:t>
            </a: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automatisch</a:t>
            </a:r>
            <a:b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als </a:t>
            </a: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de tijd rijp is.</a:t>
            </a:r>
            <a:b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C. Ze hebben een </a:t>
            </a: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speciale</a:t>
            </a:r>
            <a:b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‘tand</a:t>
            </a: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 om de schaal stuk </a:t>
            </a: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te</a:t>
            </a:r>
            <a:b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maken</a:t>
            </a: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 Die tand valt na </a:t>
            </a: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a:t>
            </a:r>
            <a:b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geboorte </a:t>
            </a: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direct af.</a:t>
            </a:r>
          </a:p>
          <a:p>
            <a:endParaRPr lang="nl-BE" dirty="0"/>
          </a:p>
        </p:txBody>
      </p:sp>
    </p:spTree>
    <p:extLst>
      <p:ext uri="{BB962C8B-B14F-4D97-AF65-F5344CB8AC3E}">
        <p14:creationId xmlns:p14="http://schemas.microsoft.com/office/powerpoint/2010/main" val="997470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124744"/>
            <a:ext cx="7772400"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24: Kan je aan de oorlel van een kip zien welke kleur eieren ze legt?</a:t>
            </a:r>
            <a:r>
              <a:rPr lang="nl-BE" dirty="0"/>
              <a:t/>
            </a:r>
            <a:br>
              <a:rPr lang="nl-BE" dirty="0"/>
            </a:br>
            <a:endParaRPr lang="nl-BE" dirty="0"/>
          </a:p>
        </p:txBody>
      </p:sp>
      <p:sp>
        <p:nvSpPr>
          <p:cNvPr id="3" name="Ondertitel 2"/>
          <p:cNvSpPr>
            <a:spLocks noGrp="1"/>
          </p:cNvSpPr>
          <p:nvPr>
            <p:ph type="subTitle" idx="1"/>
          </p:nvPr>
        </p:nvSpPr>
        <p:spPr>
          <a:xfrm>
            <a:off x="107504" y="2996952"/>
            <a:ext cx="8856984" cy="3600400"/>
          </a:xfrm>
        </p:spPr>
        <p:txBody>
          <a:bodyPr>
            <a:normAutofit fontScale="92500" lnSpcReduction="10000"/>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Ja, een witte oorlel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geeft</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witte </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eieren, een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rode</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oorlel </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geeft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bruine eieren</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Neen.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Neen dat hangt van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kleur </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van de kip af.</a:t>
            </a:r>
          </a:p>
          <a:p>
            <a:endParaRPr lang="nl-BE" dirty="0"/>
          </a:p>
        </p:txBody>
      </p:sp>
    </p:spTree>
    <p:extLst>
      <p:ext uri="{BB962C8B-B14F-4D97-AF65-F5344CB8AC3E}">
        <p14:creationId xmlns:p14="http://schemas.microsoft.com/office/powerpoint/2010/main" val="102907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836712"/>
            <a:ext cx="7772400"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25: Een paasei staat symbool voor?</a:t>
            </a:r>
            <a:r>
              <a:rPr lang="nl-BE" dirty="0"/>
              <a:t/>
            </a:r>
            <a:br>
              <a:rPr lang="nl-BE" dirty="0"/>
            </a:br>
            <a:endParaRPr lang="nl-BE" dirty="0"/>
          </a:p>
        </p:txBody>
      </p:sp>
      <p:sp>
        <p:nvSpPr>
          <p:cNvPr id="3" name="Ondertitel 2"/>
          <p:cNvSpPr>
            <a:spLocks noGrp="1"/>
          </p:cNvSpPr>
          <p:nvPr>
            <p:ph type="subTitle" idx="1"/>
          </p:nvPr>
        </p:nvSpPr>
        <p:spPr>
          <a:xfrm>
            <a:off x="683568" y="2852936"/>
            <a:ext cx="7376864" cy="3600400"/>
          </a:xfrm>
        </p:spPr>
        <p:txBody>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Veel te veel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suikers</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eten</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Vruchtbaarheid.</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Lekker eten.</a:t>
            </a:r>
          </a:p>
          <a:p>
            <a:endParaRPr lang="nl-BE" dirty="0"/>
          </a:p>
        </p:txBody>
      </p:sp>
    </p:spTree>
    <p:extLst>
      <p:ext uri="{BB962C8B-B14F-4D97-AF65-F5344CB8AC3E}">
        <p14:creationId xmlns:p14="http://schemas.microsoft.com/office/powerpoint/2010/main" val="3120414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04864"/>
            <a:ext cx="550729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395536" y="188640"/>
            <a:ext cx="8229600" cy="1930226"/>
          </a:xfrm>
        </p:spPr>
        <p:txBody>
          <a:bodyPr>
            <a:normAutofit/>
          </a:bodyPr>
          <a:lstStyle/>
          <a:p>
            <a:r>
              <a:rPr lang="nl-BE" sz="6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Oplossingen</a:t>
            </a:r>
            <a:endParaRPr lang="nl-BE" sz="60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7350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332656"/>
            <a:ext cx="7772400" cy="1470025"/>
          </a:xfrm>
        </p:spPr>
        <p:txBody>
          <a:bodyPr>
            <a:normAutofit/>
          </a:bodyPr>
          <a:lstStyle/>
          <a:p>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 Op welke dag valt Pasen?</a:t>
            </a:r>
            <a:endParaRPr lang="nl-BE" sz="3600" dirty="0">
              <a:solidFill>
                <a:srgbClr val="00B050"/>
              </a:solidFill>
            </a:endParaRPr>
          </a:p>
        </p:txBody>
      </p:sp>
      <p:sp>
        <p:nvSpPr>
          <p:cNvPr id="3" name="Ondertitel 2"/>
          <p:cNvSpPr>
            <a:spLocks noGrp="1"/>
          </p:cNvSpPr>
          <p:nvPr>
            <p:ph type="subTitle" idx="1"/>
          </p:nvPr>
        </p:nvSpPr>
        <p:spPr>
          <a:xfrm>
            <a:off x="395536" y="2924944"/>
            <a:ext cx="7048872" cy="1752600"/>
          </a:xfrm>
        </p:spPr>
        <p:txBody>
          <a:bodyPr>
            <a:noAutofit/>
          </a:bodyPr>
          <a:lstStyle/>
          <a:p>
            <a:pPr algn="l"/>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Op een maandag.</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B. Op een zondag.</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 Dat kan jaar tot</a:t>
            </a:r>
          </a:p>
          <a:p>
            <a:pPr algn="l"/>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jaar verschillen.</a:t>
            </a:r>
            <a:endParaRPr lang="nl-BE" sz="4400" dirty="0">
              <a:solidFill>
                <a:schemeClr val="tx1"/>
              </a:solidFill>
            </a:endParaRPr>
          </a:p>
        </p:txBody>
      </p:sp>
    </p:spTree>
    <p:extLst>
      <p:ext uri="{BB962C8B-B14F-4D97-AF65-F5344CB8AC3E}">
        <p14:creationId xmlns:p14="http://schemas.microsoft.com/office/powerpoint/2010/main" val="1205396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052736"/>
            <a:ext cx="8229600" cy="1143000"/>
          </a:xfrm>
        </p:spPr>
        <p:txBody>
          <a:bodyPr>
            <a:noAutofit/>
          </a:bodyPr>
          <a:lstStyle/>
          <a:p>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a:t>
            </a:r>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2: Wat is de betekenis van Pasen?</a:t>
            </a:r>
            <a:r>
              <a:rPr lang="nl-BE" dirty="0">
                <a:latin typeface="Verdana" panose="020B0604030504040204" pitchFamily="34" charset="0"/>
                <a:ea typeface="Verdana" panose="020B0604030504040204" pitchFamily="34" charset="0"/>
                <a:cs typeface="Verdana" panose="020B0604030504040204" pitchFamily="34" charset="0"/>
              </a:rPr>
              <a:t/>
            </a:r>
            <a:br>
              <a:rPr lang="nl-BE" dirty="0">
                <a:latin typeface="Verdana" panose="020B0604030504040204" pitchFamily="34" charset="0"/>
                <a:ea typeface="Verdana" panose="020B0604030504040204" pitchFamily="34" charset="0"/>
                <a:cs typeface="Verdana" panose="020B0604030504040204" pitchFamily="34" charset="0"/>
              </a:rPr>
            </a:br>
            <a:endParaRPr lang="nl-BE"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inhoud 2"/>
          <p:cNvSpPr>
            <a:spLocks noGrp="1"/>
          </p:cNvSpPr>
          <p:nvPr>
            <p:ph idx="1"/>
          </p:nvPr>
        </p:nvSpPr>
        <p:spPr>
          <a:xfrm>
            <a:off x="467544" y="2996952"/>
            <a:ext cx="8229600" cy="3633267"/>
          </a:xfrm>
        </p:spPr>
        <p:txBody>
          <a:bodyPr>
            <a:normAutofit fontScale="92500"/>
          </a:bodyPr>
          <a:lstStyle/>
          <a:p>
            <a:pPr marL="0" indent="0">
              <a:buNone/>
            </a:pPr>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A. De herrijzenis van </a:t>
            </a:r>
            <a: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a:t>
            </a:r>
            <a:b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Christus.</a:t>
            </a:r>
            <a:endPar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BE" sz="4400" b="1" dirty="0">
                <a:latin typeface="Verdana" panose="020B0604030504040204" pitchFamily="34" charset="0"/>
                <a:ea typeface="Verdana" panose="020B0604030504040204" pitchFamily="34" charset="0"/>
                <a:cs typeface="Verdana" panose="020B0604030504040204" pitchFamily="34" charset="0"/>
              </a:rPr>
              <a:t>B. Het laatste </a:t>
            </a:r>
            <a:r>
              <a:rPr lang="nl-BE" sz="4400" b="1" dirty="0" smtClean="0">
                <a:latin typeface="Verdana" panose="020B0604030504040204" pitchFamily="34" charset="0"/>
                <a:ea typeface="Verdana" panose="020B0604030504040204" pitchFamily="34" charset="0"/>
                <a:cs typeface="Verdana" panose="020B0604030504040204" pitchFamily="34" charset="0"/>
              </a:rPr>
              <a:t>avondmaal.</a:t>
            </a:r>
            <a:endParaRPr lang="nl-BE" sz="44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BE" sz="4400" b="1" dirty="0">
                <a:latin typeface="Verdana" panose="020B0604030504040204" pitchFamily="34" charset="0"/>
                <a:ea typeface="Verdana" panose="020B0604030504040204" pitchFamily="34" charset="0"/>
                <a:cs typeface="Verdana" panose="020B0604030504040204" pitchFamily="34" charset="0"/>
              </a:rPr>
              <a:t>C. Het wegwassen van </a:t>
            </a:r>
            <a:r>
              <a:rPr lang="nl-BE" sz="4400" b="1" dirty="0" smtClean="0">
                <a:latin typeface="Verdana" panose="020B0604030504040204" pitchFamily="34" charset="0"/>
                <a:ea typeface="Verdana" panose="020B0604030504040204" pitchFamily="34" charset="0"/>
                <a:cs typeface="Verdana" panose="020B0604030504040204" pitchFamily="34" charset="0"/>
              </a:rPr>
              <a:t>de</a:t>
            </a:r>
            <a:br>
              <a:rPr lang="nl-BE" sz="4400" b="1" dirty="0" smtClean="0">
                <a:latin typeface="Verdana" panose="020B0604030504040204" pitchFamily="34" charset="0"/>
                <a:ea typeface="Verdana" panose="020B0604030504040204" pitchFamily="34" charset="0"/>
                <a:cs typeface="Verdana" panose="020B0604030504040204" pitchFamily="34" charset="0"/>
              </a:rPr>
            </a:br>
            <a:r>
              <a:rPr lang="nl-BE" sz="4400" b="1" dirty="0" smtClean="0">
                <a:latin typeface="Verdana" panose="020B0604030504040204" pitchFamily="34" charset="0"/>
                <a:ea typeface="Verdana" panose="020B0604030504040204" pitchFamily="34" charset="0"/>
                <a:cs typeface="Verdana" panose="020B0604030504040204" pitchFamily="34" charset="0"/>
              </a:rPr>
              <a:t>     zonden.</a:t>
            </a:r>
            <a:endParaRPr lang="nl-BE" sz="4400" b="1" dirty="0">
              <a:latin typeface="Verdana" panose="020B0604030504040204" pitchFamily="34" charset="0"/>
              <a:ea typeface="Verdana" panose="020B0604030504040204" pitchFamily="34" charset="0"/>
              <a:cs typeface="Verdana" panose="020B0604030504040204" pitchFamily="34" charset="0"/>
            </a:endParaRPr>
          </a:p>
          <a:p>
            <a:endParaRPr lang="nl-BE" dirty="0"/>
          </a:p>
        </p:txBody>
      </p:sp>
    </p:spTree>
    <p:extLst>
      <p:ext uri="{BB962C8B-B14F-4D97-AF65-F5344CB8AC3E}">
        <p14:creationId xmlns:p14="http://schemas.microsoft.com/office/powerpoint/2010/main" val="4270344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052736"/>
            <a:ext cx="8229600" cy="1143000"/>
          </a:xfrm>
        </p:spPr>
        <p:txBody>
          <a:bodyPr>
            <a:noAutofit/>
          </a:bodyPr>
          <a:lstStyle/>
          <a:p>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a:t>
            </a:r>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2: Wat is de betekenis van Pasen?</a:t>
            </a:r>
            <a:r>
              <a:rPr lang="nl-BE" dirty="0">
                <a:latin typeface="Verdana" panose="020B0604030504040204" pitchFamily="34" charset="0"/>
                <a:ea typeface="Verdana" panose="020B0604030504040204" pitchFamily="34" charset="0"/>
                <a:cs typeface="Verdana" panose="020B0604030504040204" pitchFamily="34" charset="0"/>
              </a:rPr>
              <a:t/>
            </a:r>
            <a:br>
              <a:rPr lang="nl-BE" dirty="0">
                <a:latin typeface="Verdana" panose="020B0604030504040204" pitchFamily="34" charset="0"/>
                <a:ea typeface="Verdana" panose="020B0604030504040204" pitchFamily="34" charset="0"/>
                <a:cs typeface="Verdana" panose="020B0604030504040204" pitchFamily="34" charset="0"/>
              </a:rPr>
            </a:br>
            <a:endParaRPr lang="nl-BE"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inhoud 2"/>
          <p:cNvSpPr>
            <a:spLocks noGrp="1"/>
          </p:cNvSpPr>
          <p:nvPr>
            <p:ph idx="1"/>
          </p:nvPr>
        </p:nvSpPr>
        <p:spPr>
          <a:xfrm>
            <a:off x="467544" y="2996952"/>
            <a:ext cx="8229600" cy="3633267"/>
          </a:xfrm>
        </p:spPr>
        <p:txBody>
          <a:bodyPr>
            <a:normAutofit fontScale="92500"/>
          </a:bodyPr>
          <a:lstStyle/>
          <a:p>
            <a:pPr marL="0" indent="0">
              <a:buNone/>
            </a:pPr>
            <a:r>
              <a:rPr lang="nl-BE" sz="4400" b="1" dirty="0">
                <a:latin typeface="Verdana" panose="020B0604030504040204" pitchFamily="34" charset="0"/>
                <a:ea typeface="Verdana" panose="020B0604030504040204" pitchFamily="34" charset="0"/>
                <a:cs typeface="Verdana" panose="020B0604030504040204" pitchFamily="34" charset="0"/>
              </a:rPr>
              <a:t>A. De herrijzenis van </a:t>
            </a:r>
            <a:r>
              <a:rPr lang="nl-BE" sz="4400" b="1" dirty="0" smtClean="0">
                <a:latin typeface="Verdana" panose="020B0604030504040204" pitchFamily="34" charset="0"/>
                <a:ea typeface="Verdana" panose="020B0604030504040204" pitchFamily="34" charset="0"/>
                <a:cs typeface="Verdana" panose="020B0604030504040204" pitchFamily="34" charset="0"/>
              </a:rPr>
              <a:t> </a:t>
            </a:r>
            <a:br>
              <a:rPr lang="nl-BE" sz="4400" b="1" dirty="0" smtClean="0">
                <a:latin typeface="Verdana" panose="020B0604030504040204" pitchFamily="34" charset="0"/>
                <a:ea typeface="Verdana" panose="020B0604030504040204" pitchFamily="34" charset="0"/>
                <a:cs typeface="Verdana" panose="020B0604030504040204" pitchFamily="34" charset="0"/>
              </a:rPr>
            </a:br>
            <a:r>
              <a:rPr lang="nl-BE" sz="4400" b="1" dirty="0" smtClean="0">
                <a:latin typeface="Verdana" panose="020B0604030504040204" pitchFamily="34" charset="0"/>
                <a:ea typeface="Verdana" panose="020B0604030504040204" pitchFamily="34" charset="0"/>
                <a:cs typeface="Verdana" panose="020B0604030504040204" pitchFamily="34" charset="0"/>
              </a:rPr>
              <a:t>     Christus.</a:t>
            </a:r>
            <a:endParaRPr lang="nl-BE" sz="44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BE" sz="4400" b="1" dirty="0">
                <a:latin typeface="Verdana" panose="020B0604030504040204" pitchFamily="34" charset="0"/>
                <a:ea typeface="Verdana" panose="020B0604030504040204" pitchFamily="34" charset="0"/>
                <a:cs typeface="Verdana" panose="020B0604030504040204" pitchFamily="34" charset="0"/>
              </a:rPr>
              <a:t>B. Het laatste </a:t>
            </a:r>
            <a:r>
              <a:rPr lang="nl-BE" sz="4400" b="1" dirty="0" smtClean="0">
                <a:latin typeface="Verdana" panose="020B0604030504040204" pitchFamily="34" charset="0"/>
                <a:ea typeface="Verdana" panose="020B0604030504040204" pitchFamily="34" charset="0"/>
                <a:cs typeface="Verdana" panose="020B0604030504040204" pitchFamily="34" charset="0"/>
              </a:rPr>
              <a:t>avondmaal.</a:t>
            </a:r>
            <a:endParaRPr lang="nl-BE" sz="44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BE" sz="4400" b="1" dirty="0">
                <a:latin typeface="Verdana" panose="020B0604030504040204" pitchFamily="34" charset="0"/>
                <a:ea typeface="Verdana" panose="020B0604030504040204" pitchFamily="34" charset="0"/>
                <a:cs typeface="Verdana" panose="020B0604030504040204" pitchFamily="34" charset="0"/>
              </a:rPr>
              <a:t>C. Het wegwassen van </a:t>
            </a:r>
            <a:r>
              <a:rPr lang="nl-BE" sz="4400" b="1" dirty="0" smtClean="0">
                <a:latin typeface="Verdana" panose="020B0604030504040204" pitchFamily="34" charset="0"/>
                <a:ea typeface="Verdana" panose="020B0604030504040204" pitchFamily="34" charset="0"/>
                <a:cs typeface="Verdana" panose="020B0604030504040204" pitchFamily="34" charset="0"/>
              </a:rPr>
              <a:t>de</a:t>
            </a:r>
            <a:br>
              <a:rPr lang="nl-BE" sz="4400" b="1" dirty="0" smtClean="0">
                <a:latin typeface="Verdana" panose="020B0604030504040204" pitchFamily="34" charset="0"/>
                <a:ea typeface="Verdana" panose="020B0604030504040204" pitchFamily="34" charset="0"/>
                <a:cs typeface="Verdana" panose="020B0604030504040204" pitchFamily="34" charset="0"/>
              </a:rPr>
            </a:br>
            <a:r>
              <a:rPr lang="nl-BE" sz="4400" b="1" dirty="0" smtClean="0">
                <a:latin typeface="Verdana" panose="020B0604030504040204" pitchFamily="34" charset="0"/>
                <a:ea typeface="Verdana" panose="020B0604030504040204" pitchFamily="34" charset="0"/>
                <a:cs typeface="Verdana" panose="020B0604030504040204" pitchFamily="34" charset="0"/>
              </a:rPr>
              <a:t>     zonden.</a:t>
            </a:r>
            <a:endParaRPr lang="nl-BE" sz="4400" b="1" dirty="0">
              <a:latin typeface="Verdana" panose="020B0604030504040204" pitchFamily="34" charset="0"/>
              <a:ea typeface="Verdana" panose="020B0604030504040204" pitchFamily="34" charset="0"/>
              <a:cs typeface="Verdana" panose="020B0604030504040204" pitchFamily="34" charset="0"/>
            </a:endParaRPr>
          </a:p>
          <a:p>
            <a:endParaRPr lang="nl-BE" dirty="0"/>
          </a:p>
        </p:txBody>
      </p:sp>
    </p:spTree>
    <p:extLst>
      <p:ext uri="{BB962C8B-B14F-4D97-AF65-F5344CB8AC3E}">
        <p14:creationId xmlns:p14="http://schemas.microsoft.com/office/powerpoint/2010/main" val="2723437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548680"/>
            <a:ext cx="7772400" cy="1470025"/>
          </a:xfrm>
        </p:spPr>
        <p:txBody>
          <a:bodyPr>
            <a:noAutofit/>
          </a:bodyPr>
          <a:lstStyle/>
          <a:p>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3: Wat wordt er meestal aan de kindjes uitgedeeld met Pasen.</a:t>
            </a:r>
            <a:endPar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467544" y="3068960"/>
            <a:ext cx="8568952" cy="3240360"/>
          </a:xfrm>
        </p:spPr>
        <p:txBody>
          <a:bodyPr>
            <a:normAutofit fontScale="47500" lnSpcReduction="20000"/>
          </a:bodyPr>
          <a:lstStyle/>
          <a:p>
            <a:pPr marL="742950" indent="-742950" algn="l">
              <a:buFont typeface="+mj-lt"/>
              <a:buAutoNum type="alphaUcPeriod"/>
            </a:pPr>
            <a:r>
              <a:rPr lang="nl-BE" sz="9300" b="1" dirty="0">
                <a:solidFill>
                  <a:schemeClr val="tx1"/>
                </a:solidFill>
                <a:latin typeface="Verdana" panose="020B0604030504040204" pitchFamily="34" charset="0"/>
                <a:ea typeface="Verdana" panose="020B0604030504040204" pitchFamily="34" charset="0"/>
                <a:cs typeface="Verdana" panose="020B0604030504040204" pitchFamily="34" charset="0"/>
              </a:rPr>
              <a:t>S</a:t>
            </a:r>
            <a:r>
              <a:rPr lang="nl-BE" sz="93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noepjes en taart.</a:t>
            </a:r>
          </a:p>
          <a:p>
            <a:pPr marL="742950" indent="-742950" algn="l">
              <a:lnSpc>
                <a:spcPct val="120000"/>
              </a:lnSpc>
              <a:buFont typeface="+mj-lt"/>
              <a:buAutoNum type="alphaUcPeriod"/>
            </a:pPr>
            <a:r>
              <a:rPr lang="nl-BE" sz="93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Chocolade paaseitjes  en kippeneitjes.</a:t>
            </a:r>
          </a:p>
          <a:p>
            <a:pPr marL="742950" indent="-742950" algn="l">
              <a:buFont typeface="+mj-lt"/>
              <a:buAutoNum type="alphaUcPeriod"/>
            </a:pPr>
            <a:r>
              <a:rPr lang="nl-BE" sz="93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Een cadeautje.</a:t>
            </a:r>
          </a:p>
          <a:p>
            <a:pPr marL="742950" indent="-742950">
              <a:buFont typeface="+mj-lt"/>
              <a:buAutoNum type="alphaUcPeriod"/>
            </a:pPr>
            <a:endParaRPr lang="nl-BE" sz="4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81578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484784"/>
            <a:ext cx="8712968"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4: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Met Pasen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zoeken de kinderen eitjes. Eieren worden meestal per dozijn verkocht. Hoeveel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eieren zitten er in een dozijn?</a:t>
            </a:r>
            <a:r>
              <a:rPr lang="nl-BE" dirty="0"/>
              <a:t/>
            </a:r>
            <a:br>
              <a:rPr lang="nl-BE" dirty="0"/>
            </a:br>
            <a:endParaRPr lang="nl-BE" dirty="0"/>
          </a:p>
        </p:txBody>
      </p:sp>
      <p:sp>
        <p:nvSpPr>
          <p:cNvPr id="3" name="Ondertitel 2"/>
          <p:cNvSpPr>
            <a:spLocks noGrp="1"/>
          </p:cNvSpPr>
          <p:nvPr>
            <p:ph type="subTitle" idx="1"/>
          </p:nvPr>
        </p:nvSpPr>
        <p:spPr>
          <a:xfrm>
            <a:off x="971600" y="3717032"/>
            <a:ext cx="7016824" cy="2423120"/>
          </a:xfrm>
        </p:spPr>
        <p:txBody>
          <a:bodyPr>
            <a:normAutofit/>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4.</a:t>
            </a:r>
          </a:p>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6.</a:t>
            </a:r>
          </a:p>
          <a:p>
            <a:pPr algn="l"/>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C. 12.</a:t>
            </a:r>
          </a:p>
          <a:p>
            <a:endParaRPr lang="nl-BE" dirty="0"/>
          </a:p>
        </p:txBody>
      </p:sp>
    </p:spTree>
    <p:extLst>
      <p:ext uri="{BB962C8B-B14F-4D97-AF65-F5344CB8AC3E}">
        <p14:creationId xmlns:p14="http://schemas.microsoft.com/office/powerpoint/2010/main" val="2335404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1340768"/>
            <a:ext cx="8712968" cy="1470025"/>
          </a:xfrm>
        </p:spPr>
        <p:txBody>
          <a:bodyPr>
            <a:noAutofit/>
          </a:bodyPr>
          <a:lstStyle/>
          <a:p>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5: </a:t>
            </a:r>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Niet </a:t>
            </a:r>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alleen eieren maar ook kuikentjes zijn het symbool </a:t>
            </a:r>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van Pasen</a:t>
            </a:r>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 Hoelang zit een kip op een ei voordat er een kuikentje uitkomt?</a:t>
            </a:r>
            <a:r>
              <a:rPr lang="nl-BE" sz="3600" b="1" dirty="0">
                <a:latin typeface="Verdana" panose="020B0604030504040204" pitchFamily="34" charset="0"/>
                <a:ea typeface="Verdana" panose="020B0604030504040204" pitchFamily="34" charset="0"/>
                <a:cs typeface="Verdana" panose="020B0604030504040204" pitchFamily="34" charset="0"/>
              </a:rPr>
              <a:t/>
            </a:r>
            <a:br>
              <a:rPr lang="nl-BE" sz="3600" b="1" dirty="0">
                <a:latin typeface="Verdana" panose="020B0604030504040204" pitchFamily="34" charset="0"/>
                <a:ea typeface="Verdana" panose="020B0604030504040204" pitchFamily="34" charset="0"/>
                <a:cs typeface="Verdana" panose="020B0604030504040204" pitchFamily="34" charset="0"/>
              </a:rPr>
            </a:br>
            <a:endParaRPr lang="nl-BE"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683568" y="3886200"/>
            <a:ext cx="7088832" cy="2711152"/>
          </a:xfrm>
        </p:spPr>
        <p:txBody>
          <a:bodyPr>
            <a:normAutofit/>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1 dag.</a:t>
            </a:r>
          </a:p>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12 dagen.</a:t>
            </a:r>
          </a:p>
          <a:p>
            <a:pPr algn="l"/>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C. 21 dagen.</a:t>
            </a:r>
          </a:p>
          <a:p>
            <a:endParaRPr lang="nl-BE" dirty="0"/>
          </a:p>
        </p:txBody>
      </p:sp>
    </p:spTree>
    <p:extLst>
      <p:ext uri="{BB962C8B-B14F-4D97-AF65-F5344CB8AC3E}">
        <p14:creationId xmlns:p14="http://schemas.microsoft.com/office/powerpoint/2010/main" val="609135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124744"/>
            <a:ext cx="8206680" cy="1470025"/>
          </a:xfrm>
        </p:spPr>
        <p:txBody>
          <a:bodyPr>
            <a:normAutofit fontScale="90000"/>
          </a:bodyPr>
          <a:lstStyle/>
          <a:p>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a:t>
            </a:r>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6: We spreken over een paashaas</a:t>
            </a:r>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en geen konijn.  Wat is het </a:t>
            </a:r>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verschil tussen een haas en een konijn?</a:t>
            </a:r>
            <a:r>
              <a:rPr lang="nl-BE" dirty="0"/>
              <a:t/>
            </a:r>
            <a:br>
              <a:rPr lang="nl-BE" dirty="0"/>
            </a:br>
            <a:endParaRPr lang="nl-BE" dirty="0"/>
          </a:p>
        </p:txBody>
      </p:sp>
      <p:sp>
        <p:nvSpPr>
          <p:cNvPr id="3" name="Ondertitel 2"/>
          <p:cNvSpPr>
            <a:spLocks noGrp="1"/>
          </p:cNvSpPr>
          <p:nvPr>
            <p:ph type="subTitle" idx="1"/>
          </p:nvPr>
        </p:nvSpPr>
        <p:spPr>
          <a:xfrm>
            <a:off x="359024" y="2924944"/>
            <a:ext cx="8784976" cy="3933056"/>
          </a:xfrm>
        </p:spPr>
        <p:txBody>
          <a:bodyPr>
            <a:normAutofit fontScale="55000" lnSpcReduction="20000"/>
          </a:bodyPr>
          <a:lstStyle/>
          <a:p>
            <a:pPr algn="l">
              <a:lnSpc>
                <a:spcPct val="120000"/>
              </a:lnSpc>
            </a:pPr>
            <a:r>
              <a:rPr lang="nl-BE" sz="7000" b="1" dirty="0">
                <a:solidFill>
                  <a:srgbClr val="FF9900"/>
                </a:solidFill>
                <a:latin typeface="Verdana" panose="020B0604030504040204" pitchFamily="34" charset="0"/>
                <a:ea typeface="Verdana" panose="020B0604030504040204" pitchFamily="34" charset="0"/>
                <a:cs typeface="Verdana" panose="020B0604030504040204" pitchFamily="34" charset="0"/>
              </a:rPr>
              <a:t>A. Een haas heeft langere </a:t>
            </a:r>
            <a:r>
              <a:rPr lang="nl-BE" sz="70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oren</a:t>
            </a:r>
            <a:br>
              <a:rPr lang="nl-BE" sz="70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br>
            <a:r>
              <a:rPr lang="nl-BE" sz="70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dan </a:t>
            </a:r>
            <a:r>
              <a:rPr lang="nl-BE" sz="7000" b="1" dirty="0">
                <a:solidFill>
                  <a:srgbClr val="FF9900"/>
                </a:solidFill>
                <a:latin typeface="Verdana" panose="020B0604030504040204" pitchFamily="34" charset="0"/>
                <a:ea typeface="Verdana" panose="020B0604030504040204" pitchFamily="34" charset="0"/>
                <a:cs typeface="Verdana" panose="020B0604030504040204" pitchFamily="34" charset="0"/>
              </a:rPr>
              <a:t>een konijn.</a:t>
            </a:r>
          </a:p>
          <a:p>
            <a:pPr algn="l">
              <a:lnSpc>
                <a:spcPct val="120000"/>
              </a:lnSpc>
            </a:pPr>
            <a:r>
              <a:rPr lang="nl-BE" sz="7000" b="1" dirty="0">
                <a:solidFill>
                  <a:schemeClr val="tx1"/>
                </a:solidFill>
                <a:latin typeface="Verdana" panose="020B0604030504040204" pitchFamily="34" charset="0"/>
                <a:ea typeface="Verdana" panose="020B0604030504040204" pitchFamily="34" charset="0"/>
                <a:cs typeface="Verdana" panose="020B0604030504040204" pitchFamily="34" charset="0"/>
              </a:rPr>
              <a:t>B. Een haas heeft </a:t>
            </a:r>
            <a:r>
              <a:rPr lang="nl-BE" sz="7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kortere</a:t>
            </a:r>
            <a:br>
              <a:rPr lang="nl-BE" sz="7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7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poten </a:t>
            </a:r>
            <a:r>
              <a:rPr lang="nl-BE" sz="7000" b="1" dirty="0">
                <a:solidFill>
                  <a:schemeClr val="tx1"/>
                </a:solidFill>
                <a:latin typeface="Verdana" panose="020B0604030504040204" pitchFamily="34" charset="0"/>
                <a:ea typeface="Verdana" panose="020B0604030504040204" pitchFamily="34" charset="0"/>
                <a:cs typeface="Verdana" panose="020B0604030504040204" pitchFamily="34" charset="0"/>
              </a:rPr>
              <a:t>dan een konijn.</a:t>
            </a:r>
          </a:p>
          <a:p>
            <a:pPr algn="l">
              <a:lnSpc>
                <a:spcPct val="120000"/>
              </a:lnSpc>
            </a:pPr>
            <a:r>
              <a:rPr lang="nl-BE" sz="7000" b="1" dirty="0">
                <a:solidFill>
                  <a:schemeClr val="tx1"/>
                </a:solidFill>
                <a:latin typeface="Verdana" panose="020B0604030504040204" pitchFamily="34" charset="0"/>
                <a:ea typeface="Verdana" panose="020B0604030504040204" pitchFamily="34" charset="0"/>
                <a:cs typeface="Verdana" panose="020B0604030504040204" pitchFamily="34" charset="0"/>
              </a:rPr>
              <a:t>C. Een haas is de </a:t>
            </a:r>
            <a:r>
              <a:rPr lang="nl-BE" sz="7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mannelijke</a:t>
            </a:r>
            <a:br>
              <a:rPr lang="nl-BE" sz="7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7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vorm </a:t>
            </a:r>
            <a:r>
              <a:rPr lang="nl-BE" sz="7000" b="1" dirty="0">
                <a:solidFill>
                  <a:schemeClr val="tx1"/>
                </a:solidFill>
                <a:latin typeface="Verdana" panose="020B0604030504040204" pitchFamily="34" charset="0"/>
                <a:ea typeface="Verdana" panose="020B0604030504040204" pitchFamily="34" charset="0"/>
                <a:cs typeface="Verdana" panose="020B0604030504040204" pitchFamily="34" charset="0"/>
              </a:rPr>
              <a:t>van een konijn.</a:t>
            </a:r>
          </a:p>
          <a:p>
            <a:endParaRPr lang="nl-BE" dirty="0"/>
          </a:p>
        </p:txBody>
      </p:sp>
    </p:spTree>
    <p:extLst>
      <p:ext uri="{BB962C8B-B14F-4D97-AF65-F5344CB8AC3E}">
        <p14:creationId xmlns:p14="http://schemas.microsoft.com/office/powerpoint/2010/main" val="2831991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212976"/>
            <a:ext cx="3477775" cy="343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467544" y="1484784"/>
            <a:ext cx="8206680"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7: De paasklokken brengen de eieren.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Waar gaan de paasklokken deze eieren halen?</a:t>
            </a:r>
            <a:r>
              <a:rPr lang="nl-BE" dirty="0"/>
              <a:t/>
            </a:r>
            <a:br>
              <a:rPr lang="nl-BE" dirty="0"/>
            </a:br>
            <a:endParaRPr lang="nl-BE" dirty="0"/>
          </a:p>
        </p:txBody>
      </p:sp>
      <p:sp>
        <p:nvSpPr>
          <p:cNvPr id="3" name="Ondertitel 2"/>
          <p:cNvSpPr>
            <a:spLocks noGrp="1"/>
          </p:cNvSpPr>
          <p:nvPr>
            <p:ph type="subTitle" idx="1"/>
          </p:nvPr>
        </p:nvSpPr>
        <p:spPr>
          <a:xfrm>
            <a:off x="395536" y="3886200"/>
            <a:ext cx="7376864" cy="2423120"/>
          </a:xfrm>
        </p:spPr>
        <p:txBody>
          <a:bodyPr/>
          <a:lstStyle/>
          <a:p>
            <a:pPr algn="l"/>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Beieren.</a:t>
            </a:r>
          </a:p>
          <a:p>
            <a:pPr algn="l"/>
            <a: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B. Rome.</a:t>
            </a:r>
          </a:p>
          <a:p>
            <a:pPr algn="l"/>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 Parijs.</a:t>
            </a:r>
          </a:p>
          <a:p>
            <a:endParaRPr lang="nl-BE" dirty="0"/>
          </a:p>
        </p:txBody>
      </p:sp>
    </p:spTree>
    <p:extLst>
      <p:ext uri="{BB962C8B-B14F-4D97-AF65-F5344CB8AC3E}">
        <p14:creationId xmlns:p14="http://schemas.microsoft.com/office/powerpoint/2010/main" val="112465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1412776"/>
            <a:ext cx="8928992"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8: Paaseieren zijn gemaakt van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chocolade. Welke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chocoladeproducent is </a:t>
            </a:r>
            <a:r>
              <a:rPr lang="nl-BE" sz="4000" b="1" dirty="0">
                <a:solidFill>
                  <a:srgbClr val="FF0000"/>
                </a:solidFill>
                <a:latin typeface="Verdana" panose="020B0604030504040204" pitchFamily="34" charset="0"/>
                <a:ea typeface="Verdana" panose="020B0604030504040204" pitchFamily="34" charset="0"/>
                <a:cs typeface="Verdana" panose="020B0604030504040204" pitchFamily="34" charset="0"/>
              </a:rPr>
              <a:t>NIET</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 Belgisch?</a:t>
            </a:r>
            <a:r>
              <a:rPr lang="nl-BE" dirty="0"/>
              <a:t/>
            </a:r>
            <a:br>
              <a:rPr lang="nl-BE" dirty="0"/>
            </a:br>
            <a:endParaRPr lang="nl-BE" dirty="0"/>
          </a:p>
        </p:txBody>
      </p:sp>
      <p:sp>
        <p:nvSpPr>
          <p:cNvPr id="3" name="Ondertitel 2"/>
          <p:cNvSpPr>
            <a:spLocks noGrp="1"/>
          </p:cNvSpPr>
          <p:nvPr>
            <p:ph type="subTitle" idx="1"/>
          </p:nvPr>
        </p:nvSpPr>
        <p:spPr>
          <a:xfrm>
            <a:off x="755576" y="3645024"/>
            <a:ext cx="6400800" cy="2664296"/>
          </a:xfrm>
        </p:spPr>
        <p:txBody>
          <a:bodyPr>
            <a:normAutofit/>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a:t>
            </a:r>
            <a:r>
              <a:rPr lang="nl-BE" sz="4400"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Callebaut</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a:t>
            </a:r>
            <a:r>
              <a:rPr lang="nl-BE" sz="4400" b="1" dirty="0" err="1">
                <a:solidFill>
                  <a:schemeClr val="tx1"/>
                </a:solidFill>
                <a:latin typeface="Verdana" panose="020B0604030504040204" pitchFamily="34" charset="0"/>
                <a:ea typeface="Verdana" panose="020B0604030504040204" pitchFamily="34" charset="0"/>
                <a:cs typeface="Verdana" panose="020B0604030504040204" pitchFamily="34" charset="0"/>
              </a:rPr>
              <a:t>Cote</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d’or.</a:t>
            </a:r>
            <a:endPar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C. </a:t>
            </a:r>
            <a:r>
              <a:rPr lang="nl-BE" sz="4400" b="1" dirty="0" err="1" smtClean="0">
                <a:solidFill>
                  <a:srgbClr val="FF9900"/>
                </a:solidFill>
                <a:latin typeface="Verdana" panose="020B0604030504040204" pitchFamily="34" charset="0"/>
                <a:ea typeface="Verdana" panose="020B0604030504040204" pitchFamily="34" charset="0"/>
                <a:cs typeface="Verdana" panose="020B0604030504040204" pitchFamily="34" charset="0"/>
              </a:rPr>
              <a:t>Toblerone</a:t>
            </a:r>
            <a: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a:t>
            </a:r>
            <a:endPar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endParaRPr>
          </a:p>
          <a:p>
            <a:endParaRPr lang="nl-BE" dirty="0"/>
          </a:p>
        </p:txBody>
      </p:sp>
    </p:spTree>
    <p:extLst>
      <p:ext uri="{BB962C8B-B14F-4D97-AF65-F5344CB8AC3E}">
        <p14:creationId xmlns:p14="http://schemas.microsoft.com/office/powerpoint/2010/main" val="19178051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548680"/>
            <a:ext cx="8424936" cy="1470025"/>
          </a:xfrm>
        </p:spPr>
        <p:txBody>
          <a:bodyPr>
            <a:noAutofit/>
          </a:bodyPr>
          <a:lstStyle/>
          <a:p>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9: Hoe heetten de donderdag en vrijdag voor Pasen?</a:t>
            </a:r>
          </a:p>
        </p:txBody>
      </p:sp>
      <p:sp>
        <p:nvSpPr>
          <p:cNvPr id="3" name="Ondertitel 2"/>
          <p:cNvSpPr>
            <a:spLocks noGrp="1"/>
          </p:cNvSpPr>
          <p:nvPr>
            <p:ph type="subTitle" idx="1"/>
          </p:nvPr>
        </p:nvSpPr>
        <p:spPr>
          <a:xfrm>
            <a:off x="179512" y="2492896"/>
            <a:ext cx="8856984" cy="4365104"/>
          </a:xfrm>
        </p:spPr>
        <p:txBody>
          <a:bodyPr>
            <a:normAutofit fontScale="85000" lnSpcReduction="20000"/>
          </a:bodyPr>
          <a:lstStyle/>
          <a:p>
            <a:pPr algn="l">
              <a:lnSpc>
                <a:spcPct val="120000"/>
              </a:lnSpc>
            </a:pP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A. As Donderdag en </a:t>
            </a: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Witte</a:t>
            </a:r>
            <a:b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Vrijdag</a:t>
            </a: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algn="l">
              <a:lnSpc>
                <a:spcPct val="120000"/>
              </a:lnSpc>
            </a:pP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B. Goede Donderdag en </a:t>
            </a: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Witte</a:t>
            </a:r>
            <a:b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Vrijdag</a:t>
            </a: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algn="l">
              <a:lnSpc>
                <a:spcPct val="120000"/>
              </a:lnSpc>
            </a:pPr>
            <a:r>
              <a:rPr lang="nl-BE" sz="4800" b="1" dirty="0">
                <a:solidFill>
                  <a:srgbClr val="FF9900"/>
                </a:solidFill>
                <a:latin typeface="Verdana" panose="020B0604030504040204" pitchFamily="34" charset="0"/>
                <a:ea typeface="Verdana" panose="020B0604030504040204" pitchFamily="34" charset="0"/>
                <a:cs typeface="Verdana" panose="020B0604030504040204" pitchFamily="34" charset="0"/>
              </a:rPr>
              <a:t>C. Witte donderdag en </a:t>
            </a:r>
            <a:r>
              <a:rPr lang="nl-BE" sz="48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Goede</a:t>
            </a:r>
            <a:br>
              <a:rPr lang="nl-BE" sz="48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br>
            <a:r>
              <a:rPr lang="nl-BE" sz="48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Vrijdag</a:t>
            </a:r>
            <a:r>
              <a:rPr lang="nl-BE" sz="4800" b="1" dirty="0">
                <a:solidFill>
                  <a:srgbClr val="FF9900"/>
                </a:solidFill>
                <a:latin typeface="Verdana" panose="020B0604030504040204" pitchFamily="34" charset="0"/>
                <a:ea typeface="Verdana" panose="020B0604030504040204" pitchFamily="34" charset="0"/>
                <a:cs typeface="Verdana" panose="020B0604030504040204" pitchFamily="34" charset="0"/>
              </a:rPr>
              <a:t>.</a:t>
            </a:r>
          </a:p>
          <a:p>
            <a:endParaRPr lang="nl-BE" dirty="0"/>
          </a:p>
        </p:txBody>
      </p:sp>
    </p:spTree>
    <p:extLst>
      <p:ext uri="{BB962C8B-B14F-4D97-AF65-F5344CB8AC3E}">
        <p14:creationId xmlns:p14="http://schemas.microsoft.com/office/powerpoint/2010/main" val="2812272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620688"/>
            <a:ext cx="7772400"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10: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Hoeveel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A’s zitten er in het woord ‘paashaas’?</a:t>
            </a:r>
            <a:r>
              <a:rPr lang="nl-BE" dirty="0"/>
              <a:t/>
            </a:r>
            <a:br>
              <a:rPr lang="nl-BE" dirty="0"/>
            </a:br>
            <a:endParaRPr lang="nl-BE" dirty="0"/>
          </a:p>
        </p:txBody>
      </p:sp>
      <p:sp>
        <p:nvSpPr>
          <p:cNvPr id="3" name="Ondertitel 2"/>
          <p:cNvSpPr>
            <a:spLocks noGrp="1"/>
          </p:cNvSpPr>
          <p:nvPr>
            <p:ph type="subTitle" idx="1"/>
          </p:nvPr>
        </p:nvSpPr>
        <p:spPr>
          <a:xfrm>
            <a:off x="1115616" y="2852936"/>
            <a:ext cx="7448872" cy="3001888"/>
          </a:xfrm>
        </p:spPr>
        <p:txBody>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2.</a:t>
            </a:r>
          </a:p>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3.</a:t>
            </a:r>
          </a:p>
          <a:p>
            <a:pPr algn="l"/>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C. 4.</a:t>
            </a:r>
          </a:p>
          <a:p>
            <a:endParaRPr lang="nl-BE" dirty="0"/>
          </a:p>
        </p:txBody>
      </p:sp>
    </p:spTree>
    <p:extLst>
      <p:ext uri="{BB962C8B-B14F-4D97-AF65-F5344CB8AC3E}">
        <p14:creationId xmlns:p14="http://schemas.microsoft.com/office/powerpoint/2010/main" val="3487384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8"/>
            <a:ext cx="7772400" cy="1470025"/>
          </a:xfrm>
        </p:spPr>
        <p:txBody>
          <a:bodyPr>
            <a:noAutofit/>
          </a:bodyPr>
          <a:lstStyle/>
          <a:p>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11: De naam Pasen is afgeleid van een Joods woord. Welke is dat?</a:t>
            </a:r>
            <a:endPar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539552" y="3068960"/>
            <a:ext cx="7232848" cy="3096344"/>
          </a:xfrm>
        </p:spPr>
        <p:txBody>
          <a:bodyPr>
            <a:normAutofit/>
          </a:bodyPr>
          <a:lstStyle/>
          <a:p>
            <a:pPr algn="l"/>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Perzik.</a:t>
            </a:r>
          </a:p>
          <a:p>
            <a:pPr algn="l"/>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B. </a:t>
            </a:r>
            <a:r>
              <a:rPr lang="nl-BE" sz="4400"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Perseen</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algn="l"/>
            <a: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C. Pesach.</a:t>
            </a:r>
            <a:endPar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346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96752"/>
            <a:ext cx="9036496" cy="1470025"/>
          </a:xfrm>
        </p:spPr>
        <p:txBody>
          <a:bodyPr>
            <a:normAutofit fontScale="90000"/>
          </a:bodyPr>
          <a:lstStyle/>
          <a:p>
            <a:r>
              <a:rPr lang="nl-BE" sz="31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12: Heel </a:t>
            </a:r>
            <a:r>
              <a:rPr lang="nl-BE" sz="3100" b="1" dirty="0">
                <a:solidFill>
                  <a:srgbClr val="00B050"/>
                </a:solidFill>
                <a:latin typeface="Verdana" panose="020B0604030504040204" pitchFamily="34" charset="0"/>
                <a:ea typeface="Verdana" panose="020B0604030504040204" pitchFamily="34" charset="0"/>
                <a:cs typeface="Verdana" panose="020B0604030504040204" pitchFamily="34" charset="0"/>
              </a:rPr>
              <a:t>vroeger was er een </a:t>
            </a:r>
            <a:r>
              <a:rPr lang="nl-BE" sz="31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traditie dat een jongeman</a:t>
            </a:r>
            <a:r>
              <a:rPr lang="nl-BE" sz="3100" b="1" dirty="0">
                <a:solidFill>
                  <a:srgbClr val="00B050"/>
                </a:solidFill>
                <a:latin typeface="Verdana" panose="020B0604030504040204" pitchFamily="34" charset="0"/>
                <a:ea typeface="Verdana" panose="020B0604030504040204" pitchFamily="34" charset="0"/>
                <a:cs typeface="Verdana" panose="020B0604030504040204" pitchFamily="34" charset="0"/>
              </a:rPr>
              <a:t> tijdens Pasen </a:t>
            </a:r>
            <a:r>
              <a:rPr lang="nl-BE" sz="31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a:r>
            <a:br>
              <a:rPr lang="nl-BE" sz="31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br>
            <a:r>
              <a:rPr lang="nl-BE" sz="31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een </a:t>
            </a:r>
            <a:r>
              <a:rPr lang="nl-BE" sz="3100" b="1" dirty="0">
                <a:solidFill>
                  <a:srgbClr val="00B050"/>
                </a:solidFill>
                <a:latin typeface="Verdana" panose="020B0604030504040204" pitchFamily="34" charset="0"/>
                <a:ea typeface="Verdana" panose="020B0604030504040204" pitchFamily="34" charset="0"/>
                <a:cs typeface="Verdana" panose="020B0604030504040204" pitchFamily="34" charset="0"/>
              </a:rPr>
              <a:t>meisje ten huwelijk vroeg op een originele manier. Dit gebruik is al heel lang verdwenen. Hoe ging dit gebruik?</a:t>
            </a:r>
            <a:r>
              <a:rPr lang="nl-BE" dirty="0"/>
              <a:t/>
            </a:r>
            <a:br>
              <a:rPr lang="nl-BE" dirty="0"/>
            </a:br>
            <a:endParaRPr lang="nl-BE" dirty="0"/>
          </a:p>
        </p:txBody>
      </p:sp>
      <p:sp>
        <p:nvSpPr>
          <p:cNvPr id="3" name="Ondertitel 2"/>
          <p:cNvSpPr>
            <a:spLocks noGrp="1"/>
          </p:cNvSpPr>
          <p:nvPr>
            <p:ph type="subTitle" idx="1"/>
          </p:nvPr>
        </p:nvSpPr>
        <p:spPr>
          <a:xfrm>
            <a:off x="107504" y="3068960"/>
            <a:ext cx="8928992" cy="3789040"/>
          </a:xfrm>
        </p:spPr>
        <p:txBody>
          <a:bodyPr>
            <a:normAutofit fontScale="85000" lnSpcReduction="10000"/>
          </a:bodyPr>
          <a:lstStyle/>
          <a:p>
            <a:pPr algn="l">
              <a:lnSpc>
                <a:spcPct val="120000"/>
              </a:lnSpc>
            </a:pPr>
            <a:r>
              <a:rPr lang="nl-BE" sz="4700" b="1" dirty="0">
                <a:solidFill>
                  <a:srgbClr val="FF9900"/>
                </a:solidFill>
                <a:latin typeface="Verdana" panose="020B0604030504040204" pitchFamily="34" charset="0"/>
                <a:ea typeface="Verdana" panose="020B0604030504040204" pitchFamily="34" charset="0"/>
                <a:cs typeface="Verdana" panose="020B0604030504040204" pitchFamily="34" charset="0"/>
              </a:rPr>
              <a:t>A. Hij moest zijn meisje </a:t>
            </a:r>
            <a:r>
              <a:rPr lang="nl-BE" sz="47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een</a:t>
            </a:r>
            <a:br>
              <a:rPr lang="nl-BE" sz="47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br>
            <a:r>
              <a:rPr lang="nl-BE" sz="47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versierd </a:t>
            </a:r>
            <a:r>
              <a:rPr lang="nl-BE" sz="4700" b="1" dirty="0">
                <a:solidFill>
                  <a:srgbClr val="FF9900"/>
                </a:solidFill>
                <a:latin typeface="Verdana" panose="020B0604030504040204" pitchFamily="34" charset="0"/>
                <a:ea typeface="Verdana" panose="020B0604030504040204" pitchFamily="34" charset="0"/>
                <a:cs typeface="Verdana" panose="020B0604030504040204" pitchFamily="34" charset="0"/>
              </a:rPr>
              <a:t>ei geven. </a:t>
            </a:r>
            <a:r>
              <a:rPr lang="nl-BE" sz="47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nl-BE" sz="47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700" b="1" dirty="0">
                <a:solidFill>
                  <a:schemeClr val="tx1"/>
                </a:solidFill>
                <a:latin typeface="Verdana" panose="020B0604030504040204" pitchFamily="34" charset="0"/>
                <a:ea typeface="Verdana" panose="020B0604030504040204" pitchFamily="34" charset="0"/>
                <a:cs typeface="Verdana" panose="020B0604030504040204" pitchFamily="34" charset="0"/>
              </a:rPr>
              <a:t>B. Hij moest een dozijn </a:t>
            </a:r>
            <a:r>
              <a:rPr lang="nl-BE" sz="47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eieren</a:t>
            </a:r>
            <a:br>
              <a:rPr lang="nl-BE" sz="47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7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stuk </a:t>
            </a:r>
            <a:r>
              <a:rPr lang="nl-BE" sz="4700" b="1" dirty="0">
                <a:solidFill>
                  <a:schemeClr val="tx1"/>
                </a:solidFill>
                <a:latin typeface="Verdana" panose="020B0604030504040204" pitchFamily="34" charset="0"/>
                <a:ea typeface="Verdana" panose="020B0604030504040204" pitchFamily="34" charset="0"/>
                <a:cs typeface="Verdana" panose="020B0604030504040204" pitchFamily="34" charset="0"/>
              </a:rPr>
              <a:t>gooien tegen de kerk.</a:t>
            </a:r>
            <a:br>
              <a:rPr lang="nl-BE" sz="47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700" b="1" dirty="0">
                <a:solidFill>
                  <a:schemeClr val="tx1"/>
                </a:solidFill>
                <a:latin typeface="Verdana" panose="020B0604030504040204" pitchFamily="34" charset="0"/>
                <a:ea typeface="Verdana" panose="020B0604030504040204" pitchFamily="34" charset="0"/>
                <a:cs typeface="Verdana" panose="020B0604030504040204" pitchFamily="34" charset="0"/>
              </a:rPr>
              <a:t>C. </a:t>
            </a:r>
            <a:r>
              <a:rPr lang="nl-BE" sz="47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Hij gaf haar 140 zoenen.</a:t>
            </a:r>
            <a:endParaRPr lang="nl-BE" sz="47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nl-BE" dirty="0"/>
          </a:p>
        </p:txBody>
      </p:sp>
    </p:spTree>
    <p:extLst>
      <p:ext uri="{BB962C8B-B14F-4D97-AF65-F5344CB8AC3E}">
        <p14:creationId xmlns:p14="http://schemas.microsoft.com/office/powerpoint/2010/main" val="4260489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548680"/>
            <a:ext cx="7772400" cy="1470025"/>
          </a:xfrm>
        </p:spPr>
        <p:txBody>
          <a:bodyPr>
            <a:noAutofit/>
          </a:bodyPr>
          <a:lstStyle/>
          <a:p>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3: Wat wordt er meestal aan de kindjes uitgedeeld met Pasen.</a:t>
            </a:r>
            <a:endPar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467544" y="3068960"/>
            <a:ext cx="8568952" cy="3240360"/>
          </a:xfrm>
        </p:spPr>
        <p:txBody>
          <a:bodyPr>
            <a:normAutofit fontScale="47500" lnSpcReduction="20000"/>
          </a:bodyPr>
          <a:lstStyle/>
          <a:p>
            <a:pPr marL="742950" indent="-742950" algn="l">
              <a:buFont typeface="+mj-lt"/>
              <a:buAutoNum type="alphaUcPeriod"/>
            </a:pPr>
            <a:r>
              <a:rPr lang="nl-BE" sz="9300" b="1" dirty="0">
                <a:solidFill>
                  <a:schemeClr val="tx1"/>
                </a:solidFill>
                <a:latin typeface="Verdana" panose="020B0604030504040204" pitchFamily="34" charset="0"/>
                <a:ea typeface="Verdana" panose="020B0604030504040204" pitchFamily="34" charset="0"/>
                <a:cs typeface="Verdana" panose="020B0604030504040204" pitchFamily="34" charset="0"/>
              </a:rPr>
              <a:t>S</a:t>
            </a:r>
            <a:r>
              <a:rPr lang="nl-BE" sz="93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noepjes en taart.</a:t>
            </a:r>
          </a:p>
          <a:p>
            <a:pPr marL="742950" indent="-742950" algn="l">
              <a:lnSpc>
                <a:spcPct val="120000"/>
              </a:lnSpc>
              <a:buFont typeface="+mj-lt"/>
              <a:buAutoNum type="alphaUcPeriod"/>
            </a:pPr>
            <a:r>
              <a:rPr lang="nl-BE" sz="93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Chocolade paaseitjes  en kippeneitjes.</a:t>
            </a:r>
          </a:p>
          <a:p>
            <a:pPr marL="742950" indent="-742950" algn="l">
              <a:buFont typeface="+mj-lt"/>
              <a:buAutoNum type="alphaUcPeriod"/>
            </a:pPr>
            <a:r>
              <a:rPr lang="nl-BE" sz="93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Een cadeautje.</a:t>
            </a:r>
          </a:p>
          <a:p>
            <a:pPr marL="742950" indent="-742950">
              <a:buFont typeface="+mj-lt"/>
              <a:buAutoNum type="alphaUcPeriod"/>
            </a:pPr>
            <a:endParaRPr lang="nl-BE" sz="4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21701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92696"/>
            <a:ext cx="7772400" cy="1470025"/>
          </a:xfrm>
        </p:spPr>
        <p:txBody>
          <a:bodyPr>
            <a:normAutofit fontScale="90000"/>
          </a:bodyPr>
          <a:lstStyle/>
          <a:p>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13: Vroeger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verstopte men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de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eieren in de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grond. Waarom?</a:t>
            </a:r>
            <a:r>
              <a:rPr lang="nl-BE" dirty="0"/>
              <a:t/>
            </a:r>
            <a:br>
              <a:rPr lang="nl-BE" dirty="0"/>
            </a:br>
            <a:r>
              <a:rPr lang="nl-BE" dirty="0" smtClean="0"/>
              <a:t> </a:t>
            </a:r>
            <a:endParaRPr lang="nl-BE" dirty="0"/>
          </a:p>
        </p:txBody>
      </p:sp>
      <p:sp>
        <p:nvSpPr>
          <p:cNvPr id="3" name="Ondertitel 2"/>
          <p:cNvSpPr>
            <a:spLocks noGrp="1"/>
          </p:cNvSpPr>
          <p:nvPr>
            <p:ph type="subTitle" idx="1"/>
          </p:nvPr>
        </p:nvSpPr>
        <p:spPr>
          <a:xfrm>
            <a:off x="323528" y="2266206"/>
            <a:ext cx="8568952" cy="4475162"/>
          </a:xfrm>
        </p:spPr>
        <p:txBody>
          <a:bodyPr>
            <a:normAutofit fontScale="85000" lnSpcReduction="10000"/>
          </a:bodyPr>
          <a:lstStyle/>
          <a:p>
            <a:pPr algn="l"/>
            <a: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Om </a:t>
            </a:r>
            <a:r>
              <a:rPr lang="nl-BE" sz="5200" b="1" dirty="0">
                <a:solidFill>
                  <a:schemeClr val="tx1"/>
                </a:solidFill>
                <a:latin typeface="Verdana" panose="020B0604030504040204" pitchFamily="34" charset="0"/>
                <a:ea typeface="Verdana" panose="020B0604030504040204" pitchFamily="34" charset="0"/>
                <a:cs typeface="Verdana" panose="020B0604030504040204" pitchFamily="34" charset="0"/>
              </a:rPr>
              <a:t>het vinden </a:t>
            </a:r>
            <a: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52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a:t>
            </a:r>
            <a: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moeilijker te </a:t>
            </a:r>
            <a:r>
              <a:rPr lang="nl-BE" sz="5200" b="1" dirty="0">
                <a:solidFill>
                  <a:schemeClr val="tx1"/>
                </a:solidFill>
                <a:latin typeface="Verdana" panose="020B0604030504040204" pitchFamily="34" charset="0"/>
                <a:ea typeface="Verdana" panose="020B0604030504040204" pitchFamily="34" charset="0"/>
                <a:cs typeface="Verdana" panose="020B0604030504040204" pitchFamily="34" charset="0"/>
              </a:rPr>
              <a:t>maken.</a:t>
            </a:r>
            <a:r>
              <a:rPr lang="nl-BE" sz="5200" b="1" dirty="0">
                <a:solidFill>
                  <a:srgbClr val="FF9900"/>
                </a:solidFill>
                <a:latin typeface="Verdana" panose="020B0604030504040204" pitchFamily="34" charset="0"/>
                <a:ea typeface="Verdana" panose="020B0604030504040204" pitchFamily="34" charset="0"/>
                <a:cs typeface="Verdana" panose="020B0604030504040204" pitchFamily="34" charset="0"/>
              </a:rPr>
              <a:t/>
            </a:r>
            <a:br>
              <a:rPr lang="nl-BE" sz="5200" b="1" dirty="0">
                <a:solidFill>
                  <a:srgbClr val="FF9900"/>
                </a:solidFill>
                <a:latin typeface="Verdana" panose="020B0604030504040204" pitchFamily="34" charset="0"/>
                <a:ea typeface="Verdana" panose="020B0604030504040204" pitchFamily="34" charset="0"/>
                <a:cs typeface="Verdana" panose="020B0604030504040204" pitchFamily="34" charset="0"/>
              </a:rPr>
            </a:br>
            <a:r>
              <a:rPr lang="nl-BE" sz="52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B. Men </a:t>
            </a:r>
            <a:r>
              <a:rPr lang="nl-BE" sz="5200" b="1" dirty="0">
                <a:solidFill>
                  <a:srgbClr val="FF9900"/>
                </a:solidFill>
                <a:latin typeface="Verdana" panose="020B0604030504040204" pitchFamily="34" charset="0"/>
                <a:ea typeface="Verdana" panose="020B0604030504040204" pitchFamily="34" charset="0"/>
                <a:cs typeface="Verdana" panose="020B0604030504040204" pitchFamily="34" charset="0"/>
              </a:rPr>
              <a:t>dacht dat de </a:t>
            </a:r>
            <a:r>
              <a:rPr lang="nl-BE" sz="52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grond</a:t>
            </a:r>
            <a:br>
              <a:rPr lang="nl-BE" sz="52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br>
            <a:r>
              <a:rPr lang="nl-BE" sz="52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dan vruchtbaarder </a:t>
            </a:r>
            <a:br>
              <a:rPr lang="nl-BE" sz="52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br>
            <a:r>
              <a:rPr lang="nl-BE" sz="52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werd</a:t>
            </a:r>
            <a:r>
              <a:rPr lang="nl-BE" sz="5200" b="1" dirty="0">
                <a:solidFill>
                  <a:srgbClr val="FF9900"/>
                </a:solidFill>
                <a:latin typeface="Verdana" panose="020B0604030504040204" pitchFamily="34" charset="0"/>
                <a:ea typeface="Verdana" panose="020B0604030504040204" pitchFamily="34" charset="0"/>
                <a:cs typeface="Verdana" panose="020B0604030504040204" pitchFamily="34" charset="0"/>
              </a:rPr>
              <a:t>.</a:t>
            </a:r>
            <a:r>
              <a:rPr lang="nl-BE" sz="5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nl-BE" sz="5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5200" b="1" dirty="0">
                <a:solidFill>
                  <a:schemeClr val="tx1"/>
                </a:solidFill>
                <a:latin typeface="Verdana" panose="020B0604030504040204" pitchFamily="34" charset="0"/>
                <a:ea typeface="Verdana" panose="020B0604030504040204" pitchFamily="34" charset="0"/>
                <a:cs typeface="Verdana" panose="020B0604030504040204" pitchFamily="34" charset="0"/>
              </a:rPr>
              <a:t>C. Zodat de buren ze </a:t>
            </a:r>
            <a: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niet</a:t>
            </a:r>
            <a:b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5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konden </a:t>
            </a:r>
            <a:r>
              <a:rPr lang="nl-BE" sz="5200" b="1" dirty="0">
                <a:solidFill>
                  <a:schemeClr val="tx1"/>
                </a:solidFill>
                <a:latin typeface="Verdana" panose="020B0604030504040204" pitchFamily="34" charset="0"/>
                <a:ea typeface="Verdana" panose="020B0604030504040204" pitchFamily="34" charset="0"/>
                <a:cs typeface="Verdana" panose="020B0604030504040204" pitchFamily="34" charset="0"/>
              </a:rPr>
              <a:t>vinden.</a:t>
            </a:r>
          </a:p>
          <a:p>
            <a:endParaRPr lang="nl-BE" dirty="0"/>
          </a:p>
        </p:txBody>
      </p:sp>
    </p:spTree>
    <p:extLst>
      <p:ext uri="{BB962C8B-B14F-4D97-AF65-F5344CB8AC3E}">
        <p14:creationId xmlns:p14="http://schemas.microsoft.com/office/powerpoint/2010/main" val="3615474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692696"/>
            <a:ext cx="7772400" cy="1470025"/>
          </a:xfrm>
        </p:spPr>
        <p:txBody>
          <a:bodyPr>
            <a:normAutofit fontScale="90000"/>
          </a:bodyPr>
          <a:lstStyle/>
          <a:p>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14: Wat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wil het spreekwoord ‘er op je paasbest uitzien’ zeggen?</a:t>
            </a:r>
            <a:r>
              <a:rPr lang="nl-BE" dirty="0"/>
              <a:t/>
            </a:r>
            <a:br>
              <a:rPr lang="nl-BE" dirty="0"/>
            </a:br>
            <a:endParaRPr lang="nl-BE" dirty="0"/>
          </a:p>
        </p:txBody>
      </p:sp>
      <p:sp>
        <p:nvSpPr>
          <p:cNvPr id="3" name="Ondertitel 2"/>
          <p:cNvSpPr>
            <a:spLocks noGrp="1"/>
          </p:cNvSpPr>
          <p:nvPr>
            <p:ph type="subTitle" idx="1"/>
          </p:nvPr>
        </p:nvSpPr>
        <p:spPr>
          <a:xfrm>
            <a:off x="197868" y="2708920"/>
            <a:ext cx="8928992" cy="3289920"/>
          </a:xfrm>
        </p:spPr>
        <p:txBody>
          <a:bodyPr>
            <a:normAutofit fontScale="92500"/>
          </a:bodyPr>
          <a:lstStyle/>
          <a:p>
            <a:pPr algn="l"/>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A. Dat je er heel goed </a:t>
            </a:r>
            <a: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uitziet,</a:t>
            </a:r>
            <a:b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het </a:t>
            </a:r>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is een compliment.</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Dat je </a:t>
            </a:r>
            <a:r>
              <a:rPr lang="nl-BE" sz="4400" b="1" dirty="0" err="1">
                <a:solidFill>
                  <a:schemeClr val="tx1"/>
                </a:solidFill>
                <a:latin typeface="Verdana" panose="020B0604030504040204" pitchFamily="34" charset="0"/>
                <a:ea typeface="Verdana" panose="020B0604030504040204" pitchFamily="34" charset="0"/>
                <a:cs typeface="Verdana" panose="020B0604030504040204" pitchFamily="34" charset="0"/>
              </a:rPr>
              <a:t>in’t</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 geel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gekleed</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bent</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Dat je onverzorgd bent.</a:t>
            </a:r>
          </a:p>
          <a:p>
            <a:endParaRPr lang="nl-BE" dirty="0"/>
          </a:p>
        </p:txBody>
      </p:sp>
    </p:spTree>
    <p:extLst>
      <p:ext uri="{BB962C8B-B14F-4D97-AF65-F5344CB8AC3E}">
        <p14:creationId xmlns:p14="http://schemas.microsoft.com/office/powerpoint/2010/main" val="27060862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66750" y="511175"/>
            <a:ext cx="7772400" cy="1470025"/>
          </a:xfrm>
        </p:spPr>
        <p:txBody>
          <a:bodyPr>
            <a:normAutofit fontScale="90000"/>
          </a:bodyPr>
          <a:lstStyle/>
          <a:p>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15: Wanneer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valt Palmzondag?</a:t>
            </a:r>
            <a:r>
              <a:rPr lang="nl-BE" dirty="0"/>
              <a:t/>
            </a:r>
            <a:br>
              <a:rPr lang="nl-BE" dirty="0"/>
            </a:br>
            <a:r>
              <a:rPr lang="nl-BE" dirty="0" smtClean="0"/>
              <a:t> </a:t>
            </a:r>
            <a:endParaRPr lang="nl-BE" dirty="0"/>
          </a:p>
        </p:txBody>
      </p:sp>
      <p:sp>
        <p:nvSpPr>
          <p:cNvPr id="3" name="Ondertitel 2"/>
          <p:cNvSpPr>
            <a:spLocks noGrp="1"/>
          </p:cNvSpPr>
          <p:nvPr>
            <p:ph type="subTitle" idx="1"/>
          </p:nvPr>
        </p:nvSpPr>
        <p:spPr>
          <a:xfrm>
            <a:off x="467544" y="2780928"/>
            <a:ext cx="8496944" cy="3456384"/>
          </a:xfrm>
        </p:spPr>
        <p:txBody>
          <a:bodyPr>
            <a:normAutofit/>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Een week na Pasen.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Een maand voor Pasen.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C. Een week voor Pasen.</a:t>
            </a:r>
          </a:p>
          <a:p>
            <a:endParaRPr lang="nl-BE" dirty="0"/>
          </a:p>
        </p:txBody>
      </p:sp>
    </p:spTree>
    <p:extLst>
      <p:ext uri="{BB962C8B-B14F-4D97-AF65-F5344CB8AC3E}">
        <p14:creationId xmlns:p14="http://schemas.microsoft.com/office/powerpoint/2010/main" val="2476425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548680"/>
            <a:ext cx="7772400" cy="1470025"/>
          </a:xfrm>
        </p:spPr>
        <p:txBody>
          <a:bodyPr>
            <a:noAutofit/>
          </a:bodyPr>
          <a:lstStyle/>
          <a:p>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16: Hoeveel </a:t>
            </a:r>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dagen na Pasen duurt het nog tot Hemelvaartsdag? </a:t>
            </a:r>
          </a:p>
        </p:txBody>
      </p:sp>
      <p:sp>
        <p:nvSpPr>
          <p:cNvPr id="3" name="Ondertitel 2"/>
          <p:cNvSpPr>
            <a:spLocks noGrp="1"/>
          </p:cNvSpPr>
          <p:nvPr>
            <p:ph type="subTitle" idx="1"/>
          </p:nvPr>
        </p:nvSpPr>
        <p:spPr>
          <a:xfrm>
            <a:off x="827584" y="3212976"/>
            <a:ext cx="7592888" cy="3888432"/>
          </a:xfrm>
        </p:spPr>
        <p:txBody>
          <a:bodyPr/>
          <a:lstStyle/>
          <a:p>
            <a:pPr algn="l"/>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A. 40 dagen.</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15 dagen.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100 dagen.</a:t>
            </a:r>
          </a:p>
          <a:p>
            <a:endParaRPr lang="nl-BE" dirty="0"/>
          </a:p>
        </p:txBody>
      </p:sp>
    </p:spTree>
    <p:extLst>
      <p:ext uri="{BB962C8B-B14F-4D97-AF65-F5344CB8AC3E}">
        <p14:creationId xmlns:p14="http://schemas.microsoft.com/office/powerpoint/2010/main" val="944192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1340768"/>
            <a:ext cx="7772400" cy="1470025"/>
          </a:xfrm>
        </p:spPr>
        <p:txBody>
          <a:bodyPr>
            <a:normAutofit fontScale="90000"/>
          </a:bodyPr>
          <a:lstStyle/>
          <a:p>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17: Pasen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valt nooit op dezelfde datum. Wanneer kan het ten vroegste en ten laatste Pasen zijn?</a:t>
            </a:r>
            <a:r>
              <a:rPr lang="nl-BE" dirty="0"/>
              <a:t/>
            </a:r>
            <a:br>
              <a:rPr lang="nl-BE" dirty="0"/>
            </a:br>
            <a:endParaRPr lang="nl-BE" dirty="0"/>
          </a:p>
        </p:txBody>
      </p:sp>
      <p:sp>
        <p:nvSpPr>
          <p:cNvPr id="3" name="Ondertitel 2"/>
          <p:cNvSpPr>
            <a:spLocks noGrp="1"/>
          </p:cNvSpPr>
          <p:nvPr>
            <p:ph type="subTitle" idx="1"/>
          </p:nvPr>
        </p:nvSpPr>
        <p:spPr>
          <a:xfrm>
            <a:off x="251520" y="3284984"/>
            <a:ext cx="8712968" cy="3573016"/>
          </a:xfrm>
        </p:spPr>
        <p:txBody>
          <a:bodyPr>
            <a:normAutofit fontScale="92500" lnSpcReduction="10000"/>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Ten vroegste 30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januari</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en </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ten laatste op 30 mei.</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B. Ten vroegste 22 maart </a:t>
            </a:r>
            <a: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en</a:t>
            </a:r>
            <a:b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ten </a:t>
            </a:r>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laatste op 25 april.</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Pasen valt altijd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op</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dezelfde </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datum.</a:t>
            </a:r>
          </a:p>
          <a:p>
            <a:endParaRPr lang="nl-BE" dirty="0"/>
          </a:p>
        </p:txBody>
      </p:sp>
    </p:spTree>
    <p:extLst>
      <p:ext uri="{BB962C8B-B14F-4D97-AF65-F5344CB8AC3E}">
        <p14:creationId xmlns:p14="http://schemas.microsoft.com/office/powerpoint/2010/main" val="1874673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216025"/>
            <a:ext cx="8712968" cy="1470025"/>
          </a:xfrm>
        </p:spPr>
        <p:txBody>
          <a:bodyPr>
            <a:normAutofit fontScale="90000"/>
          </a:bodyPr>
          <a:lstStyle/>
          <a:p>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18: Waar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bijten 76</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  van de mensen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eerst een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stuk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af als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ze een chocolade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paashaas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opeten?</a:t>
            </a:r>
            <a:r>
              <a:rPr lang="nl-BE" dirty="0"/>
              <a:t/>
            </a:r>
            <a:br>
              <a:rPr lang="nl-BE" dirty="0"/>
            </a:br>
            <a:endParaRPr lang="nl-BE" dirty="0"/>
          </a:p>
        </p:txBody>
      </p:sp>
      <p:sp>
        <p:nvSpPr>
          <p:cNvPr id="3" name="Ondertitel 2"/>
          <p:cNvSpPr>
            <a:spLocks noGrp="1"/>
          </p:cNvSpPr>
          <p:nvPr>
            <p:ph type="subTitle" idx="1"/>
          </p:nvPr>
        </p:nvSpPr>
        <p:spPr>
          <a:xfrm>
            <a:off x="395536" y="3429000"/>
            <a:ext cx="8064896" cy="2952328"/>
          </a:xfrm>
        </p:spPr>
        <p:txBody>
          <a:bodyPr/>
          <a:lstStyle/>
          <a:p>
            <a:pPr algn="l"/>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A. Aan de oren</a:t>
            </a:r>
            <a: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Aan de poten.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Gewoon </a:t>
            </a:r>
            <a:r>
              <a:rPr lang="nl-BE" sz="4400" b="1" dirty="0" err="1">
                <a:solidFill>
                  <a:schemeClr val="tx1"/>
                </a:solidFill>
                <a:latin typeface="Verdana" panose="020B0604030504040204" pitchFamily="34" charset="0"/>
                <a:ea typeface="Verdana" panose="020B0604030504040204" pitchFamily="34" charset="0"/>
                <a:cs typeface="Verdana" panose="020B0604030504040204" pitchFamily="34" charset="0"/>
              </a:rPr>
              <a:t>in’t</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midden</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endParaRPr lang="nl-B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2780928"/>
            <a:ext cx="1584176"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7339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980728"/>
            <a:ext cx="7772400" cy="1470025"/>
          </a:xfrm>
        </p:spPr>
        <p:txBody>
          <a:bodyPr>
            <a:normAutofit fontScale="90000"/>
          </a:bodyPr>
          <a:lstStyle/>
          <a:p>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19: Is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Pasen een officiële feestdag? </a:t>
            </a:r>
            <a:r>
              <a:rPr lang="nl-BE" dirty="0"/>
              <a:t/>
            </a:r>
            <a:br>
              <a:rPr lang="nl-BE" dirty="0"/>
            </a:br>
            <a:endParaRPr lang="nl-BE" dirty="0"/>
          </a:p>
        </p:txBody>
      </p:sp>
      <p:sp>
        <p:nvSpPr>
          <p:cNvPr id="3" name="Ondertitel 2"/>
          <p:cNvSpPr>
            <a:spLocks noGrp="1"/>
          </p:cNvSpPr>
          <p:nvPr>
            <p:ph type="subTitle" idx="1"/>
          </p:nvPr>
        </p:nvSpPr>
        <p:spPr>
          <a:xfrm>
            <a:off x="179512" y="2996952"/>
            <a:ext cx="8856984" cy="3384376"/>
          </a:xfrm>
        </p:spPr>
        <p:txBody>
          <a:bodyPr>
            <a:normAutofit/>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Neen.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Iedereen moet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werken</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die </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dag of verlof nemen.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C. Ja.</a:t>
            </a:r>
          </a:p>
          <a:p>
            <a:endParaRPr lang="nl-BE" dirty="0"/>
          </a:p>
        </p:txBody>
      </p:sp>
    </p:spTree>
    <p:extLst>
      <p:ext uri="{BB962C8B-B14F-4D97-AF65-F5344CB8AC3E}">
        <p14:creationId xmlns:p14="http://schemas.microsoft.com/office/powerpoint/2010/main" val="27832423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ten voor paasbl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708920"/>
            <a:ext cx="4265077" cy="307796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611560" y="692696"/>
            <a:ext cx="7772400" cy="1470025"/>
          </a:xfrm>
        </p:spPr>
        <p:txBody>
          <a:bodyPr>
            <a:normAutofit fontScale="90000"/>
          </a:bodyPr>
          <a:lstStyle/>
          <a:p>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Vraag 20: Hoe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heten de bloemen die rond Pasen altijd bloeien?</a:t>
            </a:r>
            <a:r>
              <a:rPr lang="nl-BE" dirty="0"/>
              <a:t/>
            </a:r>
            <a:br>
              <a:rPr lang="nl-BE" dirty="0"/>
            </a:br>
            <a:endParaRPr lang="nl-BE" dirty="0"/>
          </a:p>
        </p:txBody>
      </p:sp>
      <p:sp>
        <p:nvSpPr>
          <p:cNvPr id="3" name="Ondertitel 2"/>
          <p:cNvSpPr>
            <a:spLocks noGrp="1"/>
          </p:cNvSpPr>
          <p:nvPr>
            <p:ph type="subTitle" idx="1"/>
          </p:nvPr>
        </p:nvSpPr>
        <p:spPr>
          <a:xfrm>
            <a:off x="323528" y="3501008"/>
            <a:ext cx="5544616" cy="3744416"/>
          </a:xfrm>
        </p:spPr>
        <p:txBody>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Rozen.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B. Narcissen.</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Gerbera’s.</a:t>
            </a:r>
          </a:p>
          <a:p>
            <a:endParaRPr lang="nl-BE" dirty="0"/>
          </a:p>
        </p:txBody>
      </p:sp>
    </p:spTree>
    <p:extLst>
      <p:ext uri="{BB962C8B-B14F-4D97-AF65-F5344CB8AC3E}">
        <p14:creationId xmlns:p14="http://schemas.microsoft.com/office/powerpoint/2010/main" val="3115231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196752"/>
            <a:ext cx="8784976"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21: Niet alleen narcissen zijn typische bloemen met Pasen. Er zijn ook nog andere bloemen die symbool staan voor de opstanding. Welke?</a:t>
            </a:r>
            <a:r>
              <a:rPr lang="nl-BE" dirty="0"/>
              <a:t/>
            </a:r>
            <a:br>
              <a:rPr lang="nl-BE" dirty="0"/>
            </a:br>
            <a:endParaRPr lang="nl-BE" dirty="0"/>
          </a:p>
        </p:txBody>
      </p:sp>
      <p:sp>
        <p:nvSpPr>
          <p:cNvPr id="3" name="Ondertitel 2"/>
          <p:cNvSpPr>
            <a:spLocks noGrp="1"/>
          </p:cNvSpPr>
          <p:nvPr>
            <p:ph type="subTitle" idx="1"/>
          </p:nvPr>
        </p:nvSpPr>
        <p:spPr>
          <a:xfrm>
            <a:off x="539552" y="3789040"/>
            <a:ext cx="6400800" cy="2448272"/>
          </a:xfrm>
        </p:spPr>
        <p:txBody>
          <a:bodyPr>
            <a:normAutofit/>
          </a:bodyPr>
          <a:lstStyle/>
          <a:p>
            <a:pPr algn="l"/>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A. Witte lelies.</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Witte rozen.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Witte hyacinten.</a:t>
            </a:r>
          </a:p>
          <a:p>
            <a:endParaRPr lang="nl-BE" dirty="0"/>
          </a:p>
        </p:txBody>
      </p:sp>
    </p:spTree>
    <p:extLst>
      <p:ext uri="{BB962C8B-B14F-4D97-AF65-F5344CB8AC3E}">
        <p14:creationId xmlns:p14="http://schemas.microsoft.com/office/powerpoint/2010/main" val="4295226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1412776"/>
            <a:ext cx="8784976"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22: Het is nog maar enkele keren gebeurd, maar het heeft ooit met Pasen gesneeuwd.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Hoeveel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keer is dit al voorgekomen sinds de waarnemingen van het weer? </a:t>
            </a:r>
            <a:r>
              <a:rPr lang="nl-BE" dirty="0"/>
              <a:t/>
            </a:r>
            <a:br>
              <a:rPr lang="nl-BE" dirty="0"/>
            </a:br>
            <a:endParaRPr lang="nl-BE" dirty="0"/>
          </a:p>
        </p:txBody>
      </p:sp>
      <p:sp>
        <p:nvSpPr>
          <p:cNvPr id="3" name="Ondertitel 2"/>
          <p:cNvSpPr>
            <a:spLocks noGrp="1"/>
          </p:cNvSpPr>
          <p:nvPr>
            <p:ph type="subTitle" idx="1"/>
          </p:nvPr>
        </p:nvSpPr>
        <p:spPr>
          <a:xfrm>
            <a:off x="539552" y="3861048"/>
            <a:ext cx="6400800" cy="2495128"/>
          </a:xfrm>
        </p:spPr>
        <p:txBody>
          <a:bodyPr>
            <a:normAutofit/>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100 keer.</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B. 4 keer.</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Bijna elk jaar.</a:t>
            </a:r>
          </a:p>
          <a:p>
            <a:endParaRPr lang="nl-BE" dirty="0"/>
          </a:p>
        </p:txBody>
      </p:sp>
    </p:spTree>
    <p:extLst>
      <p:ext uri="{BB962C8B-B14F-4D97-AF65-F5344CB8AC3E}">
        <p14:creationId xmlns:p14="http://schemas.microsoft.com/office/powerpoint/2010/main" val="3069223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484784"/>
            <a:ext cx="8712968"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4: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Met Pasen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zoeken de kinderen eitjes. Eieren worden meestal per dozijn verkocht. Hoeveel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eieren zitten er in een dozijn?</a:t>
            </a:r>
            <a:r>
              <a:rPr lang="nl-BE" dirty="0"/>
              <a:t/>
            </a:r>
            <a:br>
              <a:rPr lang="nl-BE" dirty="0"/>
            </a:br>
            <a:endParaRPr lang="nl-BE" dirty="0"/>
          </a:p>
        </p:txBody>
      </p:sp>
      <p:sp>
        <p:nvSpPr>
          <p:cNvPr id="3" name="Ondertitel 2"/>
          <p:cNvSpPr>
            <a:spLocks noGrp="1"/>
          </p:cNvSpPr>
          <p:nvPr>
            <p:ph type="subTitle" idx="1"/>
          </p:nvPr>
        </p:nvSpPr>
        <p:spPr>
          <a:xfrm>
            <a:off x="971600" y="3717032"/>
            <a:ext cx="7016824" cy="2423120"/>
          </a:xfrm>
        </p:spPr>
        <p:txBody>
          <a:bodyPr>
            <a:normAutofit/>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4.</a:t>
            </a:r>
          </a:p>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6.</a:t>
            </a:r>
          </a:p>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12.</a:t>
            </a:r>
          </a:p>
          <a:p>
            <a:endParaRPr lang="nl-BE" dirty="0"/>
          </a:p>
        </p:txBody>
      </p:sp>
    </p:spTree>
    <p:extLst>
      <p:ext uri="{BB962C8B-B14F-4D97-AF65-F5344CB8AC3E}">
        <p14:creationId xmlns:p14="http://schemas.microsoft.com/office/powerpoint/2010/main" val="41900369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908720"/>
            <a:ext cx="7772400"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23: Hoe geraken kuikentjes uit het ei?</a:t>
            </a:r>
            <a:r>
              <a:rPr lang="nl-BE" dirty="0"/>
              <a:t/>
            </a:r>
            <a:br>
              <a:rPr lang="nl-BE" dirty="0"/>
            </a:br>
            <a:endParaRPr lang="nl-BE" dirty="0"/>
          </a:p>
        </p:txBody>
      </p:sp>
      <p:sp>
        <p:nvSpPr>
          <p:cNvPr id="3" name="Ondertitel 2"/>
          <p:cNvSpPr>
            <a:spLocks noGrp="1"/>
          </p:cNvSpPr>
          <p:nvPr>
            <p:ph type="subTitle" idx="1"/>
          </p:nvPr>
        </p:nvSpPr>
        <p:spPr>
          <a:xfrm>
            <a:off x="107504" y="2492896"/>
            <a:ext cx="8784976" cy="4104456"/>
          </a:xfrm>
        </p:spPr>
        <p:txBody>
          <a:bodyPr>
            <a:normAutofit fontScale="85000" lnSpcReduction="20000"/>
          </a:bodyPr>
          <a:lstStyle/>
          <a:p>
            <a:pPr algn="l"/>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A. Ze stampen met </a:t>
            </a: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hun</a:t>
            </a:r>
            <a:b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pootjes</a:t>
            </a: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b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B. Het ei barst </a:t>
            </a: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automatisch</a:t>
            </a:r>
            <a:b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8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a:t>
            </a:r>
            <a:r>
              <a:rPr lang="nl-BE"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als </a:t>
            </a:r>
            <a:r>
              <a:rPr lang="nl-BE" sz="4800" b="1" dirty="0">
                <a:solidFill>
                  <a:schemeClr val="tx1"/>
                </a:solidFill>
                <a:latin typeface="Verdana" panose="020B0604030504040204" pitchFamily="34" charset="0"/>
                <a:ea typeface="Verdana" panose="020B0604030504040204" pitchFamily="34" charset="0"/>
                <a:cs typeface="Verdana" panose="020B0604030504040204" pitchFamily="34" charset="0"/>
              </a:rPr>
              <a:t>de tijd rijp is.</a:t>
            </a:r>
            <a:r>
              <a:rPr lang="nl-BE" sz="4800" b="1" dirty="0">
                <a:solidFill>
                  <a:srgbClr val="FF9900"/>
                </a:solidFill>
                <a:latin typeface="Verdana" panose="020B0604030504040204" pitchFamily="34" charset="0"/>
                <a:ea typeface="Verdana" panose="020B0604030504040204" pitchFamily="34" charset="0"/>
                <a:cs typeface="Verdana" panose="020B0604030504040204" pitchFamily="34" charset="0"/>
              </a:rPr>
              <a:t/>
            </a:r>
            <a:br>
              <a:rPr lang="nl-BE" sz="4800" b="1" dirty="0">
                <a:solidFill>
                  <a:srgbClr val="FF9900"/>
                </a:solidFill>
                <a:latin typeface="Verdana" panose="020B0604030504040204" pitchFamily="34" charset="0"/>
                <a:ea typeface="Verdana" panose="020B0604030504040204" pitchFamily="34" charset="0"/>
                <a:cs typeface="Verdana" panose="020B0604030504040204" pitchFamily="34" charset="0"/>
              </a:rPr>
            </a:br>
            <a:r>
              <a:rPr lang="nl-BE" sz="4800" b="1" dirty="0">
                <a:solidFill>
                  <a:srgbClr val="FF9900"/>
                </a:solidFill>
                <a:latin typeface="Verdana" panose="020B0604030504040204" pitchFamily="34" charset="0"/>
                <a:ea typeface="Verdana" panose="020B0604030504040204" pitchFamily="34" charset="0"/>
                <a:cs typeface="Verdana" panose="020B0604030504040204" pitchFamily="34" charset="0"/>
              </a:rPr>
              <a:t>C. Ze hebben een </a:t>
            </a:r>
            <a:r>
              <a:rPr lang="nl-BE" sz="48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speciale</a:t>
            </a:r>
            <a:br>
              <a:rPr lang="nl-BE" sz="48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br>
            <a:r>
              <a:rPr lang="nl-BE" sz="48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‘tand</a:t>
            </a:r>
            <a:r>
              <a:rPr lang="nl-BE" sz="4800" b="1" dirty="0">
                <a:solidFill>
                  <a:srgbClr val="FF9900"/>
                </a:solidFill>
                <a:latin typeface="Verdana" panose="020B0604030504040204" pitchFamily="34" charset="0"/>
                <a:ea typeface="Verdana" panose="020B0604030504040204" pitchFamily="34" charset="0"/>
                <a:cs typeface="Verdana" panose="020B0604030504040204" pitchFamily="34" charset="0"/>
              </a:rPr>
              <a:t>’ om de schaal stuk </a:t>
            </a:r>
            <a:r>
              <a:rPr lang="nl-BE" sz="48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te</a:t>
            </a:r>
            <a:br>
              <a:rPr lang="nl-BE" sz="48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br>
            <a:r>
              <a:rPr lang="nl-BE" sz="48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maken</a:t>
            </a:r>
            <a:r>
              <a:rPr lang="nl-BE" sz="4800" b="1" dirty="0">
                <a:solidFill>
                  <a:srgbClr val="FF9900"/>
                </a:solidFill>
                <a:latin typeface="Verdana" panose="020B0604030504040204" pitchFamily="34" charset="0"/>
                <a:ea typeface="Verdana" panose="020B0604030504040204" pitchFamily="34" charset="0"/>
                <a:cs typeface="Verdana" panose="020B0604030504040204" pitchFamily="34" charset="0"/>
              </a:rPr>
              <a:t>. Die tand valt na </a:t>
            </a:r>
            <a:r>
              <a:rPr lang="nl-BE" sz="48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de</a:t>
            </a:r>
            <a:br>
              <a:rPr lang="nl-BE" sz="48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br>
            <a:r>
              <a:rPr lang="nl-BE" sz="48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geboorte </a:t>
            </a:r>
            <a:r>
              <a:rPr lang="nl-BE" sz="4800" b="1" dirty="0">
                <a:solidFill>
                  <a:srgbClr val="FF9900"/>
                </a:solidFill>
                <a:latin typeface="Verdana" panose="020B0604030504040204" pitchFamily="34" charset="0"/>
                <a:ea typeface="Verdana" panose="020B0604030504040204" pitchFamily="34" charset="0"/>
                <a:cs typeface="Verdana" panose="020B0604030504040204" pitchFamily="34" charset="0"/>
              </a:rPr>
              <a:t>direct af.</a:t>
            </a:r>
          </a:p>
          <a:p>
            <a:endParaRPr lang="nl-BE" dirty="0"/>
          </a:p>
        </p:txBody>
      </p:sp>
    </p:spTree>
    <p:extLst>
      <p:ext uri="{BB962C8B-B14F-4D97-AF65-F5344CB8AC3E}">
        <p14:creationId xmlns:p14="http://schemas.microsoft.com/office/powerpoint/2010/main" val="21977767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124744"/>
            <a:ext cx="7772400"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24: Kan je aan de oorlel van een kip zien welke kleur eieren ze legt?</a:t>
            </a:r>
            <a:r>
              <a:rPr lang="nl-BE" dirty="0"/>
              <a:t/>
            </a:r>
            <a:br>
              <a:rPr lang="nl-BE" dirty="0"/>
            </a:br>
            <a:endParaRPr lang="nl-BE" dirty="0"/>
          </a:p>
        </p:txBody>
      </p:sp>
      <p:sp>
        <p:nvSpPr>
          <p:cNvPr id="3" name="Ondertitel 2"/>
          <p:cNvSpPr>
            <a:spLocks noGrp="1"/>
          </p:cNvSpPr>
          <p:nvPr>
            <p:ph type="subTitle" idx="1"/>
          </p:nvPr>
        </p:nvSpPr>
        <p:spPr>
          <a:xfrm>
            <a:off x="107504" y="2996952"/>
            <a:ext cx="8856984" cy="3600400"/>
          </a:xfrm>
        </p:spPr>
        <p:txBody>
          <a:bodyPr>
            <a:normAutofit fontScale="92500" lnSpcReduction="10000"/>
          </a:bodyPr>
          <a:lstStyle/>
          <a:p>
            <a:pPr algn="l"/>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A. Ja, een witte oorlel </a:t>
            </a:r>
            <a: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geeft</a:t>
            </a:r>
            <a:b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witte </a:t>
            </a:r>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eieren, een </a:t>
            </a:r>
            <a: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rode</a:t>
            </a:r>
            <a:b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     oorlel </a:t>
            </a:r>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geeft </a:t>
            </a:r>
            <a:r>
              <a:rPr lang="nl-BE" sz="4400" b="1" dirty="0" smtClean="0">
                <a:solidFill>
                  <a:srgbClr val="FF9900"/>
                </a:solidFill>
                <a:latin typeface="Verdana" panose="020B0604030504040204" pitchFamily="34" charset="0"/>
                <a:ea typeface="Verdana" panose="020B0604030504040204" pitchFamily="34" charset="0"/>
                <a:cs typeface="Verdana" panose="020B0604030504040204" pitchFamily="34" charset="0"/>
              </a:rPr>
              <a:t>bruine eieren</a:t>
            </a:r>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Neen.</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Neen dat hangt van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kleur </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van de kip af.</a:t>
            </a:r>
          </a:p>
          <a:p>
            <a:endParaRPr lang="nl-BE" dirty="0"/>
          </a:p>
        </p:txBody>
      </p:sp>
    </p:spTree>
    <p:extLst>
      <p:ext uri="{BB962C8B-B14F-4D97-AF65-F5344CB8AC3E}">
        <p14:creationId xmlns:p14="http://schemas.microsoft.com/office/powerpoint/2010/main" val="9819181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836712"/>
            <a:ext cx="7772400"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25: Een paasei staat symbool voor?</a:t>
            </a:r>
            <a:r>
              <a:rPr lang="nl-BE" dirty="0"/>
              <a:t/>
            </a:r>
            <a:br>
              <a:rPr lang="nl-BE" dirty="0"/>
            </a:br>
            <a:endParaRPr lang="nl-BE" dirty="0"/>
          </a:p>
        </p:txBody>
      </p:sp>
      <p:sp>
        <p:nvSpPr>
          <p:cNvPr id="3" name="Ondertitel 2"/>
          <p:cNvSpPr>
            <a:spLocks noGrp="1"/>
          </p:cNvSpPr>
          <p:nvPr>
            <p:ph type="subTitle" idx="1"/>
          </p:nvPr>
        </p:nvSpPr>
        <p:spPr>
          <a:xfrm>
            <a:off x="683568" y="2852936"/>
            <a:ext cx="7376864" cy="3600400"/>
          </a:xfrm>
        </p:spPr>
        <p:txBody>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Veel te veel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suikers</a:t>
            </a:r>
            <a:b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eten</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rgbClr val="FF9900"/>
                </a:solidFill>
                <a:latin typeface="Verdana" panose="020B0604030504040204" pitchFamily="34" charset="0"/>
                <a:ea typeface="Verdana" panose="020B0604030504040204" pitchFamily="34" charset="0"/>
                <a:cs typeface="Verdana" panose="020B0604030504040204" pitchFamily="34" charset="0"/>
              </a:rPr>
              <a:t>B. Vruchtbaarheid.</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Lekker eten.</a:t>
            </a:r>
          </a:p>
          <a:p>
            <a:endParaRPr lang="nl-BE" dirty="0"/>
          </a:p>
        </p:txBody>
      </p:sp>
    </p:spTree>
    <p:extLst>
      <p:ext uri="{BB962C8B-B14F-4D97-AF65-F5344CB8AC3E}">
        <p14:creationId xmlns:p14="http://schemas.microsoft.com/office/powerpoint/2010/main" val="3674991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1340768"/>
            <a:ext cx="8712968" cy="1470025"/>
          </a:xfrm>
        </p:spPr>
        <p:txBody>
          <a:bodyPr>
            <a:noAutofit/>
          </a:bodyPr>
          <a:lstStyle/>
          <a:p>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5: </a:t>
            </a:r>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Niet </a:t>
            </a:r>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alleen eieren maar ook kuikentjes zijn het symbool </a:t>
            </a:r>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van Pasen</a:t>
            </a:r>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 Hoelang zit een kip op een ei voordat er een kuikentje uitkomt?</a:t>
            </a:r>
            <a:r>
              <a:rPr lang="nl-BE" sz="3600" b="1" dirty="0">
                <a:latin typeface="Verdana" panose="020B0604030504040204" pitchFamily="34" charset="0"/>
                <a:ea typeface="Verdana" panose="020B0604030504040204" pitchFamily="34" charset="0"/>
                <a:cs typeface="Verdana" panose="020B0604030504040204" pitchFamily="34" charset="0"/>
              </a:rPr>
              <a:t/>
            </a:r>
            <a:br>
              <a:rPr lang="nl-BE" sz="3600" b="1" dirty="0">
                <a:latin typeface="Verdana" panose="020B0604030504040204" pitchFamily="34" charset="0"/>
                <a:ea typeface="Verdana" panose="020B0604030504040204" pitchFamily="34" charset="0"/>
                <a:cs typeface="Verdana" panose="020B0604030504040204" pitchFamily="34" charset="0"/>
              </a:rPr>
            </a:br>
            <a:endParaRPr lang="nl-BE"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683568" y="3886200"/>
            <a:ext cx="7088832" cy="2711152"/>
          </a:xfrm>
        </p:spPr>
        <p:txBody>
          <a:bodyPr>
            <a:normAutofit/>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1 dag.</a:t>
            </a:r>
          </a:p>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12 dagen.</a:t>
            </a:r>
          </a:p>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21 dagen.</a:t>
            </a:r>
          </a:p>
          <a:p>
            <a:endParaRPr lang="nl-BE" dirty="0"/>
          </a:p>
        </p:txBody>
      </p:sp>
    </p:spTree>
    <p:extLst>
      <p:ext uri="{BB962C8B-B14F-4D97-AF65-F5344CB8AC3E}">
        <p14:creationId xmlns:p14="http://schemas.microsoft.com/office/powerpoint/2010/main" val="1815079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124744"/>
            <a:ext cx="8206680" cy="1470025"/>
          </a:xfrm>
        </p:spPr>
        <p:txBody>
          <a:bodyPr>
            <a:normAutofit fontScale="90000"/>
          </a:bodyPr>
          <a:lstStyle/>
          <a:p>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a:t>
            </a:r>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6: We spreken over een paashaas</a:t>
            </a:r>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nl-BE"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en geen konijn.  Wat is het </a:t>
            </a:r>
            <a:r>
              <a:rPr lang="nl-BE" sz="3600" b="1" dirty="0">
                <a:solidFill>
                  <a:srgbClr val="00B050"/>
                </a:solidFill>
                <a:latin typeface="Verdana" panose="020B0604030504040204" pitchFamily="34" charset="0"/>
                <a:ea typeface="Verdana" panose="020B0604030504040204" pitchFamily="34" charset="0"/>
                <a:cs typeface="Verdana" panose="020B0604030504040204" pitchFamily="34" charset="0"/>
              </a:rPr>
              <a:t>verschil tussen een haas en een konijn?</a:t>
            </a:r>
            <a:r>
              <a:rPr lang="nl-BE" dirty="0"/>
              <a:t/>
            </a:r>
            <a:br>
              <a:rPr lang="nl-BE" dirty="0"/>
            </a:br>
            <a:endParaRPr lang="nl-BE" dirty="0"/>
          </a:p>
        </p:txBody>
      </p:sp>
      <p:sp>
        <p:nvSpPr>
          <p:cNvPr id="3" name="Ondertitel 2"/>
          <p:cNvSpPr>
            <a:spLocks noGrp="1"/>
          </p:cNvSpPr>
          <p:nvPr>
            <p:ph type="subTitle" idx="1"/>
          </p:nvPr>
        </p:nvSpPr>
        <p:spPr>
          <a:xfrm>
            <a:off x="359024" y="2924944"/>
            <a:ext cx="8784976" cy="3933056"/>
          </a:xfrm>
        </p:spPr>
        <p:txBody>
          <a:bodyPr>
            <a:normAutofit fontScale="55000" lnSpcReduction="20000"/>
          </a:bodyPr>
          <a:lstStyle/>
          <a:p>
            <a:pPr algn="l">
              <a:lnSpc>
                <a:spcPct val="120000"/>
              </a:lnSpc>
            </a:pPr>
            <a:r>
              <a:rPr lang="nl-BE" sz="7000" b="1" dirty="0">
                <a:solidFill>
                  <a:schemeClr val="tx1"/>
                </a:solidFill>
                <a:latin typeface="Verdana" panose="020B0604030504040204" pitchFamily="34" charset="0"/>
                <a:ea typeface="Verdana" panose="020B0604030504040204" pitchFamily="34" charset="0"/>
                <a:cs typeface="Verdana" panose="020B0604030504040204" pitchFamily="34" charset="0"/>
              </a:rPr>
              <a:t>A. Een haas heeft langere </a:t>
            </a:r>
            <a:r>
              <a:rPr lang="nl-BE" sz="7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oren</a:t>
            </a:r>
            <a:br>
              <a:rPr lang="nl-BE" sz="7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7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dan </a:t>
            </a:r>
            <a:r>
              <a:rPr lang="nl-BE" sz="7000" b="1" dirty="0">
                <a:solidFill>
                  <a:schemeClr val="tx1"/>
                </a:solidFill>
                <a:latin typeface="Verdana" panose="020B0604030504040204" pitchFamily="34" charset="0"/>
                <a:ea typeface="Verdana" panose="020B0604030504040204" pitchFamily="34" charset="0"/>
                <a:cs typeface="Verdana" panose="020B0604030504040204" pitchFamily="34" charset="0"/>
              </a:rPr>
              <a:t>een konijn.</a:t>
            </a:r>
          </a:p>
          <a:p>
            <a:pPr algn="l">
              <a:lnSpc>
                <a:spcPct val="120000"/>
              </a:lnSpc>
            </a:pPr>
            <a:r>
              <a:rPr lang="nl-BE" sz="7000" b="1" dirty="0">
                <a:solidFill>
                  <a:schemeClr val="tx1"/>
                </a:solidFill>
                <a:latin typeface="Verdana" panose="020B0604030504040204" pitchFamily="34" charset="0"/>
                <a:ea typeface="Verdana" panose="020B0604030504040204" pitchFamily="34" charset="0"/>
                <a:cs typeface="Verdana" panose="020B0604030504040204" pitchFamily="34" charset="0"/>
              </a:rPr>
              <a:t>B. Een haas heeft </a:t>
            </a:r>
            <a:r>
              <a:rPr lang="nl-BE" sz="7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kortere</a:t>
            </a:r>
            <a:br>
              <a:rPr lang="nl-BE" sz="7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7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poten </a:t>
            </a:r>
            <a:r>
              <a:rPr lang="nl-BE" sz="7000" b="1" dirty="0">
                <a:solidFill>
                  <a:schemeClr val="tx1"/>
                </a:solidFill>
                <a:latin typeface="Verdana" panose="020B0604030504040204" pitchFamily="34" charset="0"/>
                <a:ea typeface="Verdana" panose="020B0604030504040204" pitchFamily="34" charset="0"/>
                <a:cs typeface="Verdana" panose="020B0604030504040204" pitchFamily="34" charset="0"/>
              </a:rPr>
              <a:t>dan een konijn.</a:t>
            </a:r>
          </a:p>
          <a:p>
            <a:pPr algn="l">
              <a:lnSpc>
                <a:spcPct val="120000"/>
              </a:lnSpc>
            </a:pPr>
            <a:r>
              <a:rPr lang="nl-BE" sz="7000" b="1" dirty="0">
                <a:solidFill>
                  <a:schemeClr val="tx1"/>
                </a:solidFill>
                <a:latin typeface="Verdana" panose="020B0604030504040204" pitchFamily="34" charset="0"/>
                <a:ea typeface="Verdana" panose="020B0604030504040204" pitchFamily="34" charset="0"/>
                <a:cs typeface="Verdana" panose="020B0604030504040204" pitchFamily="34" charset="0"/>
              </a:rPr>
              <a:t>C. Een haas is de </a:t>
            </a:r>
            <a:r>
              <a:rPr lang="nl-BE" sz="7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mannelijke</a:t>
            </a:r>
            <a:br>
              <a:rPr lang="nl-BE" sz="7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nl-BE" sz="7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vorm </a:t>
            </a:r>
            <a:r>
              <a:rPr lang="nl-BE" sz="7000" b="1" dirty="0">
                <a:solidFill>
                  <a:schemeClr val="tx1"/>
                </a:solidFill>
                <a:latin typeface="Verdana" panose="020B0604030504040204" pitchFamily="34" charset="0"/>
                <a:ea typeface="Verdana" panose="020B0604030504040204" pitchFamily="34" charset="0"/>
                <a:cs typeface="Verdana" panose="020B0604030504040204" pitchFamily="34" charset="0"/>
              </a:rPr>
              <a:t>van een konijn.</a:t>
            </a:r>
          </a:p>
          <a:p>
            <a:endParaRPr lang="nl-BE" dirty="0"/>
          </a:p>
        </p:txBody>
      </p:sp>
    </p:spTree>
    <p:extLst>
      <p:ext uri="{BB962C8B-B14F-4D97-AF65-F5344CB8AC3E}">
        <p14:creationId xmlns:p14="http://schemas.microsoft.com/office/powerpoint/2010/main" val="2591271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212976"/>
            <a:ext cx="3477775" cy="343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467544" y="1484784"/>
            <a:ext cx="8206680"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7: De paasklokken brengen de eieren.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Waar gaan de paasklokken deze eieren halen?</a:t>
            </a:r>
            <a:r>
              <a:rPr lang="nl-BE" dirty="0"/>
              <a:t/>
            </a:r>
            <a:br>
              <a:rPr lang="nl-BE" dirty="0"/>
            </a:br>
            <a:endParaRPr lang="nl-BE" dirty="0"/>
          </a:p>
        </p:txBody>
      </p:sp>
      <p:sp>
        <p:nvSpPr>
          <p:cNvPr id="3" name="Ondertitel 2"/>
          <p:cNvSpPr>
            <a:spLocks noGrp="1"/>
          </p:cNvSpPr>
          <p:nvPr>
            <p:ph type="subTitle" idx="1"/>
          </p:nvPr>
        </p:nvSpPr>
        <p:spPr>
          <a:xfrm>
            <a:off x="395536" y="3886200"/>
            <a:ext cx="7376864" cy="2423120"/>
          </a:xfrm>
        </p:spPr>
        <p:txBody>
          <a:bodyPr/>
          <a:lstStyle/>
          <a:p>
            <a:pPr algn="l"/>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Beieren.</a:t>
            </a:r>
          </a:p>
          <a:p>
            <a:pPr algn="l"/>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B. Rome.</a:t>
            </a:r>
          </a:p>
          <a:p>
            <a:pPr algn="l"/>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 Parijs.</a:t>
            </a:r>
          </a:p>
          <a:p>
            <a:endParaRPr lang="nl-BE" dirty="0"/>
          </a:p>
        </p:txBody>
      </p:sp>
    </p:spTree>
    <p:extLst>
      <p:ext uri="{BB962C8B-B14F-4D97-AF65-F5344CB8AC3E}">
        <p14:creationId xmlns:p14="http://schemas.microsoft.com/office/powerpoint/2010/main" val="1374645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1412776"/>
            <a:ext cx="8928992" cy="1470025"/>
          </a:xfrm>
        </p:spPr>
        <p:txBody>
          <a:bodyPr>
            <a:normAutofit fontScale="90000"/>
          </a:bodyPr>
          <a:lstStyle/>
          <a:p>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Vraag 8: Paaseieren zijn gemaakt van </a:t>
            </a:r>
            <a:r>
              <a:rPr lang="nl-BE" sz="4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chocolade. Welke </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chocoladeproducent is </a:t>
            </a:r>
            <a:r>
              <a:rPr lang="nl-BE" sz="4000" b="1" dirty="0">
                <a:solidFill>
                  <a:srgbClr val="FF0000"/>
                </a:solidFill>
                <a:latin typeface="Verdana" panose="020B0604030504040204" pitchFamily="34" charset="0"/>
                <a:ea typeface="Verdana" panose="020B0604030504040204" pitchFamily="34" charset="0"/>
                <a:cs typeface="Verdana" panose="020B0604030504040204" pitchFamily="34" charset="0"/>
              </a:rPr>
              <a:t>NIET</a:t>
            </a:r>
            <a:r>
              <a:rPr lang="nl-BE" sz="4000" b="1" dirty="0">
                <a:solidFill>
                  <a:srgbClr val="00B050"/>
                </a:solidFill>
                <a:latin typeface="Verdana" panose="020B0604030504040204" pitchFamily="34" charset="0"/>
                <a:ea typeface="Verdana" panose="020B0604030504040204" pitchFamily="34" charset="0"/>
                <a:cs typeface="Verdana" panose="020B0604030504040204" pitchFamily="34" charset="0"/>
              </a:rPr>
              <a:t> Belgisch?</a:t>
            </a:r>
            <a:r>
              <a:rPr lang="nl-BE" dirty="0"/>
              <a:t/>
            </a:r>
            <a:br>
              <a:rPr lang="nl-BE" dirty="0"/>
            </a:br>
            <a:endParaRPr lang="nl-BE" dirty="0"/>
          </a:p>
        </p:txBody>
      </p:sp>
      <p:sp>
        <p:nvSpPr>
          <p:cNvPr id="3" name="Ondertitel 2"/>
          <p:cNvSpPr>
            <a:spLocks noGrp="1"/>
          </p:cNvSpPr>
          <p:nvPr>
            <p:ph type="subTitle" idx="1"/>
          </p:nvPr>
        </p:nvSpPr>
        <p:spPr>
          <a:xfrm>
            <a:off x="755576" y="3645024"/>
            <a:ext cx="6400800" cy="2664296"/>
          </a:xfrm>
        </p:spPr>
        <p:txBody>
          <a:bodyPr>
            <a:normAutofit/>
          </a:bodyPr>
          <a:lstStyle/>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A. </a:t>
            </a:r>
            <a:r>
              <a:rPr lang="nl-BE" sz="4400"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Callebaut</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B. </a:t>
            </a:r>
            <a:r>
              <a:rPr lang="nl-BE" sz="4400" b="1" dirty="0" err="1">
                <a:solidFill>
                  <a:schemeClr val="tx1"/>
                </a:solidFill>
                <a:latin typeface="Verdana" panose="020B0604030504040204" pitchFamily="34" charset="0"/>
                <a:ea typeface="Verdana" panose="020B0604030504040204" pitchFamily="34" charset="0"/>
                <a:cs typeface="Verdana" panose="020B0604030504040204" pitchFamily="34" charset="0"/>
              </a:rPr>
              <a:t>Cote</a:t>
            </a:r>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d’or.</a:t>
            </a:r>
            <a:endPar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r>
              <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rPr>
              <a:t>C. </a:t>
            </a:r>
            <a:r>
              <a:rPr lang="nl-BE" sz="4400"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Toblerone</a:t>
            </a:r>
            <a:r>
              <a:rPr lang="nl-BE"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nl-BE" sz="4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nl-BE" dirty="0"/>
          </a:p>
        </p:txBody>
      </p:sp>
    </p:spTree>
    <p:extLst>
      <p:ext uri="{BB962C8B-B14F-4D97-AF65-F5344CB8AC3E}">
        <p14:creationId xmlns:p14="http://schemas.microsoft.com/office/powerpoint/2010/main" val="3662854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1202</Words>
  <Application>Microsoft Office PowerPoint</Application>
  <PresentationFormat>Diavoorstelling (4:3)</PresentationFormat>
  <Paragraphs>144</Paragraphs>
  <Slides>52</Slides>
  <Notes>0</Notes>
  <HiddenSlides>0</HiddenSlides>
  <MMClips>0</MMClips>
  <ScaleCrop>false</ScaleCrop>
  <HeadingPairs>
    <vt:vector size="4" baseType="variant">
      <vt:variant>
        <vt:lpstr>Thema</vt:lpstr>
      </vt:variant>
      <vt:variant>
        <vt:i4>1</vt:i4>
      </vt:variant>
      <vt:variant>
        <vt:lpstr>Diatitels</vt:lpstr>
      </vt:variant>
      <vt:variant>
        <vt:i4>52</vt:i4>
      </vt:variant>
    </vt:vector>
  </HeadingPairs>
  <TitlesOfParts>
    <vt:vector size="53" baseType="lpstr">
      <vt:lpstr>Kantoorthema</vt:lpstr>
      <vt:lpstr>Paasquiz</vt:lpstr>
      <vt:lpstr>Vraag 1: Op welke dag valt Pasen?</vt:lpstr>
      <vt:lpstr>Vraag 2: Wat is de betekenis van Pasen? </vt:lpstr>
      <vt:lpstr>Vraag 3: Wat wordt er meestal aan de kindjes uitgedeeld met Pasen.</vt:lpstr>
      <vt:lpstr>Vraag 4: Met Pasen zoeken de kinderen eitjes. Eieren worden meestal per dozijn verkocht. Hoeveel eieren zitten er in een dozijn? </vt:lpstr>
      <vt:lpstr>Vraag 5: Niet alleen eieren maar ook kuikentjes zijn het symbool van Pasen. Hoelang zit een kip op een ei voordat er een kuikentje uitkomt? </vt:lpstr>
      <vt:lpstr>Vraag 6: We spreken over een paashaas en geen konijn.  Wat is het verschil tussen een haas en een konijn? </vt:lpstr>
      <vt:lpstr>Vraag 7: De paasklokken brengen de eieren. Waar gaan de paasklokken deze eieren halen? </vt:lpstr>
      <vt:lpstr>Vraag 8: Paaseieren zijn gemaakt van chocolade. Welke chocoladeproducent is NIET Belgisch? </vt:lpstr>
      <vt:lpstr>Vraag 9: Hoe heetten de donderdag en vrijdag voor Pasen?</vt:lpstr>
      <vt:lpstr>Vraag 10: Hoeveel A’s zitten er in het woord ‘paashaas’? </vt:lpstr>
      <vt:lpstr>Vraag 11: De naam Pasen is afgeleid van een Joods woord. Welke is dat?</vt:lpstr>
      <vt:lpstr>Vraag 12: Heel vroeger was er een traditie dat een jongeman tijdens Pasen  een meisje ten huwelijk vroeg op een originele manier. Dit gebruik is al heel lang verdwenen. Hoe ging dit gebruik? </vt:lpstr>
      <vt:lpstr>Vraag 13: Vroeger verstopte men de eieren in de grond. Waarom?  </vt:lpstr>
      <vt:lpstr>Vraag 14: Wat wil het spreekwoord ‘er op je paasbest uitzien’ zeggen? </vt:lpstr>
      <vt:lpstr>Vraag 15: Wanneer valt Palmzondag?  </vt:lpstr>
      <vt:lpstr>Vraag 16: Hoeveel dagen na Pasen duurt het nog tot Hemelvaartsdag? </vt:lpstr>
      <vt:lpstr>Vraag 17: Pasen valt nooit op dezelfde datum. Wanneer kan het ten vroegste en ten laatste Pasen zijn? </vt:lpstr>
      <vt:lpstr>Vraag 18: Waar bijten 76%  van de mensen eerst een stuk af als ze een chocolade paashaas opeten? </vt:lpstr>
      <vt:lpstr>Vraag 19: Is Pasen een officiële feestdag?  </vt:lpstr>
      <vt:lpstr>Vraag 20: Hoe heten de bloemen die rond Pasen altijd bloeien? </vt:lpstr>
      <vt:lpstr>Vraag 21: Niet alleen narcissen zijn typische bloemen met Pasen. Er zijn ook nog andere bloemen die symbool staan voor de opstanding. Welke? </vt:lpstr>
      <vt:lpstr>Vraag 22: Het is nog maar enkele keren gebeurd, maar het heeft ooit met Pasen gesneeuwd. Hoeveel keer is dit al voorgekomen sinds de waarnemingen van het weer? </vt:lpstr>
      <vt:lpstr>Vraag 23: Hoe geraken kuikentjes uit het ei? </vt:lpstr>
      <vt:lpstr>Vraag 24: Kan je aan de oorlel van een kip zien welke kleur eieren ze legt? </vt:lpstr>
      <vt:lpstr>Vraag 25: Een paasei staat symbool voor? </vt:lpstr>
      <vt:lpstr>Oplossingen</vt:lpstr>
      <vt:lpstr>Vraag 1: Op welke dag valt Pasen?</vt:lpstr>
      <vt:lpstr>Vraag 2: Wat is de betekenis van Pasen? </vt:lpstr>
      <vt:lpstr>Vraag 3: Wat wordt er meestal aan de kindjes uitgedeeld met Pasen.</vt:lpstr>
      <vt:lpstr>Vraag 4: Met Pasen zoeken de kinderen eitjes. Eieren worden meestal per dozijn verkocht. Hoeveel eieren zitten er in een dozijn? </vt:lpstr>
      <vt:lpstr>Vraag 5: Niet alleen eieren maar ook kuikentjes zijn het symbool van Pasen. Hoelang zit een kip op een ei voordat er een kuikentje uitkomt? </vt:lpstr>
      <vt:lpstr>Vraag 6: We spreken over een paashaas en geen konijn.  Wat is het verschil tussen een haas en een konijn? </vt:lpstr>
      <vt:lpstr>Vraag 7: De paasklokken brengen de eieren. Waar gaan de paasklokken deze eieren halen? </vt:lpstr>
      <vt:lpstr>Vraag 8: Paaseieren zijn gemaakt van chocolade. Welke chocoladeproducent is NIET Belgisch? </vt:lpstr>
      <vt:lpstr>Vraag 9: Hoe heetten de donderdag en vrijdag voor Pasen?</vt:lpstr>
      <vt:lpstr>Vraag 10: Hoeveel A’s zitten er in het woord ‘paashaas’? </vt:lpstr>
      <vt:lpstr>Vraag 11: De naam Pasen is afgeleid van een Joods woord. Welke is dat?</vt:lpstr>
      <vt:lpstr>Vraag 12: Heel vroeger was er een traditie dat een jongeman tijdens Pasen  een meisje ten huwelijk vroeg op een originele manier. Dit gebruik is al heel lang verdwenen. Hoe ging dit gebruik? </vt:lpstr>
      <vt:lpstr>Vraag 13: Vroeger verstopte men de eieren in de grond. Waarom?  </vt:lpstr>
      <vt:lpstr>Vraag 14: Wat wil het spreekwoord ‘er op je paasbest uitzien’ zeggen? </vt:lpstr>
      <vt:lpstr>Vraag 15: Wanneer valt Palmzondag?  </vt:lpstr>
      <vt:lpstr>Vraag 16: Hoeveel dagen na Pasen duurt het nog tot Hemelvaartsdag? </vt:lpstr>
      <vt:lpstr>Vraag 17: Pasen valt nooit op dezelfde datum. Wanneer kan het ten vroegste en ten laatste Pasen zijn? </vt:lpstr>
      <vt:lpstr>Vraag 18: Waar bijten 76%  van de mensen eerst een stuk af als ze een chocolade paashaas opeten? </vt:lpstr>
      <vt:lpstr>Vraag 19: Is Pasen een officiële feestdag?  </vt:lpstr>
      <vt:lpstr>Vraag 20: Hoe heten de bloemen die rond Pasen altijd bloeien? </vt:lpstr>
      <vt:lpstr>Vraag 21: Niet alleen narcissen zijn typische bloemen met Pasen. Er zijn ook nog andere bloemen die symbool staan voor de opstanding. Welke? </vt:lpstr>
      <vt:lpstr>Vraag 22: Het is nog maar enkele keren gebeurd, maar het heeft ooit met Pasen gesneeuwd. Hoeveel keer is dit al voorgekomen sinds de waarnemingen van het weer?  </vt:lpstr>
      <vt:lpstr>Vraag 23: Hoe geraken kuikentjes uit het ei? </vt:lpstr>
      <vt:lpstr>Vraag 24: Kan je aan de oorlel van een kip zien welke kleur eieren ze legt? </vt:lpstr>
      <vt:lpstr>Vraag 25: Een paasei staat symbool voor? </vt:lpstr>
    </vt:vector>
  </TitlesOfParts>
  <Company>Unattended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Vraag 1: Op welke dag valt Pasen?   A. Op maandag B. Op zondag C. Dat kan jaar tot jaar verschillen</dc:title>
  <dc:creator>Gebruiker</dc:creator>
  <cp:lastModifiedBy>Gebruiker</cp:lastModifiedBy>
  <cp:revision>23</cp:revision>
  <dcterms:created xsi:type="dcterms:W3CDTF">2018-02-25T16:51:55Z</dcterms:created>
  <dcterms:modified xsi:type="dcterms:W3CDTF">2018-02-25T21:12:42Z</dcterms:modified>
</cp:coreProperties>
</file>