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72" r:id="rId3"/>
    <p:sldId id="257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3" r:id="rId27"/>
    <p:sldId id="292" r:id="rId28"/>
    <p:sldId id="291" r:id="rId29"/>
    <p:sldId id="290" r:id="rId30"/>
    <p:sldId id="289" r:id="rId31"/>
    <p:sldId id="288" r:id="rId32"/>
    <p:sldId id="285" r:id="rId33"/>
    <p:sldId id="286" r:id="rId34"/>
    <p:sldId id="287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9907-C6C7-44ED-A08C-2509EC309AAC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A31D3-FD68-449D-AE51-D4BDC4DAF3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19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63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4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027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4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853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758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701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02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7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52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453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A8ED-EF2E-4383-B41E-44C45BFE4895}" type="datetimeFigureOut">
              <a:rPr lang="nl-BE" smtClean="0"/>
              <a:t>26/11/2016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D265-7F6F-42DD-91D8-7CD041624B5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79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WQvNJqDUk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j637EXRlk&amp;list=PLAFv0m9K8fj3wbACgtPK5f7EljtiTArG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e-hJx3YcY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84T7KT-x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WQvNJqDUk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j637EXRlk&amp;list=PLAFv0m9K8fj3wbACgtPK5f7EljtiTArG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e-hJx3YcY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3830" y="53802"/>
            <a:ext cx="895266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70C0"/>
                </a:solidFill>
              </a:rPr>
              <a:t>Vraag </a:t>
            </a:r>
            <a:r>
              <a:rPr lang="nl-BE" sz="4000" b="1" dirty="0" smtClean="0">
                <a:solidFill>
                  <a:srgbClr val="0070C0"/>
                </a:solidFill>
              </a:rPr>
              <a:t>8: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pPr algn="ctr"/>
            <a:endParaRPr lang="nl-BE" sz="4000" b="1" dirty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Hoe </a:t>
            </a:r>
            <a:r>
              <a:rPr lang="nl-BE" sz="4000" b="1" dirty="0">
                <a:solidFill>
                  <a:srgbClr val="0070C0"/>
                </a:solidFill>
              </a:rPr>
              <a:t>heet deze gewezen voetballer en voetbalcoach? Hij begon zijn carrière in 1961 en werd 1 van Belgisch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grootste </a:t>
            </a:r>
            <a:r>
              <a:rPr lang="nl-BE" sz="4000" b="1" dirty="0">
                <a:solidFill>
                  <a:srgbClr val="0070C0"/>
                </a:solidFill>
              </a:rPr>
              <a:t>talenten uit de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geschiedenis.</a:t>
            </a:r>
          </a:p>
          <a:p>
            <a:endParaRPr lang="nl-BE" sz="4000" b="1" dirty="0" smtClean="0">
              <a:solidFill>
                <a:srgbClr val="0070C0"/>
              </a:solidFill>
            </a:endParaRP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a. Michel </a:t>
            </a:r>
            <a:r>
              <a:rPr lang="nl-BE" sz="4000" b="1" dirty="0" err="1">
                <a:solidFill>
                  <a:srgbClr val="0070C0"/>
                </a:solidFill>
              </a:rPr>
              <a:t>Preudhomme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b. Wilfried </a:t>
            </a:r>
            <a:r>
              <a:rPr lang="nl-BE" sz="4000" b="1" dirty="0">
                <a:solidFill>
                  <a:srgbClr val="0070C0"/>
                </a:solidFill>
              </a:rPr>
              <a:t>Dekkers.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c. Wilfried </a:t>
            </a:r>
            <a:r>
              <a:rPr lang="nl-BE" sz="4000" b="1" dirty="0">
                <a:solidFill>
                  <a:srgbClr val="0070C0"/>
                </a:solidFill>
              </a:rPr>
              <a:t>Van Moer.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87557"/>
            <a:ext cx="2688521" cy="40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3830" y="66378"/>
            <a:ext cx="88086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9: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1960 </a:t>
            </a:r>
            <a:r>
              <a:rPr lang="nl-BE" sz="4400" b="1" dirty="0">
                <a:solidFill>
                  <a:srgbClr val="0070C0"/>
                </a:solidFill>
              </a:rPr>
              <a:t>was een jaar van grote verandering voor de anticonceptie voor vrouwen. Wat werd er toen in Amerika op de markt gebracht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De </a:t>
            </a:r>
            <a:r>
              <a:rPr lang="nl-BE" sz="4400" b="1" dirty="0">
                <a:solidFill>
                  <a:srgbClr val="0070C0"/>
                </a:solidFill>
              </a:rPr>
              <a:t>pil.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Het </a:t>
            </a:r>
            <a:r>
              <a:rPr lang="nl-BE" sz="4400" b="1" dirty="0">
                <a:solidFill>
                  <a:srgbClr val="0070C0"/>
                </a:solidFill>
              </a:rPr>
              <a:t>condoom.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Maandverband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4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548680"/>
            <a:ext cx="82809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70C0"/>
                </a:solidFill>
              </a:rPr>
              <a:t>Vraag 10: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endParaRPr lang="nl-BE" sz="4000" b="1" dirty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Deze </a:t>
            </a:r>
            <a:r>
              <a:rPr lang="nl-BE" sz="4000" b="1" dirty="0">
                <a:solidFill>
                  <a:srgbClr val="0070C0"/>
                </a:solidFill>
              </a:rPr>
              <a:t>wielerheld won in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1969 </a:t>
            </a:r>
            <a:r>
              <a:rPr lang="nl-BE" sz="4000" b="1" dirty="0">
                <a:solidFill>
                  <a:srgbClr val="0070C0"/>
                </a:solidFill>
              </a:rPr>
              <a:t>voor de 1</a:t>
            </a:r>
            <a:r>
              <a:rPr lang="nl-BE" sz="4000" b="1" baseline="30000" dirty="0">
                <a:solidFill>
                  <a:srgbClr val="0070C0"/>
                </a:solidFill>
              </a:rPr>
              <a:t>ste</a:t>
            </a:r>
            <a:r>
              <a:rPr lang="nl-BE" sz="4000" b="1" dirty="0">
                <a:solidFill>
                  <a:srgbClr val="0070C0"/>
                </a:solidFill>
              </a:rPr>
              <a:t> keer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de </a:t>
            </a:r>
            <a:r>
              <a:rPr lang="nl-BE" sz="4000" b="1" dirty="0">
                <a:solidFill>
                  <a:srgbClr val="0070C0"/>
                </a:solidFill>
              </a:rPr>
              <a:t>Ronde van Frankrijk</a:t>
            </a:r>
            <a:r>
              <a:rPr lang="nl-BE" sz="40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nl-BE" sz="4000" b="1" dirty="0" smtClean="0">
                <a:solidFill>
                  <a:srgbClr val="0070C0"/>
                </a:solidFill>
              </a:rPr>
              <a:t>wie </a:t>
            </a:r>
            <a:r>
              <a:rPr lang="nl-BE" sz="4000" b="1" dirty="0">
                <a:solidFill>
                  <a:srgbClr val="0070C0"/>
                </a:solidFill>
              </a:rPr>
              <a:t>is hij</a:t>
            </a:r>
            <a:r>
              <a:rPr lang="nl-BE" sz="4000" b="1" dirty="0" smtClean="0">
                <a:solidFill>
                  <a:srgbClr val="0070C0"/>
                </a:solidFill>
              </a:rPr>
              <a:t>.</a:t>
            </a:r>
          </a:p>
          <a:p>
            <a:endParaRPr lang="nl-BE" sz="4000" b="1" dirty="0">
              <a:solidFill>
                <a:srgbClr val="0070C0"/>
              </a:solidFill>
            </a:endParaRP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a. Tom </a:t>
            </a:r>
            <a:r>
              <a:rPr lang="nl-BE" sz="4000" b="1" dirty="0">
                <a:solidFill>
                  <a:srgbClr val="0070C0"/>
                </a:solidFill>
              </a:rPr>
              <a:t>Boonen.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b. Eddy </a:t>
            </a:r>
            <a:r>
              <a:rPr lang="nl-BE" sz="4000" b="1" dirty="0">
                <a:solidFill>
                  <a:srgbClr val="0070C0"/>
                </a:solidFill>
              </a:rPr>
              <a:t>Merckx.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c. Eddy </a:t>
            </a:r>
            <a:r>
              <a:rPr lang="nl-BE" sz="4000" b="1" dirty="0">
                <a:solidFill>
                  <a:srgbClr val="0070C0"/>
                </a:solidFill>
              </a:rPr>
              <a:t>Martens.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2742754" cy="43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5687" y="116632"/>
            <a:ext cx="85689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 </a:t>
            </a: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11: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welk jaar vond Woodstock plaats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1960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1970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1969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9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flipH="1">
            <a:off x="10548664" y="1916832"/>
            <a:ext cx="122413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 flipH="1" flipV="1">
            <a:off x="11160732" y="1962550"/>
            <a:ext cx="612068" cy="38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87177" y="116632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12: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Deze </a:t>
            </a:r>
            <a:r>
              <a:rPr lang="nl-BE" sz="4400" b="1" dirty="0">
                <a:solidFill>
                  <a:srgbClr val="0070C0"/>
                </a:solidFill>
              </a:rPr>
              <a:t>bromfiets dateert uit de jaren 60. Hoe heet het merk?</a:t>
            </a:r>
          </a:p>
          <a:p>
            <a:pPr lvl="0"/>
            <a:endParaRPr lang="nl-BE" sz="4400" b="1" dirty="0" smtClean="0">
              <a:solidFill>
                <a:srgbClr val="0070C0"/>
              </a:solidFill>
            </a:endParaRPr>
          </a:p>
          <a:p>
            <a:pPr lvl="0"/>
            <a:endParaRPr lang="nl-BE" sz="4400" b="1" dirty="0" smtClean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Honda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Sparta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Daf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0928"/>
            <a:ext cx="5104209" cy="38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32470"/>
            <a:ext cx="87129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70C0"/>
                </a:solidFill>
              </a:rPr>
              <a:t>Vraag 13: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pPr algn="ctr"/>
            <a:endParaRPr lang="nl-BE" sz="4000" b="1" dirty="0">
              <a:solidFill>
                <a:srgbClr val="0070C0"/>
              </a:solidFill>
            </a:endParaRPr>
          </a:p>
          <a:p>
            <a:pPr algn="ctr"/>
            <a:r>
              <a:rPr lang="nl-BE" sz="4000" b="1" dirty="0" smtClean="0">
                <a:solidFill>
                  <a:srgbClr val="0070C0"/>
                </a:solidFill>
              </a:rPr>
              <a:t>Geen </a:t>
            </a:r>
            <a:r>
              <a:rPr lang="nl-BE" sz="4000" b="1" dirty="0">
                <a:solidFill>
                  <a:srgbClr val="0070C0"/>
                </a:solidFill>
              </a:rPr>
              <a:t>of weinig make-up, lange haren en baarden, fel en bont gekleurde kleding met </a:t>
            </a:r>
            <a:r>
              <a:rPr lang="nl-BE" sz="4000" b="1" dirty="0" err="1">
                <a:solidFill>
                  <a:srgbClr val="0070C0"/>
                </a:solidFill>
              </a:rPr>
              <a:t>peace</a:t>
            </a:r>
            <a:r>
              <a:rPr lang="nl-BE" sz="4000" b="1" dirty="0">
                <a:solidFill>
                  <a:srgbClr val="0070C0"/>
                </a:solidFill>
              </a:rPr>
              <a:t>- en </a:t>
            </a:r>
            <a:r>
              <a:rPr lang="nl-BE" sz="4000" b="1" dirty="0" err="1">
                <a:solidFill>
                  <a:srgbClr val="0070C0"/>
                </a:solidFill>
              </a:rPr>
              <a:t>indiaase</a:t>
            </a:r>
            <a:r>
              <a:rPr lang="nl-BE" sz="4000" b="1" dirty="0">
                <a:solidFill>
                  <a:srgbClr val="0070C0"/>
                </a:solidFill>
              </a:rPr>
              <a:t> motieven. </a:t>
            </a:r>
            <a:r>
              <a:rPr lang="nl-BE" sz="4000" b="1" dirty="0" err="1">
                <a:solidFill>
                  <a:srgbClr val="0070C0"/>
                </a:solidFill>
              </a:rPr>
              <a:t>Sex</a:t>
            </a:r>
            <a:r>
              <a:rPr lang="nl-BE" sz="4000" b="1" dirty="0">
                <a:solidFill>
                  <a:srgbClr val="0070C0"/>
                </a:solidFill>
              </a:rPr>
              <a:t> en veel drugs, welke mensen heb ik hier net omschreven</a:t>
            </a:r>
            <a:r>
              <a:rPr lang="nl-BE" sz="40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000" b="1" dirty="0">
              <a:solidFill>
                <a:srgbClr val="0070C0"/>
              </a:solidFill>
            </a:endParaRP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a. Hippies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b. </a:t>
            </a:r>
            <a:r>
              <a:rPr lang="nl-BE" sz="4000" b="1" dirty="0" err="1" smtClean="0">
                <a:solidFill>
                  <a:srgbClr val="0070C0"/>
                </a:solidFill>
              </a:rPr>
              <a:t>Hippoos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c. Rockers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3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335845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14: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de jaren 60 kreeg je bij aankoop van een elektrisch huishoudtoestel meestal nog iets bij. Wat was dat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Kookboekje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Bestekkoffer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</a:t>
            </a:r>
            <a:r>
              <a:rPr lang="nl-BE" sz="4400" b="1" dirty="0" err="1" smtClean="0">
                <a:solidFill>
                  <a:srgbClr val="0070C0"/>
                </a:solidFill>
              </a:rPr>
              <a:t>Kookpottenset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2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188640"/>
            <a:ext cx="84249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 </a:t>
            </a: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15: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Dit </a:t>
            </a:r>
            <a:r>
              <a:rPr lang="nl-BE" sz="4400" b="1" dirty="0">
                <a:solidFill>
                  <a:srgbClr val="0070C0"/>
                </a:solidFill>
              </a:rPr>
              <a:t>ijsje werd in 1962 geboren. Hoe heet dit ijsje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r>
              <a:rPr lang="nl-BE" sz="4400" b="1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Het pijlijsje.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Een </a:t>
            </a:r>
            <a:r>
              <a:rPr lang="nl-BE" sz="4400" b="1" dirty="0">
                <a:solidFill>
                  <a:srgbClr val="0070C0"/>
                </a:solidFill>
              </a:rPr>
              <a:t>raketijsje.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Een </a:t>
            </a:r>
            <a:r>
              <a:rPr lang="nl-BE" sz="4400" b="1" dirty="0" smtClean="0">
                <a:solidFill>
                  <a:srgbClr val="0070C0"/>
                </a:solidFill>
              </a:rPr>
              <a:t>punt</a:t>
            </a:r>
            <a:r>
              <a:rPr lang="nl-BE" sz="4400" b="1" dirty="0" smtClean="0">
                <a:solidFill>
                  <a:srgbClr val="0070C0"/>
                </a:solidFill>
              </a:rPr>
              <a:t>ijsje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3697292"/>
            <a:ext cx="3869779" cy="26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227687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>
                <a:solidFill>
                  <a:srgbClr val="0070C0"/>
                </a:solidFill>
              </a:rPr>
              <a:t>Muziek en film:</a:t>
            </a:r>
            <a:endParaRPr lang="nl-BE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404664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16: </a:t>
            </a:r>
            <a:r>
              <a:rPr lang="nl-BE" sz="4400" b="1" dirty="0" smtClean="0">
                <a:solidFill>
                  <a:srgbClr val="0070C0"/>
                </a:solidFill>
              </a:rPr>
              <a:t/>
            </a:r>
            <a:br>
              <a:rPr lang="nl-BE" sz="4400" b="1" dirty="0" smtClean="0">
                <a:solidFill>
                  <a:srgbClr val="0070C0"/>
                </a:solidFill>
              </a:rPr>
            </a:b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Wie </a:t>
            </a:r>
            <a:r>
              <a:rPr lang="nl-BE" sz="4400" b="1" dirty="0">
                <a:solidFill>
                  <a:srgbClr val="0070C0"/>
                </a:solidFill>
              </a:rPr>
              <a:t>zingt het liedje: “</a:t>
            </a:r>
            <a:r>
              <a:rPr lang="nl-BE" sz="4400" b="1" dirty="0" err="1">
                <a:solidFill>
                  <a:srgbClr val="0070C0"/>
                </a:solidFill>
              </a:rPr>
              <a:t>What’s</a:t>
            </a:r>
            <a:r>
              <a:rPr lang="nl-BE" sz="4400" b="1" dirty="0">
                <a:solidFill>
                  <a:srgbClr val="0070C0"/>
                </a:solidFill>
              </a:rPr>
              <a:t> new </a:t>
            </a:r>
            <a:r>
              <a:rPr lang="nl-BE" sz="4400" b="1" dirty="0" err="1">
                <a:solidFill>
                  <a:srgbClr val="0070C0"/>
                </a:solidFill>
              </a:rPr>
              <a:t>pussycat</a:t>
            </a:r>
            <a:r>
              <a:rPr lang="nl-BE" sz="4400" b="1" dirty="0" smtClean="0">
                <a:solidFill>
                  <a:srgbClr val="0070C0"/>
                </a:solidFill>
              </a:rPr>
              <a:t>”.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Tom </a:t>
            </a:r>
            <a:r>
              <a:rPr lang="nl-BE" sz="4400" b="1" dirty="0">
                <a:solidFill>
                  <a:srgbClr val="0070C0"/>
                </a:solidFill>
              </a:rPr>
              <a:t>Jones.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Beatles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Elvis Presley.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3214" y="242088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>
                <a:solidFill>
                  <a:srgbClr val="0070C0"/>
                </a:solidFill>
              </a:rPr>
              <a:t>Algemene kennis:</a:t>
            </a:r>
            <a:endParaRPr lang="nl-BE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5576" y="67147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17: </a:t>
            </a:r>
            <a:br>
              <a:rPr lang="nl-BE" sz="4400" b="1" dirty="0">
                <a:solidFill>
                  <a:srgbClr val="0070C0"/>
                </a:solidFill>
              </a:rPr>
            </a:br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‘</a:t>
            </a:r>
            <a:r>
              <a:rPr lang="nl-BE" sz="4400" b="1" dirty="0" err="1">
                <a:solidFill>
                  <a:srgbClr val="0070C0"/>
                </a:solidFill>
              </a:rPr>
              <a:t>Jabbedabbedoe</a:t>
            </a:r>
            <a:r>
              <a:rPr lang="nl-BE" sz="4400" b="1" dirty="0">
                <a:solidFill>
                  <a:srgbClr val="0070C0"/>
                </a:solidFill>
              </a:rPr>
              <a:t>’ is een uitspraak uit een tekenfilm van de jaren 60. Over welke tekenfilm hebben we het?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55576" y="4437112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The </a:t>
            </a:r>
            <a:r>
              <a:rPr lang="nl-BE" sz="4400" b="1" dirty="0" err="1">
                <a:solidFill>
                  <a:srgbClr val="0070C0"/>
                </a:solidFill>
              </a:rPr>
              <a:t>Flinstones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De </a:t>
            </a:r>
            <a:r>
              <a:rPr lang="nl-BE" sz="4400" b="1" dirty="0">
                <a:solidFill>
                  <a:srgbClr val="0070C0"/>
                </a:solidFill>
              </a:rPr>
              <a:t>kat.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Sesamstraat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Afbeelding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41156"/>
            <a:ext cx="2676257" cy="21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260648"/>
            <a:ext cx="77498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18: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Wat </a:t>
            </a:r>
            <a:r>
              <a:rPr lang="nl-BE" sz="4400" b="1" dirty="0">
                <a:solidFill>
                  <a:srgbClr val="0070C0"/>
                </a:solidFill>
              </a:rPr>
              <a:t>was de bijnaam van Elvis Presley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The </a:t>
            </a:r>
            <a:r>
              <a:rPr lang="nl-BE" sz="4400" b="1" dirty="0">
                <a:solidFill>
                  <a:srgbClr val="0070C0"/>
                </a:solidFill>
              </a:rPr>
              <a:t>King.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The </a:t>
            </a:r>
            <a:r>
              <a:rPr lang="nl-BE" sz="4400" b="1" dirty="0">
                <a:solidFill>
                  <a:srgbClr val="0070C0"/>
                </a:solidFill>
              </a:rPr>
              <a:t>Sting.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The </a:t>
            </a:r>
            <a:r>
              <a:rPr lang="nl-BE" sz="4400" b="1" dirty="0" err="1">
                <a:solidFill>
                  <a:srgbClr val="0070C0"/>
                </a:solidFill>
              </a:rPr>
              <a:t>panther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5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188640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19: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Wie </a:t>
            </a:r>
            <a:r>
              <a:rPr lang="nl-BE" sz="4400" b="1" dirty="0">
                <a:solidFill>
                  <a:srgbClr val="0070C0"/>
                </a:solidFill>
              </a:rPr>
              <a:t>trouwde er op 19 juli 1966 voor de 3</a:t>
            </a:r>
            <a:r>
              <a:rPr lang="nl-BE" sz="4400" b="1" baseline="30000" dirty="0">
                <a:solidFill>
                  <a:srgbClr val="0070C0"/>
                </a:solidFill>
              </a:rPr>
              <a:t>de</a:t>
            </a:r>
            <a:r>
              <a:rPr lang="nl-BE" sz="4400" b="1" dirty="0">
                <a:solidFill>
                  <a:srgbClr val="0070C0"/>
                </a:solidFill>
              </a:rPr>
              <a:t> keer? Het zou niet zijn laatste huwelijk zijn</a:t>
            </a:r>
            <a:r>
              <a:rPr lang="nl-BE" sz="4400" b="1" dirty="0" smtClean="0">
                <a:solidFill>
                  <a:srgbClr val="0070C0"/>
                </a:solidFill>
              </a:rPr>
              <a:t>.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Elvis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Frank </a:t>
            </a:r>
            <a:r>
              <a:rPr lang="nl-BE" sz="4400" b="1" dirty="0" err="1">
                <a:solidFill>
                  <a:srgbClr val="0070C0"/>
                </a:solidFill>
              </a:rPr>
              <a:t>Sinatra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Michael </a:t>
            </a:r>
            <a:r>
              <a:rPr lang="nl-BE" sz="4400" b="1" dirty="0">
                <a:solidFill>
                  <a:srgbClr val="0070C0"/>
                </a:solidFill>
              </a:rPr>
              <a:t>Jackson.</a:t>
            </a:r>
          </a:p>
        </p:txBody>
      </p:sp>
    </p:spTree>
    <p:extLst>
      <p:ext uri="{BB962C8B-B14F-4D97-AF65-F5344CB8AC3E}">
        <p14:creationId xmlns:p14="http://schemas.microsoft.com/office/powerpoint/2010/main" val="5718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1711" y="188640"/>
            <a:ext cx="8136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0070C0"/>
                </a:solidFill>
              </a:rPr>
              <a:t>Vraag 20: </a:t>
            </a:r>
            <a:endParaRPr lang="nl-BE" sz="3600" b="1" dirty="0" smtClean="0">
              <a:solidFill>
                <a:srgbClr val="0070C0"/>
              </a:solidFill>
            </a:endParaRPr>
          </a:p>
          <a:p>
            <a:pPr algn="ctr"/>
            <a:endParaRPr lang="nl-BE" sz="3600" b="1" dirty="0">
              <a:solidFill>
                <a:srgbClr val="0070C0"/>
              </a:solidFill>
            </a:endParaRPr>
          </a:p>
          <a:p>
            <a:pPr algn="ctr"/>
            <a:r>
              <a:rPr lang="nl-BE" sz="3600" b="1" dirty="0" smtClean="0">
                <a:solidFill>
                  <a:srgbClr val="0070C0"/>
                </a:solidFill>
              </a:rPr>
              <a:t>Deze </a:t>
            </a:r>
            <a:r>
              <a:rPr lang="nl-BE" sz="3600" b="1" dirty="0">
                <a:solidFill>
                  <a:srgbClr val="0070C0"/>
                </a:solidFill>
              </a:rPr>
              <a:t>televisieserie, waar de uil een belangrijke rol speelt,  werd de 1</a:t>
            </a:r>
            <a:r>
              <a:rPr lang="nl-BE" sz="3600" b="1" baseline="30000" dirty="0">
                <a:solidFill>
                  <a:srgbClr val="0070C0"/>
                </a:solidFill>
              </a:rPr>
              <a:t>ste</a:t>
            </a:r>
            <a:r>
              <a:rPr lang="nl-BE" sz="3600" b="1" dirty="0">
                <a:solidFill>
                  <a:srgbClr val="0070C0"/>
                </a:solidFill>
              </a:rPr>
              <a:t> keer uitgezonden in september 1968, hoe het deze serie</a:t>
            </a:r>
            <a:r>
              <a:rPr lang="nl-BE" sz="36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nl-BE" sz="3600" b="1" dirty="0" smtClean="0">
              <a:solidFill>
                <a:srgbClr val="0070C0"/>
              </a:solidFill>
            </a:endParaRP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a. De </a:t>
            </a:r>
            <a:r>
              <a:rPr lang="nl-BE" sz="3600" b="1" dirty="0">
                <a:solidFill>
                  <a:srgbClr val="0070C0"/>
                </a:solidFill>
              </a:rPr>
              <a:t>fabeltjeskrant.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b. Fabeltjes-tv</a:t>
            </a:r>
            <a:r>
              <a:rPr lang="nl-BE" sz="36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c. De </a:t>
            </a:r>
            <a:r>
              <a:rPr lang="nl-BE" sz="3600" b="1" dirty="0">
                <a:solidFill>
                  <a:srgbClr val="0070C0"/>
                </a:solidFill>
              </a:rPr>
              <a:t>Fabeltjesland</a:t>
            </a:r>
            <a:r>
              <a:rPr lang="nl-BE" sz="3600" b="1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nl-BE" sz="3600" b="1" dirty="0">
              <a:solidFill>
                <a:srgbClr val="0070C0"/>
              </a:solidFill>
            </a:endParaRPr>
          </a:p>
          <a:p>
            <a:pPr algn="ctr"/>
            <a:endParaRPr lang="nl-BE" sz="3600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07" y="3408784"/>
            <a:ext cx="27828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11560" y="188640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21: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Met </a:t>
            </a:r>
            <a:r>
              <a:rPr lang="nl-BE" sz="4400" b="1" dirty="0">
                <a:solidFill>
                  <a:srgbClr val="0070C0"/>
                </a:solidFill>
              </a:rPr>
              <a:t>wie was Elvis Presley getrouwd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</a:t>
            </a:r>
            <a:r>
              <a:rPr lang="nl-BE" sz="4400" b="1" dirty="0" err="1" smtClean="0">
                <a:solidFill>
                  <a:srgbClr val="0070C0"/>
                </a:solidFill>
              </a:rPr>
              <a:t>Pascale</a:t>
            </a:r>
            <a:r>
              <a:rPr lang="nl-BE" sz="4400" b="1" dirty="0" smtClean="0">
                <a:solidFill>
                  <a:srgbClr val="0070C0"/>
                </a:solidFill>
              </a:rPr>
              <a:t>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</a:t>
            </a:r>
            <a:r>
              <a:rPr lang="nl-BE" sz="4400" b="1" dirty="0" err="1" smtClean="0">
                <a:solidFill>
                  <a:srgbClr val="0070C0"/>
                </a:solidFill>
              </a:rPr>
              <a:t>Rosemary</a:t>
            </a:r>
            <a:r>
              <a:rPr lang="nl-BE" sz="4400" b="1" dirty="0" smtClean="0">
                <a:solidFill>
                  <a:srgbClr val="0070C0"/>
                </a:solidFill>
              </a:rPr>
              <a:t>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Priscilla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</p:txBody>
      </p:sp>
    </p:spTree>
    <p:extLst>
      <p:ext uri="{BB962C8B-B14F-4D97-AF65-F5344CB8AC3E}">
        <p14:creationId xmlns:p14="http://schemas.microsoft.com/office/powerpoint/2010/main" val="30117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188640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22: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welk jaar brengen de Beatles hun eerste single uit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1970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1962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1972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35727" y="260648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23: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Van </a:t>
            </a:r>
            <a:r>
              <a:rPr lang="nl-BE" sz="4400" b="1" dirty="0">
                <a:solidFill>
                  <a:srgbClr val="0070C0"/>
                </a:solidFill>
              </a:rPr>
              <a:t>welke Belgische serie is deze muziek de intro?</a:t>
            </a:r>
          </a:p>
          <a:p>
            <a:pPr algn="ctr"/>
            <a:r>
              <a:rPr lang="nl-BE" sz="2800" u="sng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l-BE" sz="2800" u="sng" dirty="0" smtClean="0">
                <a:solidFill>
                  <a:srgbClr val="0070C0"/>
                </a:solidFill>
                <a:hlinkClick r:id="rId3"/>
              </a:rPr>
              <a:t>www.youtube.com/watch?v=RhWQvNJqDUk</a:t>
            </a:r>
            <a:endParaRPr lang="nl-BE" sz="2800" u="sng" dirty="0" smtClean="0">
              <a:solidFill>
                <a:srgbClr val="0070C0"/>
              </a:solidFill>
            </a:endParaRPr>
          </a:p>
          <a:p>
            <a:endParaRPr lang="nl-BE" sz="2800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De </a:t>
            </a:r>
            <a:r>
              <a:rPr lang="nl-BE" sz="4400" b="1" dirty="0">
                <a:solidFill>
                  <a:srgbClr val="0070C0"/>
                </a:solidFill>
              </a:rPr>
              <a:t>kat.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Johan </a:t>
            </a:r>
            <a:r>
              <a:rPr lang="nl-BE" sz="4400" b="1" dirty="0">
                <a:solidFill>
                  <a:srgbClr val="0070C0"/>
                </a:solidFill>
              </a:rPr>
              <a:t>en de alverman.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De </a:t>
            </a:r>
            <a:r>
              <a:rPr lang="nl-BE" sz="4400" b="1" dirty="0">
                <a:solidFill>
                  <a:srgbClr val="0070C0"/>
                </a:solidFill>
              </a:rPr>
              <a:t>collega’s.</a:t>
            </a:r>
          </a:p>
        </p:txBody>
      </p:sp>
    </p:spTree>
    <p:extLst>
      <p:ext uri="{BB962C8B-B14F-4D97-AF65-F5344CB8AC3E}">
        <p14:creationId xmlns:p14="http://schemas.microsoft.com/office/powerpoint/2010/main" val="31904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" y="89248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4973" y="89248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0070C0"/>
                </a:solidFill>
              </a:rPr>
              <a:t>Vraag 24: </a:t>
            </a:r>
            <a:endParaRPr lang="nl-BE" sz="3600" b="1" dirty="0" smtClean="0">
              <a:solidFill>
                <a:srgbClr val="0070C0"/>
              </a:solidFill>
            </a:endParaRPr>
          </a:p>
          <a:p>
            <a:pPr algn="ctr"/>
            <a:endParaRPr lang="nl-BE" sz="3600" b="1" dirty="0">
              <a:solidFill>
                <a:srgbClr val="0070C0"/>
              </a:solidFill>
            </a:endParaRPr>
          </a:p>
          <a:p>
            <a:pPr algn="ctr"/>
            <a:r>
              <a:rPr lang="nl-BE" sz="3600" b="1" dirty="0" smtClean="0">
                <a:solidFill>
                  <a:srgbClr val="0070C0"/>
                </a:solidFill>
              </a:rPr>
              <a:t>Een </a:t>
            </a:r>
            <a:r>
              <a:rPr lang="nl-BE" sz="3600" b="1" dirty="0">
                <a:solidFill>
                  <a:srgbClr val="0070C0"/>
                </a:solidFill>
              </a:rPr>
              <a:t>film over een alleenstaande vader met 7 kinderen die verliefd wordt op het kindermeisje. Ondertussen is hij rond de kerstperiode niet van het tv-scherm weg te denken. Over welke film hebben we het</a:t>
            </a:r>
            <a:r>
              <a:rPr lang="nl-BE" sz="36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3600" b="1" dirty="0">
              <a:solidFill>
                <a:srgbClr val="0070C0"/>
              </a:solidFill>
            </a:endParaRP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a. The </a:t>
            </a:r>
            <a:r>
              <a:rPr lang="nl-BE" sz="3600" b="1" dirty="0">
                <a:solidFill>
                  <a:srgbClr val="0070C0"/>
                </a:solidFill>
              </a:rPr>
              <a:t>sound of </a:t>
            </a:r>
            <a:r>
              <a:rPr lang="nl-BE" sz="3600" b="1" dirty="0" err="1">
                <a:solidFill>
                  <a:srgbClr val="0070C0"/>
                </a:solidFill>
              </a:rPr>
              <a:t>music</a:t>
            </a:r>
            <a:r>
              <a:rPr lang="nl-BE" sz="36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b. The </a:t>
            </a:r>
            <a:r>
              <a:rPr lang="nl-BE" sz="3600" b="1" dirty="0">
                <a:solidFill>
                  <a:srgbClr val="0070C0"/>
                </a:solidFill>
              </a:rPr>
              <a:t>sound of water.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c. The </a:t>
            </a:r>
            <a:r>
              <a:rPr lang="nl-BE" sz="3600" b="1" dirty="0">
                <a:solidFill>
                  <a:srgbClr val="0070C0"/>
                </a:solidFill>
              </a:rPr>
              <a:t>sound of </a:t>
            </a:r>
            <a:r>
              <a:rPr lang="nl-BE" sz="3600" b="1" dirty="0" err="1">
                <a:solidFill>
                  <a:srgbClr val="0070C0"/>
                </a:solidFill>
              </a:rPr>
              <a:t>silence</a:t>
            </a:r>
            <a:r>
              <a:rPr lang="nl-BE" sz="36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9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1560" y="188640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25: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1962 werd deze actrice thuis dood op bed gevonden. Wie </a:t>
            </a:r>
            <a:r>
              <a:rPr lang="nl-BE" sz="4400" b="1" dirty="0" smtClean="0">
                <a:solidFill>
                  <a:srgbClr val="0070C0"/>
                </a:solidFill>
              </a:rPr>
              <a:t>is ze?</a:t>
            </a:r>
          </a:p>
          <a:p>
            <a:endParaRPr lang="nl-BE" sz="4400" b="1" dirty="0" smtClean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Marilyn </a:t>
            </a:r>
            <a:r>
              <a:rPr lang="nl-BE" sz="4400" b="1" dirty="0">
                <a:solidFill>
                  <a:srgbClr val="0070C0"/>
                </a:solidFill>
              </a:rPr>
              <a:t>blonde.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Marilyn </a:t>
            </a:r>
            <a:r>
              <a:rPr lang="nl-BE" sz="4400" b="1" dirty="0">
                <a:solidFill>
                  <a:srgbClr val="0070C0"/>
                </a:solidFill>
              </a:rPr>
              <a:t>Monroe.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Shirley </a:t>
            </a:r>
            <a:r>
              <a:rPr lang="nl-BE" sz="4400" b="1" dirty="0" err="1">
                <a:solidFill>
                  <a:srgbClr val="0070C0"/>
                </a:solidFill>
              </a:rPr>
              <a:t>Temple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3334876" cy="33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-70579"/>
            <a:ext cx="8280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26: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Rocco </a:t>
            </a:r>
            <a:r>
              <a:rPr lang="nl-BE" sz="4400" b="1" dirty="0" err="1">
                <a:solidFill>
                  <a:srgbClr val="0070C0"/>
                </a:solidFill>
              </a:rPr>
              <a:t>Granata</a:t>
            </a:r>
            <a:r>
              <a:rPr lang="nl-BE" sz="4400" b="1" dirty="0">
                <a:solidFill>
                  <a:srgbClr val="0070C0"/>
                </a:solidFill>
              </a:rPr>
              <a:t> stond in 1960 op nummer 1 met een heel bekend nummer, welk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Zomersproetjes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La </a:t>
            </a:r>
            <a:r>
              <a:rPr lang="nl-BE" sz="4400" b="1" dirty="0">
                <a:solidFill>
                  <a:srgbClr val="0070C0"/>
                </a:solidFill>
              </a:rPr>
              <a:t>Bamba.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Marina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0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29419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9723" y="188640"/>
            <a:ext cx="79208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1: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Welke </a:t>
            </a:r>
            <a:r>
              <a:rPr lang="nl-BE" sz="4400" b="1" dirty="0">
                <a:solidFill>
                  <a:srgbClr val="0070C0"/>
                </a:solidFill>
              </a:rPr>
              <a:t>Zuid-Afrikaanse leider werd in 1963 veroordeeld tot een leven lang in de gevangenis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36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Ronald </a:t>
            </a:r>
            <a:r>
              <a:rPr lang="nl-BE" sz="4400" b="1" dirty="0">
                <a:solidFill>
                  <a:srgbClr val="0070C0"/>
                </a:solidFill>
              </a:rPr>
              <a:t>Reagan.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Nelson </a:t>
            </a:r>
            <a:r>
              <a:rPr lang="nl-BE" sz="4400" b="1" dirty="0">
                <a:solidFill>
                  <a:srgbClr val="0070C0"/>
                </a:solidFill>
              </a:rPr>
              <a:t>Mandela.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Nelson </a:t>
            </a:r>
            <a:r>
              <a:rPr lang="nl-BE" sz="4400" b="1" dirty="0">
                <a:solidFill>
                  <a:srgbClr val="0070C0"/>
                </a:solidFill>
              </a:rPr>
              <a:t>Magdalena.</a:t>
            </a:r>
          </a:p>
        </p:txBody>
      </p:sp>
    </p:spTree>
    <p:extLst>
      <p:ext uri="{BB962C8B-B14F-4D97-AF65-F5344CB8AC3E}">
        <p14:creationId xmlns:p14="http://schemas.microsoft.com/office/powerpoint/2010/main" val="27737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3940" y="188640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27: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NL" sz="4400" b="1" dirty="0" smtClean="0">
                <a:solidFill>
                  <a:srgbClr val="0070C0"/>
                </a:solidFill>
              </a:rPr>
              <a:t>Hoe </a:t>
            </a:r>
            <a:r>
              <a:rPr lang="nl-NL" sz="4400" b="1" dirty="0">
                <a:solidFill>
                  <a:srgbClr val="0070C0"/>
                </a:solidFill>
              </a:rPr>
              <a:t>heet deze acteur?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endParaRPr lang="nl-NL" sz="4400" b="1" dirty="0" smtClean="0">
              <a:solidFill>
                <a:srgbClr val="0070C0"/>
              </a:solidFill>
            </a:endParaRPr>
          </a:p>
          <a:p>
            <a:pPr lvl="0"/>
            <a:endParaRPr lang="nl-NL" sz="4400" b="1" dirty="0" smtClean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a. James </a:t>
            </a:r>
            <a:r>
              <a:rPr lang="nl-NL" sz="4400" b="1" dirty="0">
                <a:solidFill>
                  <a:srgbClr val="0070C0"/>
                </a:solidFill>
              </a:rPr>
              <a:t>Dean.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b. James </a:t>
            </a:r>
            <a:r>
              <a:rPr lang="nl-NL" sz="4400" b="1" dirty="0">
                <a:solidFill>
                  <a:srgbClr val="0070C0"/>
                </a:solidFill>
              </a:rPr>
              <a:t>Last.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c. James </a:t>
            </a:r>
            <a:r>
              <a:rPr lang="nl-NL" sz="4400" b="1" dirty="0" err="1">
                <a:solidFill>
                  <a:srgbClr val="0070C0"/>
                </a:solidFill>
              </a:rPr>
              <a:t>Good</a:t>
            </a:r>
            <a:r>
              <a:rPr lang="nl-NL" sz="4400" b="1" dirty="0">
                <a:solidFill>
                  <a:srgbClr val="0070C0"/>
                </a:solidFill>
              </a:rPr>
              <a:t>.</a:t>
            </a:r>
            <a:endParaRPr lang="nl-BE" sz="4400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400892" cy="36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83699" y="116632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28: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NL" sz="4400" b="1" dirty="0" smtClean="0">
                <a:solidFill>
                  <a:srgbClr val="0070C0"/>
                </a:solidFill>
              </a:rPr>
              <a:t>In </a:t>
            </a:r>
            <a:r>
              <a:rPr lang="nl-NL" sz="4400" b="1" dirty="0">
                <a:solidFill>
                  <a:srgbClr val="0070C0"/>
                </a:solidFill>
              </a:rPr>
              <a:t>1967 ging Louis </a:t>
            </a:r>
            <a:r>
              <a:rPr lang="nl-NL" sz="4400" b="1" dirty="0" err="1">
                <a:solidFill>
                  <a:srgbClr val="0070C0"/>
                </a:solidFill>
              </a:rPr>
              <a:t>Neefs</a:t>
            </a:r>
            <a:r>
              <a:rPr lang="nl-NL" sz="4400" b="1" dirty="0">
                <a:solidFill>
                  <a:srgbClr val="0070C0"/>
                </a:solidFill>
              </a:rPr>
              <a:t> voor België naar het songfestival. Met welk liedje was dat</a:t>
            </a:r>
            <a:r>
              <a:rPr lang="nl-NL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a. Marina</a:t>
            </a:r>
            <a:r>
              <a:rPr lang="nl-NL" sz="4400" b="1" dirty="0">
                <a:solidFill>
                  <a:srgbClr val="0070C0"/>
                </a:solidFill>
              </a:rPr>
              <a:t>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b. Ik </a:t>
            </a:r>
            <a:r>
              <a:rPr lang="nl-NL" sz="4400" b="1" dirty="0">
                <a:solidFill>
                  <a:srgbClr val="0070C0"/>
                </a:solidFill>
              </a:rPr>
              <a:t>heb zorgen.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c. Gelukkig </a:t>
            </a:r>
            <a:r>
              <a:rPr lang="nl-NL" sz="4400" b="1" dirty="0">
                <a:solidFill>
                  <a:srgbClr val="0070C0"/>
                </a:solidFill>
              </a:rPr>
              <a:t>zijn.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116632"/>
            <a:ext cx="856895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29: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Dit liedje komt een populaire Nederlandse tv-serie uit de jaren 60. Over welke serie hebben we het?</a:t>
            </a:r>
          </a:p>
          <a:p>
            <a:pPr algn="ctr"/>
            <a:r>
              <a:rPr lang="nl-BE" sz="1600" b="1" dirty="0">
                <a:solidFill>
                  <a:srgbClr val="0070C0"/>
                </a:solidFill>
                <a:hlinkClick r:id="rId3"/>
              </a:rPr>
              <a:t>https://www.youtube.com/watch?v=-</a:t>
            </a:r>
            <a:r>
              <a:rPr lang="nl-BE" sz="1600" b="1" dirty="0" smtClean="0">
                <a:solidFill>
                  <a:srgbClr val="0070C0"/>
                </a:solidFill>
                <a:hlinkClick r:id="rId3"/>
              </a:rPr>
              <a:t>nj637EXRlk&amp;list=PLAFv0m9K8fj3wbACgtPK5f7EljtiTArGt</a:t>
            </a:r>
            <a:r>
              <a:rPr lang="nl-BE" sz="1600" b="1" dirty="0" smtClean="0">
                <a:solidFill>
                  <a:srgbClr val="0070C0"/>
                </a:solidFill>
              </a:rPr>
              <a:t/>
            </a:r>
            <a:br>
              <a:rPr lang="nl-BE" sz="1600" b="1" dirty="0" smtClean="0">
                <a:solidFill>
                  <a:srgbClr val="0070C0"/>
                </a:solidFill>
              </a:rPr>
            </a:br>
            <a:endParaRPr lang="nl-BE" sz="1600" b="1" dirty="0" smtClean="0">
              <a:solidFill>
                <a:srgbClr val="0070C0"/>
              </a:solidFill>
            </a:endParaRP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Ja zuster, nee zuster.</a:t>
            </a: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Ja mevrouw, nee mevrouw.</a:t>
            </a: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Mijn zuster en jou zuster.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620688"/>
            <a:ext cx="820891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30: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Bekijk volgende trailer en zeg over welke film dit gaat.</a:t>
            </a:r>
          </a:p>
          <a:p>
            <a:pPr algn="ctr"/>
            <a:r>
              <a:rPr lang="nl-BE" sz="24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l-BE" sz="2400" b="1" dirty="0" smtClean="0">
                <a:solidFill>
                  <a:srgbClr val="0070C0"/>
                </a:solidFill>
                <a:hlinkClick r:id="rId3"/>
              </a:rPr>
              <a:t>www.youtube.com/watch?v=o7e-hJx3YcY</a:t>
            </a:r>
            <a:endParaRPr lang="nl-BE" sz="2400" b="1" dirty="0" smtClean="0">
              <a:solidFill>
                <a:srgbClr val="0070C0"/>
              </a:solidFill>
            </a:endParaRP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Marry me Dolly.</a:t>
            </a:r>
          </a:p>
          <a:p>
            <a:pPr marL="342900" indent="-342900">
              <a:buAutoNum type="alphaLcPeriod"/>
            </a:pPr>
            <a:r>
              <a:rPr lang="nl-BE" sz="4400" b="1" dirty="0" err="1" smtClean="0">
                <a:solidFill>
                  <a:srgbClr val="0070C0"/>
                </a:solidFill>
              </a:rPr>
              <a:t>Hello</a:t>
            </a:r>
            <a:r>
              <a:rPr lang="nl-BE" sz="4400" b="1" dirty="0" smtClean="0">
                <a:solidFill>
                  <a:srgbClr val="0070C0"/>
                </a:solidFill>
              </a:rPr>
              <a:t> Dolly.</a:t>
            </a: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Dolly pret.</a:t>
            </a:r>
          </a:p>
          <a:p>
            <a:pPr marL="342900" indent="-342900">
              <a:buAutoNum type="alphaL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41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76470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b="1" dirty="0" smtClean="0">
                <a:solidFill>
                  <a:srgbClr val="0070C0"/>
                </a:solidFill>
              </a:rPr>
              <a:t>Einde</a:t>
            </a:r>
          </a:p>
          <a:p>
            <a:pPr algn="ctr"/>
            <a:endParaRPr lang="nl-BE" sz="7200" b="1" dirty="0">
              <a:solidFill>
                <a:srgbClr val="0070C0"/>
              </a:solidFill>
            </a:endParaRPr>
          </a:p>
          <a:p>
            <a:pPr algn="ctr"/>
            <a:r>
              <a:rPr lang="nl-BE" sz="7200" b="1" dirty="0" smtClean="0">
                <a:solidFill>
                  <a:srgbClr val="0070C0"/>
                </a:solidFill>
              </a:rPr>
              <a:t>Nu oplossingen bekijken!</a:t>
            </a:r>
            <a:endParaRPr lang="nl-BE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33214" y="242088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>
                <a:solidFill>
                  <a:srgbClr val="0070C0"/>
                </a:solidFill>
              </a:rPr>
              <a:t>Algemene kennis:</a:t>
            </a:r>
            <a:endParaRPr lang="nl-BE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29419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9723" y="188640"/>
            <a:ext cx="79208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1: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Welke </a:t>
            </a:r>
            <a:r>
              <a:rPr lang="nl-BE" sz="4400" b="1" dirty="0">
                <a:solidFill>
                  <a:srgbClr val="0070C0"/>
                </a:solidFill>
              </a:rPr>
              <a:t>Zuid-Afrikaanse leider werd in 1963 veroordeeld tot een leven lang in de gevangenis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36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Ronald </a:t>
            </a:r>
            <a:r>
              <a:rPr lang="nl-BE" sz="4400" b="1" dirty="0">
                <a:solidFill>
                  <a:srgbClr val="0070C0"/>
                </a:solidFill>
              </a:rPr>
              <a:t>Reagan.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Nelson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Mandela.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Nelson </a:t>
            </a:r>
            <a:r>
              <a:rPr lang="nl-BE" sz="4400" b="1" dirty="0">
                <a:solidFill>
                  <a:srgbClr val="0070C0"/>
                </a:solidFill>
              </a:rPr>
              <a:t>Magdalena.</a:t>
            </a:r>
          </a:p>
        </p:txBody>
      </p:sp>
    </p:spTree>
    <p:extLst>
      <p:ext uri="{BB962C8B-B14F-4D97-AF65-F5344CB8AC3E}">
        <p14:creationId xmlns:p14="http://schemas.microsoft.com/office/powerpoint/2010/main" val="10681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9723" y="81236"/>
            <a:ext cx="7920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Vraag 2:</a:t>
            </a:r>
          </a:p>
          <a:p>
            <a:pPr algn="ctr"/>
            <a:endParaRPr lang="nl-BE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In welk jaar werd de Amerikaanse president John F Kennedy vermoord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1963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1970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1958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endParaRPr lang="nl-BE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1691" y="153164"/>
            <a:ext cx="84969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Vraag 3:</a:t>
            </a:r>
          </a:p>
          <a:p>
            <a:pPr algn="ctr"/>
            <a:endParaRPr lang="nl-BE" sz="4400" b="1" dirty="0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welke Amerikaanse stad werd John F Kennedy vermoord</a:t>
            </a:r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a. Los </a:t>
            </a:r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Angeles.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b. New </a:t>
            </a:r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York.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c. Dallas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7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9723" y="81236"/>
            <a:ext cx="79208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Vraag 2:</a:t>
            </a:r>
          </a:p>
          <a:p>
            <a:pPr algn="ctr"/>
            <a:endParaRPr lang="nl-BE" sz="4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In welk jaar werd de Amerikaanse president John F Kennedy vermoord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1963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1970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1958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endParaRPr lang="nl-BE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117693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4:</a:t>
            </a:r>
          </a:p>
          <a:p>
            <a:pPr algn="ctr"/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Deze </a:t>
            </a:r>
            <a:r>
              <a:rPr lang="nl-BE" sz="4400" b="1" dirty="0">
                <a:solidFill>
                  <a:srgbClr val="0070C0"/>
                </a:solidFill>
              </a:rPr>
              <a:t>auto werd in 1961 geproduceerd, welk merk heeft hij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Renault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4 of R4</a:t>
            </a:r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.     </a:t>
            </a:r>
            <a:endParaRPr lang="nl-BE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</a:t>
            </a:r>
            <a:r>
              <a:rPr lang="nl-BE" sz="4400" b="1" dirty="0" err="1" smtClean="0">
                <a:solidFill>
                  <a:srgbClr val="0070C0"/>
                </a:solidFill>
              </a:rPr>
              <a:t>Datsun</a:t>
            </a:r>
            <a:r>
              <a:rPr lang="nl-BE" sz="4400" b="1" dirty="0" smtClean="0">
                <a:solidFill>
                  <a:srgbClr val="0070C0"/>
                </a:solidFill>
              </a:rPr>
              <a:t> 4.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Volkswagen golf 4.</a:t>
            </a:r>
            <a:endParaRPr lang="nl-BE" sz="4400" b="1" dirty="0">
              <a:solidFill>
                <a:srgbClr val="0070C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2" y="3243391"/>
            <a:ext cx="3724944" cy="29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3528" y="116632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5: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1969 zette de eerste man voet op de maan, wie was dat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 smtClean="0">
              <a:solidFill>
                <a:srgbClr val="0070C0"/>
              </a:solidFill>
            </a:endParaRP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Neil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Armstrong.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Dylan </a:t>
            </a:r>
            <a:r>
              <a:rPr lang="nl-BE" sz="4400" b="1" dirty="0">
                <a:solidFill>
                  <a:srgbClr val="0070C0"/>
                </a:solidFill>
              </a:rPr>
              <a:t>Armstrong.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Neil </a:t>
            </a:r>
            <a:r>
              <a:rPr lang="nl-BE" sz="4400" b="1" dirty="0">
                <a:solidFill>
                  <a:srgbClr val="0070C0"/>
                </a:solidFill>
              </a:rPr>
              <a:t>Moon.</a:t>
            </a:r>
          </a:p>
        </p:txBody>
      </p:sp>
    </p:spTree>
    <p:extLst>
      <p:ext uri="{BB962C8B-B14F-4D97-AF65-F5344CB8AC3E}">
        <p14:creationId xmlns:p14="http://schemas.microsoft.com/office/powerpoint/2010/main" val="17845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" y="89248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9806" y="-5417"/>
            <a:ext cx="84969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6: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mei 1969 ging er een bekende tunnel open in België. De tunnel is een verbinding onder de Schelde. Over welke tunnel hebben we het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Mont </a:t>
            </a:r>
            <a:r>
              <a:rPr lang="nl-BE" sz="4400" b="1" dirty="0">
                <a:solidFill>
                  <a:srgbClr val="0070C0"/>
                </a:solidFill>
              </a:rPr>
              <a:t>Blanc.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Kennedytunnel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Viaduct </a:t>
            </a:r>
            <a:r>
              <a:rPr lang="nl-BE" sz="4400" b="1" dirty="0">
                <a:solidFill>
                  <a:srgbClr val="0070C0"/>
                </a:solidFill>
              </a:rPr>
              <a:t>van Vilvoorde.</a:t>
            </a:r>
          </a:p>
        </p:txBody>
      </p:sp>
    </p:spTree>
    <p:extLst>
      <p:ext uri="{BB962C8B-B14F-4D97-AF65-F5344CB8AC3E}">
        <p14:creationId xmlns:p14="http://schemas.microsoft.com/office/powerpoint/2010/main" val="19987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47695" y="116632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</a:t>
            </a:r>
            <a:r>
              <a:rPr lang="nl-BE" sz="4400" b="1" dirty="0" smtClean="0">
                <a:solidFill>
                  <a:srgbClr val="0070C0"/>
                </a:solidFill>
              </a:rPr>
              <a:t>7: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1967 werd er in Kaapstad voor de eerste keer een bepaalde transplantatie uitgevoerd, welke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Longtransplantatie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Niertransplantatie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c. Harttransplantatie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0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3830" y="53802"/>
            <a:ext cx="895266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70C0"/>
                </a:solidFill>
              </a:rPr>
              <a:t>Vraag </a:t>
            </a:r>
            <a:r>
              <a:rPr lang="nl-BE" sz="4000" b="1" dirty="0" smtClean="0">
                <a:solidFill>
                  <a:srgbClr val="0070C0"/>
                </a:solidFill>
              </a:rPr>
              <a:t>8: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pPr algn="ctr"/>
            <a:endParaRPr lang="nl-BE" sz="4000" b="1" dirty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Hoe </a:t>
            </a:r>
            <a:r>
              <a:rPr lang="nl-BE" sz="4000" b="1" dirty="0">
                <a:solidFill>
                  <a:srgbClr val="0070C0"/>
                </a:solidFill>
              </a:rPr>
              <a:t>heet deze gewezen voetballer en voetbalcoach? Hij begon zijn carrière in 1961 en werd 1 van Belgisch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grootste </a:t>
            </a:r>
            <a:r>
              <a:rPr lang="nl-BE" sz="4000" b="1" dirty="0">
                <a:solidFill>
                  <a:srgbClr val="0070C0"/>
                </a:solidFill>
              </a:rPr>
              <a:t>talenten uit de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geschiedenis.</a:t>
            </a:r>
          </a:p>
          <a:p>
            <a:endParaRPr lang="nl-BE" sz="4000" b="1" dirty="0" smtClean="0">
              <a:solidFill>
                <a:srgbClr val="0070C0"/>
              </a:solidFill>
            </a:endParaRP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a. Michel </a:t>
            </a:r>
            <a:r>
              <a:rPr lang="nl-BE" sz="4000" b="1" dirty="0" err="1">
                <a:solidFill>
                  <a:srgbClr val="0070C0"/>
                </a:solidFill>
              </a:rPr>
              <a:t>Preudhomme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b. Wilfried </a:t>
            </a:r>
            <a:r>
              <a:rPr lang="nl-BE" sz="4000" b="1" dirty="0">
                <a:solidFill>
                  <a:srgbClr val="0070C0"/>
                </a:solidFill>
              </a:rPr>
              <a:t>Dekkers.</a:t>
            </a:r>
          </a:p>
          <a:p>
            <a:pPr lvl="0"/>
            <a:r>
              <a:rPr lang="nl-BE" sz="4000" b="1" dirty="0" smtClean="0">
                <a:solidFill>
                  <a:schemeClr val="accent6">
                    <a:lumMod val="75000"/>
                  </a:schemeClr>
                </a:solidFill>
              </a:rPr>
              <a:t>c. Wilfried </a:t>
            </a:r>
            <a:r>
              <a:rPr lang="nl-BE" sz="4000" b="1" dirty="0">
                <a:solidFill>
                  <a:schemeClr val="accent6">
                    <a:lumMod val="75000"/>
                  </a:schemeClr>
                </a:solidFill>
              </a:rPr>
              <a:t>Van Moer.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87557"/>
            <a:ext cx="2688521" cy="40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3830" y="66378"/>
            <a:ext cx="880864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9: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1960 </a:t>
            </a:r>
            <a:r>
              <a:rPr lang="nl-BE" sz="4400" b="1" dirty="0">
                <a:solidFill>
                  <a:srgbClr val="0070C0"/>
                </a:solidFill>
              </a:rPr>
              <a:t>was een jaar van grote verandering voor de anticonceptie voor vrouwen. Wat werd er toen in Amerika op de markt gebracht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De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pil.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Het </a:t>
            </a:r>
            <a:r>
              <a:rPr lang="nl-BE" sz="4400" b="1" dirty="0">
                <a:solidFill>
                  <a:srgbClr val="0070C0"/>
                </a:solidFill>
              </a:rPr>
              <a:t>condoom.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Maandverband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548680"/>
            <a:ext cx="82809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70C0"/>
                </a:solidFill>
              </a:rPr>
              <a:t>Vraag 10: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endParaRPr lang="nl-BE" sz="4000" b="1" dirty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Deze </a:t>
            </a:r>
            <a:r>
              <a:rPr lang="nl-BE" sz="4000" b="1" dirty="0">
                <a:solidFill>
                  <a:srgbClr val="0070C0"/>
                </a:solidFill>
              </a:rPr>
              <a:t>wielerheld won in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1969 </a:t>
            </a:r>
            <a:r>
              <a:rPr lang="nl-BE" sz="4000" b="1" dirty="0">
                <a:solidFill>
                  <a:srgbClr val="0070C0"/>
                </a:solidFill>
              </a:rPr>
              <a:t>voor de 1</a:t>
            </a:r>
            <a:r>
              <a:rPr lang="nl-BE" sz="4000" b="1" baseline="30000" dirty="0">
                <a:solidFill>
                  <a:srgbClr val="0070C0"/>
                </a:solidFill>
              </a:rPr>
              <a:t>ste</a:t>
            </a:r>
            <a:r>
              <a:rPr lang="nl-BE" sz="4000" b="1" dirty="0">
                <a:solidFill>
                  <a:srgbClr val="0070C0"/>
                </a:solidFill>
              </a:rPr>
              <a:t> keer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r>
              <a:rPr lang="nl-BE" sz="4000" b="1" dirty="0" smtClean="0">
                <a:solidFill>
                  <a:srgbClr val="0070C0"/>
                </a:solidFill>
              </a:rPr>
              <a:t>de </a:t>
            </a:r>
            <a:r>
              <a:rPr lang="nl-BE" sz="4000" b="1" dirty="0">
                <a:solidFill>
                  <a:srgbClr val="0070C0"/>
                </a:solidFill>
              </a:rPr>
              <a:t>Ronde van Frankrijk</a:t>
            </a:r>
            <a:r>
              <a:rPr lang="nl-BE" sz="40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nl-BE" sz="4000" b="1" dirty="0" smtClean="0">
                <a:solidFill>
                  <a:srgbClr val="0070C0"/>
                </a:solidFill>
              </a:rPr>
              <a:t>wie </a:t>
            </a:r>
            <a:r>
              <a:rPr lang="nl-BE" sz="4000" b="1" dirty="0">
                <a:solidFill>
                  <a:srgbClr val="0070C0"/>
                </a:solidFill>
              </a:rPr>
              <a:t>is hij</a:t>
            </a:r>
            <a:r>
              <a:rPr lang="nl-BE" sz="4000" b="1" dirty="0" smtClean="0">
                <a:solidFill>
                  <a:srgbClr val="0070C0"/>
                </a:solidFill>
              </a:rPr>
              <a:t>.</a:t>
            </a:r>
          </a:p>
          <a:p>
            <a:endParaRPr lang="nl-BE" sz="4000" b="1" dirty="0">
              <a:solidFill>
                <a:srgbClr val="0070C0"/>
              </a:solidFill>
            </a:endParaRP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a. Tom </a:t>
            </a:r>
            <a:r>
              <a:rPr lang="nl-BE" sz="4000" b="1" dirty="0">
                <a:solidFill>
                  <a:srgbClr val="0070C0"/>
                </a:solidFill>
              </a:rPr>
              <a:t>Boonen.</a:t>
            </a:r>
          </a:p>
          <a:p>
            <a:pPr lvl="0"/>
            <a:r>
              <a:rPr lang="nl-BE" sz="4000" b="1" dirty="0" smtClean="0">
                <a:solidFill>
                  <a:schemeClr val="accent6">
                    <a:lumMod val="75000"/>
                  </a:schemeClr>
                </a:solidFill>
              </a:rPr>
              <a:t>b. Eddy </a:t>
            </a:r>
            <a:r>
              <a:rPr lang="nl-BE" sz="4000" b="1" dirty="0">
                <a:solidFill>
                  <a:schemeClr val="accent6">
                    <a:lumMod val="75000"/>
                  </a:schemeClr>
                </a:solidFill>
              </a:rPr>
              <a:t>Merckx.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c. Eddy </a:t>
            </a:r>
            <a:r>
              <a:rPr lang="nl-BE" sz="4000" b="1" dirty="0">
                <a:solidFill>
                  <a:srgbClr val="0070C0"/>
                </a:solidFill>
              </a:rPr>
              <a:t>Martens.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2742754" cy="43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5687" y="116632"/>
            <a:ext cx="85689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 </a:t>
            </a: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11: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welk jaar vond Woodstock plaats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1960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1970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c. 1969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1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flipH="1">
            <a:off x="10548664" y="1916832"/>
            <a:ext cx="122413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 flipH="1" flipV="1">
            <a:off x="11160732" y="1962550"/>
            <a:ext cx="612068" cy="38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87177" y="116632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12: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Deze </a:t>
            </a:r>
            <a:r>
              <a:rPr lang="nl-BE" sz="4400" b="1" dirty="0">
                <a:solidFill>
                  <a:srgbClr val="0070C0"/>
                </a:solidFill>
              </a:rPr>
              <a:t>bromfiets dateert uit de jaren 60. Hoe heet het merk?</a:t>
            </a:r>
          </a:p>
          <a:p>
            <a:pPr lvl="0"/>
            <a:endParaRPr lang="nl-BE" sz="4400" b="1" dirty="0" smtClean="0">
              <a:solidFill>
                <a:srgbClr val="0070C0"/>
              </a:solidFill>
            </a:endParaRPr>
          </a:p>
          <a:p>
            <a:pPr lvl="0"/>
            <a:endParaRPr lang="nl-BE" sz="4400" b="1" dirty="0" smtClean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Honda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Sparta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Daf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0928"/>
            <a:ext cx="5104209" cy="38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32470"/>
            <a:ext cx="87129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70C0"/>
                </a:solidFill>
              </a:rPr>
              <a:t>Vraag 13: </a:t>
            </a:r>
            <a:endParaRPr lang="nl-BE" sz="4000" b="1" dirty="0" smtClean="0">
              <a:solidFill>
                <a:srgbClr val="0070C0"/>
              </a:solidFill>
            </a:endParaRPr>
          </a:p>
          <a:p>
            <a:pPr algn="ctr"/>
            <a:endParaRPr lang="nl-BE" sz="4000" b="1" dirty="0">
              <a:solidFill>
                <a:srgbClr val="0070C0"/>
              </a:solidFill>
            </a:endParaRPr>
          </a:p>
          <a:p>
            <a:pPr algn="ctr"/>
            <a:r>
              <a:rPr lang="nl-BE" sz="4000" b="1" dirty="0" smtClean="0">
                <a:solidFill>
                  <a:srgbClr val="0070C0"/>
                </a:solidFill>
              </a:rPr>
              <a:t>Geen </a:t>
            </a:r>
            <a:r>
              <a:rPr lang="nl-BE" sz="4000" b="1" dirty="0">
                <a:solidFill>
                  <a:srgbClr val="0070C0"/>
                </a:solidFill>
              </a:rPr>
              <a:t>of weinig make-up, lange haren en baarden, fel en bont gekleurde kleding met </a:t>
            </a:r>
            <a:r>
              <a:rPr lang="nl-BE" sz="4000" b="1" dirty="0" err="1">
                <a:solidFill>
                  <a:srgbClr val="0070C0"/>
                </a:solidFill>
              </a:rPr>
              <a:t>peace</a:t>
            </a:r>
            <a:r>
              <a:rPr lang="nl-BE" sz="4000" b="1" dirty="0">
                <a:solidFill>
                  <a:srgbClr val="0070C0"/>
                </a:solidFill>
              </a:rPr>
              <a:t>- en </a:t>
            </a:r>
            <a:r>
              <a:rPr lang="nl-BE" sz="4000" b="1" dirty="0" err="1">
                <a:solidFill>
                  <a:srgbClr val="0070C0"/>
                </a:solidFill>
              </a:rPr>
              <a:t>indiaase</a:t>
            </a:r>
            <a:r>
              <a:rPr lang="nl-BE" sz="4000" b="1" dirty="0">
                <a:solidFill>
                  <a:srgbClr val="0070C0"/>
                </a:solidFill>
              </a:rPr>
              <a:t> motieven. </a:t>
            </a:r>
            <a:r>
              <a:rPr lang="nl-BE" sz="4000" b="1" dirty="0" err="1">
                <a:solidFill>
                  <a:srgbClr val="0070C0"/>
                </a:solidFill>
              </a:rPr>
              <a:t>Sex</a:t>
            </a:r>
            <a:r>
              <a:rPr lang="nl-BE" sz="4000" b="1" dirty="0">
                <a:solidFill>
                  <a:srgbClr val="0070C0"/>
                </a:solidFill>
              </a:rPr>
              <a:t> en veel drugs, welke mensen heb ik hier net omschreven</a:t>
            </a:r>
            <a:r>
              <a:rPr lang="nl-BE" sz="40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000" b="1" dirty="0">
              <a:solidFill>
                <a:srgbClr val="0070C0"/>
              </a:solidFill>
            </a:endParaRPr>
          </a:p>
          <a:p>
            <a:pPr lvl="0"/>
            <a:r>
              <a:rPr lang="nl-BE" sz="4000" b="1" dirty="0" smtClean="0">
                <a:solidFill>
                  <a:schemeClr val="accent6">
                    <a:lumMod val="75000"/>
                  </a:schemeClr>
                </a:solidFill>
              </a:rPr>
              <a:t>a. Hippies</a:t>
            </a:r>
            <a:r>
              <a:rPr lang="nl-BE" sz="4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b. </a:t>
            </a:r>
            <a:r>
              <a:rPr lang="nl-BE" sz="4000" b="1" dirty="0" err="1" smtClean="0">
                <a:solidFill>
                  <a:srgbClr val="0070C0"/>
                </a:solidFill>
              </a:rPr>
              <a:t>Hippoos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000" b="1" dirty="0" smtClean="0">
                <a:solidFill>
                  <a:srgbClr val="0070C0"/>
                </a:solidFill>
              </a:rPr>
              <a:t>c. Rockers</a:t>
            </a:r>
            <a:r>
              <a:rPr lang="nl-BE" sz="4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2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1691" y="153164"/>
            <a:ext cx="84969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Vraag 3:</a:t>
            </a:r>
          </a:p>
          <a:p>
            <a:pPr algn="ctr"/>
            <a:endParaRPr lang="nl-BE" sz="4400" b="1" dirty="0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welke Amerikaanse stad werd John F Kennedy vermoord</a:t>
            </a:r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a. Los </a:t>
            </a:r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Angeles.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b. New </a:t>
            </a:r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York.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c. Dallas</a:t>
            </a:r>
            <a:r>
              <a:rPr lang="nl-BE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26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335845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14: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de jaren 60 kreeg je bij aankoop van een elektrisch huishoudtoestel meestal nog iets bij. Wat was dat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Kookboekje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Bestekkoffer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</a:t>
            </a:r>
            <a:r>
              <a:rPr lang="nl-BE" sz="4400" b="1" dirty="0" err="1" smtClean="0">
                <a:solidFill>
                  <a:srgbClr val="0070C0"/>
                </a:solidFill>
              </a:rPr>
              <a:t>Kookpottenset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188640"/>
            <a:ext cx="84249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 </a:t>
            </a: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15: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Dit </a:t>
            </a:r>
            <a:r>
              <a:rPr lang="nl-BE" sz="4400" b="1" dirty="0">
                <a:solidFill>
                  <a:srgbClr val="0070C0"/>
                </a:solidFill>
              </a:rPr>
              <a:t>ijsje werd in 1962 geboren. Hoe heet dit ijsje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r>
              <a:rPr lang="nl-BE" sz="4400" b="1" dirty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Het pijlijsje.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Een </a:t>
            </a:r>
            <a:r>
              <a:rPr lang="nl-BE" sz="4400" b="1" dirty="0">
                <a:solidFill>
                  <a:srgbClr val="0070C0"/>
                </a:solidFill>
              </a:rPr>
              <a:t>raketijsje.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c. Een </a:t>
            </a:r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punt</a:t>
            </a:r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ijsje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3697292"/>
            <a:ext cx="3869779" cy="26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227687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 smtClean="0">
                <a:solidFill>
                  <a:srgbClr val="0070C0"/>
                </a:solidFill>
              </a:rPr>
              <a:t>Muziek en film:</a:t>
            </a:r>
            <a:endParaRPr lang="nl-BE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404664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16: </a:t>
            </a:r>
            <a:r>
              <a:rPr lang="nl-BE" sz="4400" b="1" dirty="0" smtClean="0">
                <a:solidFill>
                  <a:srgbClr val="0070C0"/>
                </a:solidFill>
              </a:rPr>
              <a:t/>
            </a:r>
            <a:br>
              <a:rPr lang="nl-BE" sz="4400" b="1" dirty="0" smtClean="0">
                <a:solidFill>
                  <a:srgbClr val="0070C0"/>
                </a:solidFill>
              </a:rPr>
            </a:b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Wie </a:t>
            </a:r>
            <a:r>
              <a:rPr lang="nl-BE" sz="4400" b="1" dirty="0">
                <a:solidFill>
                  <a:srgbClr val="0070C0"/>
                </a:solidFill>
              </a:rPr>
              <a:t>zingt het liedje: “</a:t>
            </a:r>
            <a:r>
              <a:rPr lang="nl-BE" sz="4400" b="1" dirty="0" err="1">
                <a:solidFill>
                  <a:srgbClr val="0070C0"/>
                </a:solidFill>
              </a:rPr>
              <a:t>What’s</a:t>
            </a:r>
            <a:r>
              <a:rPr lang="nl-BE" sz="4400" b="1" dirty="0">
                <a:solidFill>
                  <a:srgbClr val="0070C0"/>
                </a:solidFill>
              </a:rPr>
              <a:t> new </a:t>
            </a:r>
            <a:r>
              <a:rPr lang="nl-BE" sz="4400" b="1" dirty="0" err="1">
                <a:solidFill>
                  <a:srgbClr val="0070C0"/>
                </a:solidFill>
              </a:rPr>
              <a:t>pussycat</a:t>
            </a:r>
            <a:r>
              <a:rPr lang="nl-BE" sz="4400" b="1" dirty="0" smtClean="0">
                <a:solidFill>
                  <a:srgbClr val="0070C0"/>
                </a:solidFill>
              </a:rPr>
              <a:t>”.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Tom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Jones.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Beatles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Elvis Presley.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5576" y="67147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17: </a:t>
            </a:r>
            <a:br>
              <a:rPr lang="nl-BE" sz="4400" b="1" dirty="0">
                <a:solidFill>
                  <a:srgbClr val="0070C0"/>
                </a:solidFill>
              </a:rPr>
            </a:br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‘</a:t>
            </a:r>
            <a:r>
              <a:rPr lang="nl-BE" sz="4400" b="1" dirty="0" err="1">
                <a:solidFill>
                  <a:srgbClr val="0070C0"/>
                </a:solidFill>
              </a:rPr>
              <a:t>Jabbedabbedoe</a:t>
            </a:r>
            <a:r>
              <a:rPr lang="nl-BE" sz="4400" b="1" dirty="0">
                <a:solidFill>
                  <a:srgbClr val="0070C0"/>
                </a:solidFill>
              </a:rPr>
              <a:t>’ is een uitspraak uit een tekenfilm van de jaren 60. Over welke tekenfilm hebben we het?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53666" y="4437112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The </a:t>
            </a:r>
            <a:r>
              <a:rPr lang="nl-BE" sz="4400" b="1" dirty="0" err="1">
                <a:solidFill>
                  <a:schemeClr val="accent6">
                    <a:lumMod val="75000"/>
                  </a:schemeClr>
                </a:solidFill>
              </a:rPr>
              <a:t>Flinstones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De </a:t>
            </a:r>
            <a:r>
              <a:rPr lang="nl-BE" sz="4400" b="1" dirty="0">
                <a:solidFill>
                  <a:srgbClr val="0070C0"/>
                </a:solidFill>
              </a:rPr>
              <a:t>kat.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Sesamstraat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Afbeelding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41156"/>
            <a:ext cx="2676257" cy="21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544" y="260648"/>
            <a:ext cx="77498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18: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Wat </a:t>
            </a:r>
            <a:r>
              <a:rPr lang="nl-BE" sz="4400" b="1" dirty="0">
                <a:solidFill>
                  <a:srgbClr val="0070C0"/>
                </a:solidFill>
              </a:rPr>
              <a:t>was de bijnaam van Elvis Presley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a. The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King.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The </a:t>
            </a:r>
            <a:r>
              <a:rPr lang="nl-BE" sz="4400" b="1" dirty="0">
                <a:solidFill>
                  <a:srgbClr val="0070C0"/>
                </a:solidFill>
              </a:rPr>
              <a:t>Sting.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The </a:t>
            </a:r>
            <a:r>
              <a:rPr lang="nl-BE" sz="4400" b="1" dirty="0" err="1">
                <a:solidFill>
                  <a:srgbClr val="0070C0"/>
                </a:solidFill>
              </a:rPr>
              <a:t>panther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4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188640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19: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Wie </a:t>
            </a:r>
            <a:r>
              <a:rPr lang="nl-BE" sz="4400" b="1" dirty="0">
                <a:solidFill>
                  <a:srgbClr val="0070C0"/>
                </a:solidFill>
              </a:rPr>
              <a:t>trouwde er op 19 juli 1966 voor de 3</a:t>
            </a:r>
            <a:r>
              <a:rPr lang="nl-BE" sz="4400" b="1" baseline="30000" dirty="0">
                <a:solidFill>
                  <a:srgbClr val="0070C0"/>
                </a:solidFill>
              </a:rPr>
              <a:t>de</a:t>
            </a:r>
            <a:r>
              <a:rPr lang="nl-BE" sz="4400" b="1" dirty="0">
                <a:solidFill>
                  <a:srgbClr val="0070C0"/>
                </a:solidFill>
              </a:rPr>
              <a:t> keer? Het zou niet zijn laatste huwelijk zijn</a:t>
            </a:r>
            <a:r>
              <a:rPr lang="nl-BE" sz="4400" b="1" dirty="0" smtClean="0">
                <a:solidFill>
                  <a:srgbClr val="0070C0"/>
                </a:solidFill>
              </a:rPr>
              <a:t>.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Elvis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Frank </a:t>
            </a:r>
            <a:r>
              <a:rPr lang="nl-BE" sz="4400" b="1" dirty="0" err="1">
                <a:solidFill>
                  <a:schemeClr val="accent6">
                    <a:lumMod val="75000"/>
                  </a:schemeClr>
                </a:solidFill>
              </a:rPr>
              <a:t>Sinatra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Michael </a:t>
            </a:r>
            <a:r>
              <a:rPr lang="nl-BE" sz="4400" b="1" dirty="0">
                <a:solidFill>
                  <a:srgbClr val="0070C0"/>
                </a:solidFill>
              </a:rPr>
              <a:t>Jackson.</a:t>
            </a:r>
          </a:p>
        </p:txBody>
      </p:sp>
    </p:spTree>
    <p:extLst>
      <p:ext uri="{BB962C8B-B14F-4D97-AF65-F5344CB8AC3E}">
        <p14:creationId xmlns:p14="http://schemas.microsoft.com/office/powerpoint/2010/main" val="1137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1711" y="188640"/>
            <a:ext cx="813690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0070C0"/>
                </a:solidFill>
              </a:rPr>
              <a:t>Vraag 20: </a:t>
            </a:r>
            <a:endParaRPr lang="nl-BE" sz="3600" b="1" dirty="0" smtClean="0">
              <a:solidFill>
                <a:srgbClr val="0070C0"/>
              </a:solidFill>
            </a:endParaRPr>
          </a:p>
          <a:p>
            <a:pPr algn="ctr"/>
            <a:endParaRPr lang="nl-BE" sz="3600" b="1" dirty="0">
              <a:solidFill>
                <a:srgbClr val="0070C0"/>
              </a:solidFill>
            </a:endParaRPr>
          </a:p>
          <a:p>
            <a:pPr algn="ctr"/>
            <a:r>
              <a:rPr lang="nl-BE" sz="3600" b="1" dirty="0" smtClean="0">
                <a:solidFill>
                  <a:srgbClr val="0070C0"/>
                </a:solidFill>
              </a:rPr>
              <a:t>Deze </a:t>
            </a:r>
            <a:r>
              <a:rPr lang="nl-BE" sz="3600" b="1" dirty="0">
                <a:solidFill>
                  <a:srgbClr val="0070C0"/>
                </a:solidFill>
              </a:rPr>
              <a:t>televisieserie, waar de uil een belangrijke rol speelt,  werd de 1</a:t>
            </a:r>
            <a:r>
              <a:rPr lang="nl-BE" sz="3600" b="1" baseline="30000" dirty="0">
                <a:solidFill>
                  <a:srgbClr val="0070C0"/>
                </a:solidFill>
              </a:rPr>
              <a:t>ste</a:t>
            </a:r>
            <a:r>
              <a:rPr lang="nl-BE" sz="3600" b="1" dirty="0">
                <a:solidFill>
                  <a:srgbClr val="0070C0"/>
                </a:solidFill>
              </a:rPr>
              <a:t> keer uitgezonden in september 1968, hoe het deze serie</a:t>
            </a:r>
            <a:r>
              <a:rPr lang="nl-BE" sz="36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nl-BE" sz="3600" b="1" dirty="0" smtClean="0">
              <a:solidFill>
                <a:srgbClr val="0070C0"/>
              </a:solidFill>
            </a:endParaRPr>
          </a:p>
          <a:p>
            <a:pPr lvl="0"/>
            <a:r>
              <a:rPr lang="nl-BE" sz="3600" b="1" dirty="0" smtClean="0">
                <a:solidFill>
                  <a:schemeClr val="accent6">
                    <a:lumMod val="75000"/>
                  </a:schemeClr>
                </a:solidFill>
              </a:rPr>
              <a:t>a. De </a:t>
            </a:r>
            <a:r>
              <a:rPr lang="nl-BE" sz="3600" b="1" dirty="0">
                <a:solidFill>
                  <a:schemeClr val="accent6">
                    <a:lumMod val="75000"/>
                  </a:schemeClr>
                </a:solidFill>
              </a:rPr>
              <a:t>fabeltjeskrant.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b. Fabeltjes-tv</a:t>
            </a:r>
            <a:r>
              <a:rPr lang="nl-BE" sz="36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c. De </a:t>
            </a:r>
            <a:r>
              <a:rPr lang="nl-BE" sz="3600" b="1" dirty="0">
                <a:solidFill>
                  <a:srgbClr val="0070C0"/>
                </a:solidFill>
              </a:rPr>
              <a:t>Fabeltjesland</a:t>
            </a:r>
            <a:r>
              <a:rPr lang="nl-BE" sz="3600" b="1" dirty="0" smtClean="0">
                <a:solidFill>
                  <a:srgbClr val="0070C0"/>
                </a:solidFill>
              </a:rPr>
              <a:t>.</a:t>
            </a:r>
          </a:p>
          <a:p>
            <a:pPr lvl="0"/>
            <a:endParaRPr lang="nl-BE" sz="3600" b="1" dirty="0">
              <a:solidFill>
                <a:srgbClr val="0070C0"/>
              </a:solidFill>
            </a:endParaRPr>
          </a:p>
          <a:p>
            <a:r>
              <a:rPr lang="nl-BE" sz="2400" u="sng" dirty="0">
                <a:solidFill>
                  <a:srgbClr val="0070C0"/>
                </a:solidFill>
                <a:hlinkClick r:id="rId3"/>
              </a:rPr>
              <a:t>https://www.youtube.com/watch?v=1c84T7KT-xs</a:t>
            </a:r>
            <a:endParaRPr lang="nl-BE" sz="2400" dirty="0">
              <a:solidFill>
                <a:srgbClr val="0070C0"/>
              </a:solidFill>
            </a:endParaRPr>
          </a:p>
          <a:p>
            <a:pPr algn="ctr"/>
            <a:endParaRPr lang="nl-BE" sz="3600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07" y="3408784"/>
            <a:ext cx="27828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11560" y="188640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21: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Met </a:t>
            </a:r>
            <a:r>
              <a:rPr lang="nl-BE" sz="4400" b="1" dirty="0">
                <a:solidFill>
                  <a:srgbClr val="0070C0"/>
                </a:solidFill>
              </a:rPr>
              <a:t>wie was Elvis Presley getrouwd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</a:t>
            </a:r>
            <a:r>
              <a:rPr lang="nl-BE" sz="4400" b="1" dirty="0" err="1" smtClean="0">
                <a:solidFill>
                  <a:srgbClr val="0070C0"/>
                </a:solidFill>
              </a:rPr>
              <a:t>Pascale</a:t>
            </a:r>
            <a:r>
              <a:rPr lang="nl-BE" sz="4400" b="1" dirty="0" smtClean="0">
                <a:solidFill>
                  <a:srgbClr val="0070C0"/>
                </a:solidFill>
              </a:rPr>
              <a:t>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</a:t>
            </a:r>
            <a:r>
              <a:rPr lang="nl-BE" sz="4400" b="1" dirty="0" err="1" smtClean="0">
                <a:solidFill>
                  <a:srgbClr val="0070C0"/>
                </a:solidFill>
              </a:rPr>
              <a:t>Rosemary</a:t>
            </a:r>
            <a:r>
              <a:rPr lang="nl-BE" sz="4400" b="1" dirty="0" smtClean="0">
                <a:solidFill>
                  <a:srgbClr val="0070C0"/>
                </a:solidFill>
              </a:rPr>
              <a:t> </a:t>
            </a:r>
            <a:r>
              <a:rPr lang="nl-BE" sz="4400" b="1" dirty="0">
                <a:solidFill>
                  <a:srgbClr val="0070C0"/>
                </a:solidFill>
              </a:rPr>
              <a:t>Presley.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c. Priscilla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Presley.</a:t>
            </a:r>
          </a:p>
        </p:txBody>
      </p:sp>
    </p:spTree>
    <p:extLst>
      <p:ext uri="{BB962C8B-B14F-4D97-AF65-F5344CB8AC3E}">
        <p14:creationId xmlns:p14="http://schemas.microsoft.com/office/powerpoint/2010/main" val="31362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188640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22: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welk jaar brengen de Beatles hun eerste single uit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1970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1962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1972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117693"/>
            <a:ext cx="86409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4:</a:t>
            </a:r>
          </a:p>
          <a:p>
            <a:pPr algn="ctr"/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Deze </a:t>
            </a:r>
            <a:r>
              <a:rPr lang="nl-BE" sz="4400" b="1" dirty="0">
                <a:solidFill>
                  <a:srgbClr val="0070C0"/>
                </a:solidFill>
              </a:rPr>
              <a:t>auto werd in 1961 geproduceerd, welk merk heeft hij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Renault </a:t>
            </a:r>
            <a:r>
              <a:rPr lang="nl-BE" sz="4400" b="1" dirty="0">
                <a:solidFill>
                  <a:srgbClr val="0070C0"/>
                </a:solidFill>
              </a:rPr>
              <a:t>4 of R4</a:t>
            </a:r>
            <a:r>
              <a:rPr lang="nl-BE" sz="4400" b="1" dirty="0" smtClean="0">
                <a:solidFill>
                  <a:srgbClr val="0070C0"/>
                </a:solidFill>
              </a:rPr>
              <a:t>.     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</a:t>
            </a:r>
            <a:r>
              <a:rPr lang="nl-BE" sz="4400" b="1" dirty="0" err="1" smtClean="0">
                <a:solidFill>
                  <a:srgbClr val="0070C0"/>
                </a:solidFill>
              </a:rPr>
              <a:t>Datsun</a:t>
            </a:r>
            <a:r>
              <a:rPr lang="nl-BE" sz="4400" b="1" dirty="0" smtClean="0">
                <a:solidFill>
                  <a:srgbClr val="0070C0"/>
                </a:solidFill>
              </a:rPr>
              <a:t> 4.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Volkswagen golf 4.</a:t>
            </a:r>
            <a:endParaRPr lang="nl-BE" sz="4400" b="1" dirty="0">
              <a:solidFill>
                <a:srgbClr val="0070C0"/>
              </a:solidFill>
            </a:endParaRP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2" y="3243391"/>
            <a:ext cx="3724944" cy="29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35727" y="260648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23: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Van </a:t>
            </a:r>
            <a:r>
              <a:rPr lang="nl-BE" sz="4400" b="1" dirty="0">
                <a:solidFill>
                  <a:srgbClr val="0070C0"/>
                </a:solidFill>
              </a:rPr>
              <a:t>welke Belgische serie is deze muziek de intro?</a:t>
            </a:r>
          </a:p>
          <a:p>
            <a:pPr algn="ctr"/>
            <a:r>
              <a:rPr lang="nl-BE" sz="2800" u="sng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l-BE" sz="2800" u="sng" dirty="0" smtClean="0">
                <a:solidFill>
                  <a:srgbClr val="0070C0"/>
                </a:solidFill>
                <a:hlinkClick r:id="rId3"/>
              </a:rPr>
              <a:t>www.youtube.com/watch?v=RhWQvNJqDUk</a:t>
            </a:r>
            <a:endParaRPr lang="nl-BE" sz="2800" u="sng" dirty="0" smtClean="0">
              <a:solidFill>
                <a:srgbClr val="0070C0"/>
              </a:solidFill>
            </a:endParaRPr>
          </a:p>
          <a:p>
            <a:endParaRPr lang="nl-BE" sz="2800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De </a:t>
            </a:r>
            <a:r>
              <a:rPr lang="nl-BE" sz="4400" b="1" dirty="0">
                <a:solidFill>
                  <a:srgbClr val="0070C0"/>
                </a:solidFill>
              </a:rPr>
              <a:t>kat.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Johan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en de alverman.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De </a:t>
            </a:r>
            <a:r>
              <a:rPr lang="nl-BE" sz="4400" b="1" dirty="0">
                <a:solidFill>
                  <a:srgbClr val="0070C0"/>
                </a:solidFill>
              </a:rPr>
              <a:t>collega’s.</a:t>
            </a:r>
          </a:p>
        </p:txBody>
      </p:sp>
    </p:spTree>
    <p:extLst>
      <p:ext uri="{BB962C8B-B14F-4D97-AF65-F5344CB8AC3E}">
        <p14:creationId xmlns:p14="http://schemas.microsoft.com/office/powerpoint/2010/main" val="39876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" y="89248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4973" y="89248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0070C0"/>
                </a:solidFill>
              </a:rPr>
              <a:t>Vraag 24: </a:t>
            </a:r>
            <a:endParaRPr lang="nl-BE" sz="3600" b="1" dirty="0" smtClean="0">
              <a:solidFill>
                <a:srgbClr val="0070C0"/>
              </a:solidFill>
            </a:endParaRPr>
          </a:p>
          <a:p>
            <a:pPr algn="ctr"/>
            <a:endParaRPr lang="nl-BE" sz="3600" b="1" dirty="0">
              <a:solidFill>
                <a:srgbClr val="0070C0"/>
              </a:solidFill>
            </a:endParaRPr>
          </a:p>
          <a:p>
            <a:pPr algn="ctr"/>
            <a:r>
              <a:rPr lang="nl-BE" sz="3600" b="1" dirty="0" smtClean="0">
                <a:solidFill>
                  <a:srgbClr val="0070C0"/>
                </a:solidFill>
              </a:rPr>
              <a:t>Een </a:t>
            </a:r>
            <a:r>
              <a:rPr lang="nl-BE" sz="3600" b="1" dirty="0">
                <a:solidFill>
                  <a:srgbClr val="0070C0"/>
                </a:solidFill>
              </a:rPr>
              <a:t>film over een alleenstaande vader met 7 kinderen die verliefd wordt op het kindermeisje. Ondertussen is hij rond de kerstperiode niet van het tv-scherm weg te denken. Over welke film hebben we het</a:t>
            </a:r>
            <a:r>
              <a:rPr lang="nl-BE" sz="36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3600" b="1" dirty="0">
              <a:solidFill>
                <a:srgbClr val="0070C0"/>
              </a:solidFill>
            </a:endParaRPr>
          </a:p>
          <a:p>
            <a:pPr lvl="0"/>
            <a:r>
              <a:rPr lang="nl-BE" sz="3600" b="1" dirty="0" smtClean="0">
                <a:solidFill>
                  <a:schemeClr val="accent6">
                    <a:lumMod val="75000"/>
                  </a:schemeClr>
                </a:solidFill>
              </a:rPr>
              <a:t>a. The </a:t>
            </a:r>
            <a:r>
              <a:rPr lang="nl-BE" sz="3600" b="1" dirty="0">
                <a:solidFill>
                  <a:schemeClr val="accent6">
                    <a:lumMod val="75000"/>
                  </a:schemeClr>
                </a:solidFill>
              </a:rPr>
              <a:t>sound of </a:t>
            </a:r>
            <a:r>
              <a:rPr lang="nl-BE" sz="3600" b="1" dirty="0" err="1">
                <a:solidFill>
                  <a:schemeClr val="accent6">
                    <a:lumMod val="75000"/>
                  </a:schemeClr>
                </a:solidFill>
              </a:rPr>
              <a:t>music</a:t>
            </a:r>
            <a:r>
              <a:rPr lang="nl-BE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b. The </a:t>
            </a:r>
            <a:r>
              <a:rPr lang="nl-BE" sz="3600" b="1" dirty="0">
                <a:solidFill>
                  <a:srgbClr val="0070C0"/>
                </a:solidFill>
              </a:rPr>
              <a:t>sound of water.</a:t>
            </a:r>
          </a:p>
          <a:p>
            <a:pPr lvl="0"/>
            <a:r>
              <a:rPr lang="nl-BE" sz="3600" b="1" dirty="0" smtClean="0">
                <a:solidFill>
                  <a:srgbClr val="0070C0"/>
                </a:solidFill>
              </a:rPr>
              <a:t>c. The </a:t>
            </a:r>
            <a:r>
              <a:rPr lang="nl-BE" sz="3600" b="1" dirty="0">
                <a:solidFill>
                  <a:srgbClr val="0070C0"/>
                </a:solidFill>
              </a:rPr>
              <a:t>sound of </a:t>
            </a:r>
            <a:r>
              <a:rPr lang="nl-BE" sz="3600" b="1" dirty="0" err="1">
                <a:solidFill>
                  <a:srgbClr val="0070C0"/>
                </a:solidFill>
              </a:rPr>
              <a:t>silence</a:t>
            </a:r>
            <a:r>
              <a:rPr lang="nl-BE" sz="36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9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1560" y="188640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25: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1962 werd deze actrice thuis dood op bed gevonden. Wie </a:t>
            </a:r>
            <a:r>
              <a:rPr lang="nl-BE" sz="4400" b="1" dirty="0" smtClean="0">
                <a:solidFill>
                  <a:srgbClr val="0070C0"/>
                </a:solidFill>
              </a:rPr>
              <a:t>is ze?</a:t>
            </a:r>
          </a:p>
          <a:p>
            <a:endParaRPr lang="nl-BE" sz="4400" b="1" dirty="0" smtClean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Marilyn </a:t>
            </a:r>
            <a:r>
              <a:rPr lang="nl-BE" sz="4400" b="1" dirty="0">
                <a:solidFill>
                  <a:srgbClr val="0070C0"/>
                </a:solidFill>
              </a:rPr>
              <a:t>blonde.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b. Marilyn 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Monroe.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Shirley </a:t>
            </a:r>
            <a:r>
              <a:rPr lang="nl-BE" sz="4400" b="1" dirty="0" err="1">
                <a:solidFill>
                  <a:srgbClr val="0070C0"/>
                </a:solidFill>
              </a:rPr>
              <a:t>Temple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3334876" cy="33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-70579"/>
            <a:ext cx="8280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26: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Rocco </a:t>
            </a:r>
            <a:r>
              <a:rPr lang="nl-BE" sz="4400" b="1" dirty="0" err="1">
                <a:solidFill>
                  <a:srgbClr val="0070C0"/>
                </a:solidFill>
              </a:rPr>
              <a:t>Granata</a:t>
            </a:r>
            <a:r>
              <a:rPr lang="nl-BE" sz="4400" b="1" dirty="0">
                <a:solidFill>
                  <a:srgbClr val="0070C0"/>
                </a:solidFill>
              </a:rPr>
              <a:t> stond in 1960 op nummer 1 met een heel bekend nummer, welk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Zomersproetjes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La </a:t>
            </a:r>
            <a:r>
              <a:rPr lang="nl-BE" sz="4400" b="1" dirty="0">
                <a:solidFill>
                  <a:srgbClr val="0070C0"/>
                </a:solidFill>
              </a:rPr>
              <a:t>Bamba.</a:t>
            </a:r>
          </a:p>
          <a:p>
            <a:pPr lvl="0"/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c. Marina</a:t>
            </a:r>
            <a:r>
              <a:rPr lang="nl-BE" sz="4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3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3940" y="188640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27: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NL" sz="4400" b="1" dirty="0" smtClean="0">
                <a:solidFill>
                  <a:srgbClr val="0070C0"/>
                </a:solidFill>
              </a:rPr>
              <a:t>Hoe </a:t>
            </a:r>
            <a:r>
              <a:rPr lang="nl-NL" sz="4400" b="1" dirty="0">
                <a:solidFill>
                  <a:srgbClr val="0070C0"/>
                </a:solidFill>
              </a:rPr>
              <a:t>heet deze acteur?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endParaRPr lang="nl-NL" sz="4400" b="1" dirty="0" smtClean="0">
              <a:solidFill>
                <a:srgbClr val="0070C0"/>
              </a:solidFill>
            </a:endParaRPr>
          </a:p>
          <a:p>
            <a:pPr lvl="0"/>
            <a:endParaRPr lang="nl-NL" sz="4400" b="1" dirty="0" smtClean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chemeClr val="accent6">
                    <a:lumMod val="75000"/>
                  </a:schemeClr>
                </a:solidFill>
              </a:rPr>
              <a:t>a. James </a:t>
            </a:r>
            <a:r>
              <a:rPr lang="nl-NL" sz="4400" b="1" dirty="0">
                <a:solidFill>
                  <a:schemeClr val="accent6">
                    <a:lumMod val="75000"/>
                  </a:schemeClr>
                </a:solidFill>
              </a:rPr>
              <a:t>Dean.</a:t>
            </a:r>
            <a:endParaRPr lang="nl-BE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b. James </a:t>
            </a:r>
            <a:r>
              <a:rPr lang="nl-NL" sz="4400" b="1" dirty="0">
                <a:solidFill>
                  <a:srgbClr val="0070C0"/>
                </a:solidFill>
              </a:rPr>
              <a:t>Last.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c. James </a:t>
            </a:r>
            <a:r>
              <a:rPr lang="nl-NL" sz="4400" b="1" dirty="0" err="1">
                <a:solidFill>
                  <a:srgbClr val="0070C0"/>
                </a:solidFill>
              </a:rPr>
              <a:t>Good</a:t>
            </a:r>
            <a:r>
              <a:rPr lang="nl-NL" sz="4400" b="1" dirty="0">
                <a:solidFill>
                  <a:srgbClr val="0070C0"/>
                </a:solidFill>
              </a:rPr>
              <a:t>.</a:t>
            </a:r>
            <a:endParaRPr lang="nl-BE" sz="4400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400892" cy="36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83699" y="116632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28: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NL" sz="4400" b="1" dirty="0" smtClean="0">
                <a:solidFill>
                  <a:srgbClr val="0070C0"/>
                </a:solidFill>
              </a:rPr>
              <a:t>In </a:t>
            </a:r>
            <a:r>
              <a:rPr lang="nl-NL" sz="4400" b="1" dirty="0">
                <a:solidFill>
                  <a:srgbClr val="0070C0"/>
                </a:solidFill>
              </a:rPr>
              <a:t>1967 ging Louis </a:t>
            </a:r>
            <a:r>
              <a:rPr lang="nl-NL" sz="4400" b="1" dirty="0" err="1">
                <a:solidFill>
                  <a:srgbClr val="0070C0"/>
                </a:solidFill>
              </a:rPr>
              <a:t>Neefs</a:t>
            </a:r>
            <a:r>
              <a:rPr lang="nl-NL" sz="4400" b="1" dirty="0">
                <a:solidFill>
                  <a:srgbClr val="0070C0"/>
                </a:solidFill>
              </a:rPr>
              <a:t> voor België naar het songfestival. Met welk liedje was dat</a:t>
            </a:r>
            <a:r>
              <a:rPr lang="nl-NL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a. Marina</a:t>
            </a:r>
            <a:r>
              <a:rPr lang="nl-NL" sz="4400" b="1" dirty="0">
                <a:solidFill>
                  <a:srgbClr val="0070C0"/>
                </a:solidFill>
              </a:rPr>
              <a:t>.</a:t>
            </a:r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NL" sz="4400" b="1" dirty="0" smtClean="0">
                <a:solidFill>
                  <a:schemeClr val="accent6">
                    <a:lumMod val="75000"/>
                  </a:schemeClr>
                </a:solidFill>
              </a:rPr>
              <a:t>b. Ik </a:t>
            </a:r>
            <a:r>
              <a:rPr lang="nl-NL" sz="4400" b="1" dirty="0">
                <a:solidFill>
                  <a:schemeClr val="accent6">
                    <a:lumMod val="75000"/>
                  </a:schemeClr>
                </a:solidFill>
              </a:rPr>
              <a:t>heb zorgen.</a:t>
            </a:r>
            <a:endParaRPr lang="nl-BE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nl-NL" sz="4400" b="1" dirty="0" smtClean="0">
                <a:solidFill>
                  <a:srgbClr val="0070C0"/>
                </a:solidFill>
              </a:rPr>
              <a:t>c. Gelukkig </a:t>
            </a:r>
            <a:r>
              <a:rPr lang="nl-NL" sz="4400" b="1" dirty="0">
                <a:solidFill>
                  <a:srgbClr val="0070C0"/>
                </a:solidFill>
              </a:rPr>
              <a:t>zijn.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116632"/>
            <a:ext cx="856895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29: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Dit liedje komt een populaire Nederlandse tv-serie uit de jaren 60. Over welke serie hebben we het?</a:t>
            </a:r>
          </a:p>
          <a:p>
            <a:pPr algn="ctr"/>
            <a:r>
              <a:rPr lang="nl-BE" sz="1600" b="1" dirty="0">
                <a:solidFill>
                  <a:srgbClr val="0070C0"/>
                </a:solidFill>
                <a:hlinkClick r:id="rId3"/>
              </a:rPr>
              <a:t>https://www.youtube.com/watch?v=-</a:t>
            </a:r>
            <a:r>
              <a:rPr lang="nl-BE" sz="1600" b="1" dirty="0" smtClean="0">
                <a:solidFill>
                  <a:srgbClr val="0070C0"/>
                </a:solidFill>
                <a:hlinkClick r:id="rId3"/>
              </a:rPr>
              <a:t>nj637EXRlk&amp;list=PLAFv0m9K8fj3wbACgtPK5f7EljtiTArGt</a:t>
            </a:r>
            <a:r>
              <a:rPr lang="nl-BE" sz="1600" b="1" dirty="0" smtClean="0">
                <a:solidFill>
                  <a:srgbClr val="0070C0"/>
                </a:solidFill>
              </a:rPr>
              <a:t/>
            </a:r>
            <a:br>
              <a:rPr lang="nl-BE" sz="1600" b="1" dirty="0" smtClean="0">
                <a:solidFill>
                  <a:srgbClr val="0070C0"/>
                </a:solidFill>
              </a:rPr>
            </a:br>
            <a:endParaRPr lang="nl-BE" sz="1600" b="1" dirty="0" smtClean="0">
              <a:solidFill>
                <a:srgbClr val="0070C0"/>
              </a:solidFill>
            </a:endParaRP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Ja zuster, nee zuster.</a:t>
            </a: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Ja mevrouw, nee mevrouw.</a:t>
            </a: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Mijn zuster en jou zuster.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620688"/>
            <a:ext cx="82089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Vraag 30:</a:t>
            </a: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Bekijk volgende trailer en zeg over welke film dit gaat.</a:t>
            </a:r>
          </a:p>
          <a:p>
            <a:pPr algn="ctr"/>
            <a:r>
              <a:rPr lang="nl-BE" sz="24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l-BE" sz="2400" b="1" dirty="0" smtClean="0">
                <a:solidFill>
                  <a:srgbClr val="0070C0"/>
                </a:solidFill>
                <a:hlinkClick r:id="rId3"/>
              </a:rPr>
              <a:t>www.youtube.com/watch?v=o7e-hJx3YcY</a:t>
            </a:r>
            <a:endParaRPr lang="nl-BE" sz="2400" b="1" dirty="0" smtClean="0">
              <a:solidFill>
                <a:srgbClr val="0070C0"/>
              </a:solidFill>
            </a:endParaRPr>
          </a:p>
          <a:p>
            <a:pPr algn="ctr"/>
            <a:endParaRPr lang="nl-BE" sz="2400" b="1" dirty="0" smtClean="0">
              <a:solidFill>
                <a:srgbClr val="0070C0"/>
              </a:solidFill>
            </a:endParaRP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Marry me Dolly.</a:t>
            </a:r>
          </a:p>
          <a:p>
            <a:pPr marL="342900" indent="-342900">
              <a:buAutoNum type="alphaLcPeriod"/>
            </a:pPr>
            <a:r>
              <a:rPr lang="nl-BE" sz="4400" b="1" dirty="0" err="1" smtClean="0">
                <a:solidFill>
                  <a:schemeClr val="accent6">
                    <a:lumMod val="75000"/>
                  </a:schemeClr>
                </a:solidFill>
              </a:rPr>
              <a:t>Hello</a:t>
            </a:r>
            <a:r>
              <a:rPr lang="nl-BE" sz="4400" b="1" dirty="0" smtClean="0">
                <a:solidFill>
                  <a:schemeClr val="accent6">
                    <a:lumMod val="75000"/>
                  </a:schemeClr>
                </a:solidFill>
              </a:rPr>
              <a:t> Dolly.</a:t>
            </a:r>
          </a:p>
          <a:p>
            <a:pPr marL="342900" indent="-342900">
              <a:buAutoNum type="alphaLcPeriod"/>
            </a:pPr>
            <a:r>
              <a:rPr lang="nl-BE" sz="4400" b="1" dirty="0" smtClean="0">
                <a:solidFill>
                  <a:srgbClr val="0070C0"/>
                </a:solidFill>
              </a:rPr>
              <a:t>Dolly pret.</a:t>
            </a:r>
          </a:p>
          <a:p>
            <a:pPr marL="342900" indent="-342900">
              <a:buAutoNum type="alphaLcPeriod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99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9552" y="177281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b="1" dirty="0" smtClean="0">
                <a:solidFill>
                  <a:srgbClr val="0070C0"/>
                </a:solidFill>
              </a:rPr>
              <a:t>Bedankt voor jullie deelname!</a:t>
            </a:r>
            <a:endParaRPr lang="nl-BE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23528" y="116632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5: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1969 zette de eerste man voet op de maan, wie was dat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 smtClean="0">
              <a:solidFill>
                <a:srgbClr val="0070C0"/>
              </a:solidFill>
            </a:endParaRP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Neil </a:t>
            </a:r>
            <a:r>
              <a:rPr lang="nl-BE" sz="4400" b="1" dirty="0">
                <a:solidFill>
                  <a:srgbClr val="0070C0"/>
                </a:solidFill>
              </a:rPr>
              <a:t>Armstrong.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Dylan </a:t>
            </a:r>
            <a:r>
              <a:rPr lang="nl-BE" sz="4400" b="1" dirty="0">
                <a:solidFill>
                  <a:srgbClr val="0070C0"/>
                </a:solidFill>
              </a:rPr>
              <a:t>Armstrong.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Neil </a:t>
            </a:r>
            <a:r>
              <a:rPr lang="nl-BE" sz="4400" b="1" dirty="0">
                <a:solidFill>
                  <a:srgbClr val="0070C0"/>
                </a:solidFill>
              </a:rPr>
              <a:t>Moon.</a:t>
            </a:r>
          </a:p>
        </p:txBody>
      </p:sp>
    </p:spTree>
    <p:extLst>
      <p:ext uri="{BB962C8B-B14F-4D97-AF65-F5344CB8AC3E}">
        <p14:creationId xmlns:p14="http://schemas.microsoft.com/office/powerpoint/2010/main" val="19446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" y="89248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9806" y="-5417"/>
            <a:ext cx="84969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6: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mei 1969 ging er een bekende tunnel open in België. De tunnel is een verbinding onder de Schelde. Over welke tunnel hebben we het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Mont </a:t>
            </a:r>
            <a:r>
              <a:rPr lang="nl-BE" sz="4400" b="1" dirty="0">
                <a:solidFill>
                  <a:srgbClr val="0070C0"/>
                </a:solidFill>
              </a:rPr>
              <a:t>Blanc.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Kennedytunnel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Viaduct </a:t>
            </a:r>
            <a:r>
              <a:rPr lang="nl-BE" sz="4400" b="1" dirty="0">
                <a:solidFill>
                  <a:srgbClr val="0070C0"/>
                </a:solidFill>
              </a:rPr>
              <a:t>van Vilvoorde.</a:t>
            </a:r>
          </a:p>
        </p:txBody>
      </p:sp>
    </p:spTree>
    <p:extLst>
      <p:ext uri="{BB962C8B-B14F-4D97-AF65-F5344CB8AC3E}">
        <p14:creationId xmlns:p14="http://schemas.microsoft.com/office/powerpoint/2010/main" val="39432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" y="44624"/>
            <a:ext cx="8952666" cy="67687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47695" y="116632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rgbClr val="0070C0"/>
                </a:solidFill>
              </a:rPr>
              <a:t>Vraag </a:t>
            </a:r>
            <a:r>
              <a:rPr lang="nl-BE" sz="4400" b="1" dirty="0" smtClean="0">
                <a:solidFill>
                  <a:srgbClr val="0070C0"/>
                </a:solidFill>
              </a:rPr>
              <a:t>7: </a:t>
            </a:r>
            <a:endParaRPr lang="nl-BE" sz="4400" b="1" dirty="0" smtClean="0">
              <a:solidFill>
                <a:srgbClr val="0070C0"/>
              </a:solidFill>
            </a:endParaRPr>
          </a:p>
          <a:p>
            <a:pPr algn="ctr"/>
            <a:endParaRPr lang="nl-BE" sz="4400" b="1" dirty="0">
              <a:solidFill>
                <a:srgbClr val="0070C0"/>
              </a:solidFill>
            </a:endParaRPr>
          </a:p>
          <a:p>
            <a:pPr algn="ctr"/>
            <a:r>
              <a:rPr lang="nl-BE" sz="4400" b="1" dirty="0" smtClean="0">
                <a:solidFill>
                  <a:srgbClr val="0070C0"/>
                </a:solidFill>
              </a:rPr>
              <a:t>In </a:t>
            </a:r>
            <a:r>
              <a:rPr lang="nl-BE" sz="4400" b="1" dirty="0">
                <a:solidFill>
                  <a:srgbClr val="0070C0"/>
                </a:solidFill>
              </a:rPr>
              <a:t>1967 werd er in Kaapstad voor de eerste keer een bepaalde transplantatie uitgevoerd, welke</a:t>
            </a:r>
            <a:r>
              <a:rPr lang="nl-BE" sz="4400" b="1" dirty="0" smtClean="0">
                <a:solidFill>
                  <a:srgbClr val="0070C0"/>
                </a:solidFill>
              </a:rPr>
              <a:t>?</a:t>
            </a:r>
          </a:p>
          <a:p>
            <a:endParaRPr lang="nl-BE" sz="4400" b="1" dirty="0">
              <a:solidFill>
                <a:srgbClr val="0070C0"/>
              </a:solidFill>
            </a:endParaRP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a. Longtransplantatie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b. Niertransplantatie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nl-BE" sz="4400" b="1" dirty="0" smtClean="0">
                <a:solidFill>
                  <a:srgbClr val="0070C0"/>
                </a:solidFill>
              </a:rPr>
              <a:t>c. Harttransplantatie</a:t>
            </a:r>
            <a:r>
              <a:rPr lang="nl-BE" sz="4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8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1789</Words>
  <Application>Microsoft Office PowerPoint</Application>
  <PresentationFormat>Diavoorstelling (4:3)</PresentationFormat>
  <Paragraphs>453</Paragraphs>
  <Slides>68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68</vt:i4>
      </vt:variant>
    </vt:vector>
  </HeadingPairs>
  <TitlesOfParts>
    <vt:vector size="6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17</cp:revision>
  <dcterms:created xsi:type="dcterms:W3CDTF">2016-10-23T21:28:00Z</dcterms:created>
  <dcterms:modified xsi:type="dcterms:W3CDTF">2016-11-26T13:09:21Z</dcterms:modified>
</cp:coreProperties>
</file>