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8" r:id="rId9"/>
    <p:sldId id="263" r:id="rId10"/>
    <p:sldId id="265" r:id="rId11"/>
    <p:sldId id="266" r:id="rId12"/>
    <p:sldId id="269" r:id="rId13"/>
    <p:sldId id="270" r:id="rId14"/>
    <p:sldId id="323" r:id="rId15"/>
    <p:sldId id="324" r:id="rId16"/>
    <p:sldId id="271" r:id="rId17"/>
    <p:sldId id="272" r:id="rId18"/>
    <p:sldId id="273" r:id="rId19"/>
    <p:sldId id="286" r:id="rId20"/>
    <p:sldId id="274" r:id="rId21"/>
    <p:sldId id="287" r:id="rId22"/>
    <p:sldId id="275" r:id="rId23"/>
    <p:sldId id="288" r:id="rId24"/>
    <p:sldId id="276" r:id="rId25"/>
    <p:sldId id="289" r:id="rId26"/>
    <p:sldId id="277" r:id="rId27"/>
    <p:sldId id="290" r:id="rId28"/>
    <p:sldId id="278" r:id="rId29"/>
    <p:sldId id="291" r:id="rId30"/>
    <p:sldId id="279" r:id="rId31"/>
    <p:sldId id="292" r:id="rId32"/>
    <p:sldId id="282" r:id="rId33"/>
    <p:sldId id="293" r:id="rId34"/>
    <p:sldId id="280" r:id="rId35"/>
    <p:sldId id="294" r:id="rId36"/>
    <p:sldId id="281" r:id="rId37"/>
    <p:sldId id="295" r:id="rId38"/>
    <p:sldId id="285" r:id="rId39"/>
    <p:sldId id="296" r:id="rId40"/>
    <p:sldId id="283" r:id="rId41"/>
    <p:sldId id="297" r:id="rId42"/>
    <p:sldId id="284" r:id="rId43"/>
    <p:sldId id="298" r:id="rId44"/>
    <p:sldId id="299" r:id="rId45"/>
    <p:sldId id="300" r:id="rId46"/>
    <p:sldId id="301" r:id="rId47"/>
    <p:sldId id="314" r:id="rId48"/>
    <p:sldId id="309" r:id="rId49"/>
    <p:sldId id="317" r:id="rId50"/>
    <p:sldId id="306" r:id="rId51"/>
    <p:sldId id="318" r:id="rId52"/>
    <p:sldId id="319" r:id="rId53"/>
    <p:sldId id="302" r:id="rId54"/>
    <p:sldId id="315" r:id="rId55"/>
    <p:sldId id="310" r:id="rId56"/>
    <p:sldId id="316" r:id="rId57"/>
    <p:sldId id="308" r:id="rId58"/>
    <p:sldId id="320" r:id="rId59"/>
    <p:sldId id="307" r:id="rId60"/>
    <p:sldId id="321" r:id="rId61"/>
    <p:sldId id="312" r:id="rId62"/>
    <p:sldId id="322" r:id="rId63"/>
    <p:sldId id="311" r:id="rId64"/>
  </p:sldIdLst>
  <p:sldSz cx="12192000" cy="6858000"/>
  <p:notesSz cx="6805613" cy="99441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go" initials="E" lastIdx="1" clrIdx="0">
    <p:extLst>
      <p:ext uri="{19B8F6BF-5375-455C-9EA6-DF929625EA0E}">
        <p15:presenceInfo xmlns:p15="http://schemas.microsoft.com/office/powerpoint/2012/main" userId="S::WZCergo@ztielt.be::dbf1e7b1-0f7f-438a-9f89-c4996dea1d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04T16:41:02.493"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7CDD5-450D-4D40-9E70-6E72DD48744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51A46AF1-C29F-4732-9EA1-7FEBBD477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7126A33D-4EC6-425F-BDDA-2FE415006E11}"/>
              </a:ext>
            </a:extLst>
          </p:cNvPr>
          <p:cNvSpPr>
            <a:spLocks noGrp="1"/>
          </p:cNvSpPr>
          <p:nvPr>
            <p:ph type="dt" sz="half" idx="10"/>
          </p:nvPr>
        </p:nvSpPr>
        <p:spPr/>
        <p:txBody>
          <a:bodyPr/>
          <a:lstStyle/>
          <a:p>
            <a:fld id="{DCC2A2ED-8480-40D4-9B43-CB141936AA55}" type="datetimeFigureOut">
              <a:rPr lang="nl-BE" smtClean="0"/>
              <a:t>6/09/2019</a:t>
            </a:fld>
            <a:endParaRPr lang="nl-BE"/>
          </a:p>
        </p:txBody>
      </p:sp>
      <p:sp>
        <p:nvSpPr>
          <p:cNvPr id="5" name="Tijdelijke aanduiding voor voettekst 4">
            <a:extLst>
              <a:ext uri="{FF2B5EF4-FFF2-40B4-BE49-F238E27FC236}">
                <a16:creationId xmlns:a16="http://schemas.microsoft.com/office/drawing/2014/main" id="{245658BF-58E6-4DBA-9C43-C8BB35AF0AD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B45E294-5178-4681-84DB-3707DB3E583B}"/>
              </a:ext>
            </a:extLst>
          </p:cNvPr>
          <p:cNvSpPr>
            <a:spLocks noGrp="1"/>
          </p:cNvSpPr>
          <p:nvPr>
            <p:ph type="sldNum" sz="quarter" idx="12"/>
          </p:nvPr>
        </p:nvSpPr>
        <p:spPr/>
        <p:txBody>
          <a:bodyPr/>
          <a:lstStyle/>
          <a:p>
            <a:fld id="{C5656A59-E000-48D1-BA7F-45175F84A1EA}" type="slidenum">
              <a:rPr lang="nl-BE" smtClean="0"/>
              <a:t>‹nr.›</a:t>
            </a:fld>
            <a:endParaRPr lang="nl-BE"/>
          </a:p>
        </p:txBody>
      </p:sp>
    </p:spTree>
    <p:extLst>
      <p:ext uri="{BB962C8B-B14F-4D97-AF65-F5344CB8AC3E}">
        <p14:creationId xmlns:p14="http://schemas.microsoft.com/office/powerpoint/2010/main" val="164703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B9091-8ED3-4DDA-938B-E8033D9772AD}"/>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C2BAEF4B-9561-464B-AED6-C315E98A7EA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1864F1A-D862-460E-A0EB-800BFD40C5ED}"/>
              </a:ext>
            </a:extLst>
          </p:cNvPr>
          <p:cNvSpPr>
            <a:spLocks noGrp="1"/>
          </p:cNvSpPr>
          <p:nvPr>
            <p:ph type="dt" sz="half" idx="10"/>
          </p:nvPr>
        </p:nvSpPr>
        <p:spPr/>
        <p:txBody>
          <a:bodyPr/>
          <a:lstStyle/>
          <a:p>
            <a:fld id="{DCC2A2ED-8480-40D4-9B43-CB141936AA55}" type="datetimeFigureOut">
              <a:rPr lang="nl-BE" smtClean="0"/>
              <a:t>6/09/2019</a:t>
            </a:fld>
            <a:endParaRPr lang="nl-BE"/>
          </a:p>
        </p:txBody>
      </p:sp>
      <p:sp>
        <p:nvSpPr>
          <p:cNvPr id="5" name="Tijdelijke aanduiding voor voettekst 4">
            <a:extLst>
              <a:ext uri="{FF2B5EF4-FFF2-40B4-BE49-F238E27FC236}">
                <a16:creationId xmlns:a16="http://schemas.microsoft.com/office/drawing/2014/main" id="{DC1BBDBF-680C-4D5C-86D5-E2D46EA1133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592C300-FDAF-4585-B3BE-3239B1E04F6B}"/>
              </a:ext>
            </a:extLst>
          </p:cNvPr>
          <p:cNvSpPr>
            <a:spLocks noGrp="1"/>
          </p:cNvSpPr>
          <p:nvPr>
            <p:ph type="sldNum" sz="quarter" idx="12"/>
          </p:nvPr>
        </p:nvSpPr>
        <p:spPr/>
        <p:txBody>
          <a:bodyPr/>
          <a:lstStyle/>
          <a:p>
            <a:fld id="{C5656A59-E000-48D1-BA7F-45175F84A1EA}" type="slidenum">
              <a:rPr lang="nl-BE" smtClean="0"/>
              <a:t>‹nr.›</a:t>
            </a:fld>
            <a:endParaRPr lang="nl-BE"/>
          </a:p>
        </p:txBody>
      </p:sp>
    </p:spTree>
    <p:extLst>
      <p:ext uri="{BB962C8B-B14F-4D97-AF65-F5344CB8AC3E}">
        <p14:creationId xmlns:p14="http://schemas.microsoft.com/office/powerpoint/2010/main" val="381253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AC44933-38CF-452A-A56D-FECFAF82482A}"/>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FB1132C-157F-45FF-9704-08D290982C0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037CDE2-2C36-49C4-88FF-9C3DE0358628}"/>
              </a:ext>
            </a:extLst>
          </p:cNvPr>
          <p:cNvSpPr>
            <a:spLocks noGrp="1"/>
          </p:cNvSpPr>
          <p:nvPr>
            <p:ph type="dt" sz="half" idx="10"/>
          </p:nvPr>
        </p:nvSpPr>
        <p:spPr/>
        <p:txBody>
          <a:bodyPr/>
          <a:lstStyle/>
          <a:p>
            <a:fld id="{DCC2A2ED-8480-40D4-9B43-CB141936AA55}" type="datetimeFigureOut">
              <a:rPr lang="nl-BE" smtClean="0"/>
              <a:t>6/09/2019</a:t>
            </a:fld>
            <a:endParaRPr lang="nl-BE"/>
          </a:p>
        </p:txBody>
      </p:sp>
      <p:sp>
        <p:nvSpPr>
          <p:cNvPr id="5" name="Tijdelijke aanduiding voor voettekst 4">
            <a:extLst>
              <a:ext uri="{FF2B5EF4-FFF2-40B4-BE49-F238E27FC236}">
                <a16:creationId xmlns:a16="http://schemas.microsoft.com/office/drawing/2014/main" id="{C77DA9D8-6EDC-43DC-BA41-0B57F4EE32C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AAD8575-5A5C-46E7-9879-27ED08B31FD3}"/>
              </a:ext>
            </a:extLst>
          </p:cNvPr>
          <p:cNvSpPr>
            <a:spLocks noGrp="1"/>
          </p:cNvSpPr>
          <p:nvPr>
            <p:ph type="sldNum" sz="quarter" idx="12"/>
          </p:nvPr>
        </p:nvSpPr>
        <p:spPr/>
        <p:txBody>
          <a:bodyPr/>
          <a:lstStyle/>
          <a:p>
            <a:fld id="{C5656A59-E000-48D1-BA7F-45175F84A1EA}" type="slidenum">
              <a:rPr lang="nl-BE" smtClean="0"/>
              <a:t>‹nr.›</a:t>
            </a:fld>
            <a:endParaRPr lang="nl-BE"/>
          </a:p>
        </p:txBody>
      </p:sp>
    </p:spTree>
    <p:extLst>
      <p:ext uri="{BB962C8B-B14F-4D97-AF65-F5344CB8AC3E}">
        <p14:creationId xmlns:p14="http://schemas.microsoft.com/office/powerpoint/2010/main" val="1408312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2B794F-12BB-4028-968B-DB9BB22C832F}"/>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02CAA4C-E53D-456E-8CEC-E0C4129DFB0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EBAE498-A8C6-4CC1-B437-EE2A0474D287}"/>
              </a:ext>
            </a:extLst>
          </p:cNvPr>
          <p:cNvSpPr>
            <a:spLocks noGrp="1"/>
          </p:cNvSpPr>
          <p:nvPr>
            <p:ph type="dt" sz="half" idx="10"/>
          </p:nvPr>
        </p:nvSpPr>
        <p:spPr/>
        <p:txBody>
          <a:bodyPr/>
          <a:lstStyle/>
          <a:p>
            <a:fld id="{DCC2A2ED-8480-40D4-9B43-CB141936AA55}" type="datetimeFigureOut">
              <a:rPr lang="nl-BE" smtClean="0"/>
              <a:t>6/09/2019</a:t>
            </a:fld>
            <a:endParaRPr lang="nl-BE"/>
          </a:p>
        </p:txBody>
      </p:sp>
      <p:sp>
        <p:nvSpPr>
          <p:cNvPr id="5" name="Tijdelijke aanduiding voor voettekst 4">
            <a:extLst>
              <a:ext uri="{FF2B5EF4-FFF2-40B4-BE49-F238E27FC236}">
                <a16:creationId xmlns:a16="http://schemas.microsoft.com/office/drawing/2014/main" id="{A49EE5D0-60AB-4F88-9272-31F5269AAD9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BEB9D93-374D-41B1-8902-7AF6C216B222}"/>
              </a:ext>
            </a:extLst>
          </p:cNvPr>
          <p:cNvSpPr>
            <a:spLocks noGrp="1"/>
          </p:cNvSpPr>
          <p:nvPr>
            <p:ph type="sldNum" sz="quarter" idx="12"/>
          </p:nvPr>
        </p:nvSpPr>
        <p:spPr/>
        <p:txBody>
          <a:bodyPr/>
          <a:lstStyle/>
          <a:p>
            <a:fld id="{C5656A59-E000-48D1-BA7F-45175F84A1EA}" type="slidenum">
              <a:rPr lang="nl-BE" smtClean="0"/>
              <a:t>‹nr.›</a:t>
            </a:fld>
            <a:endParaRPr lang="nl-BE"/>
          </a:p>
        </p:txBody>
      </p:sp>
    </p:spTree>
    <p:extLst>
      <p:ext uri="{BB962C8B-B14F-4D97-AF65-F5344CB8AC3E}">
        <p14:creationId xmlns:p14="http://schemas.microsoft.com/office/powerpoint/2010/main" val="414404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6977F-CCA4-42CC-8CB5-3484A786366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D779F39-5313-4FA2-93F9-0ED3EBB990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A3866C9-DEBB-4404-A426-AFB7648F8859}"/>
              </a:ext>
            </a:extLst>
          </p:cNvPr>
          <p:cNvSpPr>
            <a:spLocks noGrp="1"/>
          </p:cNvSpPr>
          <p:nvPr>
            <p:ph type="dt" sz="half" idx="10"/>
          </p:nvPr>
        </p:nvSpPr>
        <p:spPr/>
        <p:txBody>
          <a:bodyPr/>
          <a:lstStyle/>
          <a:p>
            <a:fld id="{DCC2A2ED-8480-40D4-9B43-CB141936AA55}" type="datetimeFigureOut">
              <a:rPr lang="nl-BE" smtClean="0"/>
              <a:t>6/09/2019</a:t>
            </a:fld>
            <a:endParaRPr lang="nl-BE"/>
          </a:p>
        </p:txBody>
      </p:sp>
      <p:sp>
        <p:nvSpPr>
          <p:cNvPr id="5" name="Tijdelijke aanduiding voor voettekst 4">
            <a:extLst>
              <a:ext uri="{FF2B5EF4-FFF2-40B4-BE49-F238E27FC236}">
                <a16:creationId xmlns:a16="http://schemas.microsoft.com/office/drawing/2014/main" id="{F205915C-4B39-4FCD-92BA-AB8B48D7140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81BDBC1-7B94-40B6-BEC3-382E4AA30548}"/>
              </a:ext>
            </a:extLst>
          </p:cNvPr>
          <p:cNvSpPr>
            <a:spLocks noGrp="1"/>
          </p:cNvSpPr>
          <p:nvPr>
            <p:ph type="sldNum" sz="quarter" idx="12"/>
          </p:nvPr>
        </p:nvSpPr>
        <p:spPr/>
        <p:txBody>
          <a:bodyPr/>
          <a:lstStyle/>
          <a:p>
            <a:fld id="{C5656A59-E000-48D1-BA7F-45175F84A1EA}" type="slidenum">
              <a:rPr lang="nl-BE" smtClean="0"/>
              <a:t>‹nr.›</a:t>
            </a:fld>
            <a:endParaRPr lang="nl-BE"/>
          </a:p>
        </p:txBody>
      </p:sp>
    </p:spTree>
    <p:extLst>
      <p:ext uri="{BB962C8B-B14F-4D97-AF65-F5344CB8AC3E}">
        <p14:creationId xmlns:p14="http://schemas.microsoft.com/office/powerpoint/2010/main" val="316924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C0AF23-77CD-4B5F-BD8A-252D949BA59C}"/>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B593C3D-C0D9-40A4-BE6C-77C1696FB49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90E8B097-0AB2-4F75-8AD7-668696BC7E8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0C211FD4-DAF0-4F4C-B115-9A81816511C7}"/>
              </a:ext>
            </a:extLst>
          </p:cNvPr>
          <p:cNvSpPr>
            <a:spLocks noGrp="1"/>
          </p:cNvSpPr>
          <p:nvPr>
            <p:ph type="dt" sz="half" idx="10"/>
          </p:nvPr>
        </p:nvSpPr>
        <p:spPr/>
        <p:txBody>
          <a:bodyPr/>
          <a:lstStyle/>
          <a:p>
            <a:fld id="{DCC2A2ED-8480-40D4-9B43-CB141936AA55}" type="datetimeFigureOut">
              <a:rPr lang="nl-BE" smtClean="0"/>
              <a:t>6/09/2019</a:t>
            </a:fld>
            <a:endParaRPr lang="nl-BE"/>
          </a:p>
        </p:txBody>
      </p:sp>
      <p:sp>
        <p:nvSpPr>
          <p:cNvPr id="6" name="Tijdelijke aanduiding voor voettekst 5">
            <a:extLst>
              <a:ext uri="{FF2B5EF4-FFF2-40B4-BE49-F238E27FC236}">
                <a16:creationId xmlns:a16="http://schemas.microsoft.com/office/drawing/2014/main" id="{81FC8B4C-6C88-45D3-BA45-CFB37835DD3E}"/>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755898F-C828-425E-862E-8386B7133DBD}"/>
              </a:ext>
            </a:extLst>
          </p:cNvPr>
          <p:cNvSpPr>
            <a:spLocks noGrp="1"/>
          </p:cNvSpPr>
          <p:nvPr>
            <p:ph type="sldNum" sz="quarter" idx="12"/>
          </p:nvPr>
        </p:nvSpPr>
        <p:spPr/>
        <p:txBody>
          <a:bodyPr/>
          <a:lstStyle/>
          <a:p>
            <a:fld id="{C5656A59-E000-48D1-BA7F-45175F84A1EA}" type="slidenum">
              <a:rPr lang="nl-BE" smtClean="0"/>
              <a:t>‹nr.›</a:t>
            </a:fld>
            <a:endParaRPr lang="nl-BE"/>
          </a:p>
        </p:txBody>
      </p:sp>
    </p:spTree>
    <p:extLst>
      <p:ext uri="{BB962C8B-B14F-4D97-AF65-F5344CB8AC3E}">
        <p14:creationId xmlns:p14="http://schemas.microsoft.com/office/powerpoint/2010/main" val="254945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71A45-1270-4FF6-A999-D28AADE58735}"/>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C51768B-DDE7-4BDB-BD11-DDD2245707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3F25A7A-B683-4896-97EF-B75C170F4E4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E990B964-C46B-4387-9F33-D0526A1AB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8CFE469-288B-4FC5-A448-F2862427A7C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030AEF4C-B81A-438B-83EA-0ADBC89849AD}"/>
              </a:ext>
            </a:extLst>
          </p:cNvPr>
          <p:cNvSpPr>
            <a:spLocks noGrp="1"/>
          </p:cNvSpPr>
          <p:nvPr>
            <p:ph type="dt" sz="half" idx="10"/>
          </p:nvPr>
        </p:nvSpPr>
        <p:spPr/>
        <p:txBody>
          <a:bodyPr/>
          <a:lstStyle/>
          <a:p>
            <a:fld id="{DCC2A2ED-8480-40D4-9B43-CB141936AA55}" type="datetimeFigureOut">
              <a:rPr lang="nl-BE" smtClean="0"/>
              <a:t>6/09/2019</a:t>
            </a:fld>
            <a:endParaRPr lang="nl-BE"/>
          </a:p>
        </p:txBody>
      </p:sp>
      <p:sp>
        <p:nvSpPr>
          <p:cNvPr id="8" name="Tijdelijke aanduiding voor voettekst 7">
            <a:extLst>
              <a:ext uri="{FF2B5EF4-FFF2-40B4-BE49-F238E27FC236}">
                <a16:creationId xmlns:a16="http://schemas.microsoft.com/office/drawing/2014/main" id="{BDFA061B-4AED-43C0-902E-79803F8909B6}"/>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562F19E5-2B75-4EF1-9138-7CC42F257C3A}"/>
              </a:ext>
            </a:extLst>
          </p:cNvPr>
          <p:cNvSpPr>
            <a:spLocks noGrp="1"/>
          </p:cNvSpPr>
          <p:nvPr>
            <p:ph type="sldNum" sz="quarter" idx="12"/>
          </p:nvPr>
        </p:nvSpPr>
        <p:spPr/>
        <p:txBody>
          <a:bodyPr/>
          <a:lstStyle/>
          <a:p>
            <a:fld id="{C5656A59-E000-48D1-BA7F-45175F84A1EA}" type="slidenum">
              <a:rPr lang="nl-BE" smtClean="0"/>
              <a:t>‹nr.›</a:t>
            </a:fld>
            <a:endParaRPr lang="nl-BE"/>
          </a:p>
        </p:txBody>
      </p:sp>
    </p:spTree>
    <p:extLst>
      <p:ext uri="{BB962C8B-B14F-4D97-AF65-F5344CB8AC3E}">
        <p14:creationId xmlns:p14="http://schemas.microsoft.com/office/powerpoint/2010/main" val="81821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80EDE-5057-4008-8EA7-3DE1147FF283}"/>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0E290E9F-66CC-4AA0-BBF7-ADB18E383751}"/>
              </a:ext>
            </a:extLst>
          </p:cNvPr>
          <p:cNvSpPr>
            <a:spLocks noGrp="1"/>
          </p:cNvSpPr>
          <p:nvPr>
            <p:ph type="dt" sz="half" idx="10"/>
          </p:nvPr>
        </p:nvSpPr>
        <p:spPr/>
        <p:txBody>
          <a:bodyPr/>
          <a:lstStyle/>
          <a:p>
            <a:fld id="{DCC2A2ED-8480-40D4-9B43-CB141936AA55}" type="datetimeFigureOut">
              <a:rPr lang="nl-BE" smtClean="0"/>
              <a:t>6/09/2019</a:t>
            </a:fld>
            <a:endParaRPr lang="nl-BE"/>
          </a:p>
        </p:txBody>
      </p:sp>
      <p:sp>
        <p:nvSpPr>
          <p:cNvPr id="4" name="Tijdelijke aanduiding voor voettekst 3">
            <a:extLst>
              <a:ext uri="{FF2B5EF4-FFF2-40B4-BE49-F238E27FC236}">
                <a16:creationId xmlns:a16="http://schemas.microsoft.com/office/drawing/2014/main" id="{BD3186C8-6930-415D-A917-84028E04FD22}"/>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A343EBE1-A325-49D1-8105-8253E721246C}"/>
              </a:ext>
            </a:extLst>
          </p:cNvPr>
          <p:cNvSpPr>
            <a:spLocks noGrp="1"/>
          </p:cNvSpPr>
          <p:nvPr>
            <p:ph type="sldNum" sz="quarter" idx="12"/>
          </p:nvPr>
        </p:nvSpPr>
        <p:spPr/>
        <p:txBody>
          <a:bodyPr/>
          <a:lstStyle/>
          <a:p>
            <a:fld id="{C5656A59-E000-48D1-BA7F-45175F84A1EA}" type="slidenum">
              <a:rPr lang="nl-BE" smtClean="0"/>
              <a:t>‹nr.›</a:t>
            </a:fld>
            <a:endParaRPr lang="nl-BE"/>
          </a:p>
        </p:txBody>
      </p:sp>
    </p:spTree>
    <p:extLst>
      <p:ext uri="{BB962C8B-B14F-4D97-AF65-F5344CB8AC3E}">
        <p14:creationId xmlns:p14="http://schemas.microsoft.com/office/powerpoint/2010/main" val="150712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645D945-0544-42AC-B508-755B2DE10168}"/>
              </a:ext>
            </a:extLst>
          </p:cNvPr>
          <p:cNvSpPr>
            <a:spLocks noGrp="1"/>
          </p:cNvSpPr>
          <p:nvPr>
            <p:ph type="dt" sz="half" idx="10"/>
          </p:nvPr>
        </p:nvSpPr>
        <p:spPr/>
        <p:txBody>
          <a:bodyPr/>
          <a:lstStyle/>
          <a:p>
            <a:fld id="{DCC2A2ED-8480-40D4-9B43-CB141936AA55}" type="datetimeFigureOut">
              <a:rPr lang="nl-BE" smtClean="0"/>
              <a:t>6/09/2019</a:t>
            </a:fld>
            <a:endParaRPr lang="nl-BE"/>
          </a:p>
        </p:txBody>
      </p:sp>
      <p:sp>
        <p:nvSpPr>
          <p:cNvPr id="3" name="Tijdelijke aanduiding voor voettekst 2">
            <a:extLst>
              <a:ext uri="{FF2B5EF4-FFF2-40B4-BE49-F238E27FC236}">
                <a16:creationId xmlns:a16="http://schemas.microsoft.com/office/drawing/2014/main" id="{D741EDEE-0851-4CCD-9AA3-282B881F9E24}"/>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C808F5AB-7774-49CC-8988-934DB3E3A9E3}"/>
              </a:ext>
            </a:extLst>
          </p:cNvPr>
          <p:cNvSpPr>
            <a:spLocks noGrp="1"/>
          </p:cNvSpPr>
          <p:nvPr>
            <p:ph type="sldNum" sz="quarter" idx="12"/>
          </p:nvPr>
        </p:nvSpPr>
        <p:spPr/>
        <p:txBody>
          <a:bodyPr/>
          <a:lstStyle/>
          <a:p>
            <a:fld id="{C5656A59-E000-48D1-BA7F-45175F84A1EA}" type="slidenum">
              <a:rPr lang="nl-BE" smtClean="0"/>
              <a:t>‹nr.›</a:t>
            </a:fld>
            <a:endParaRPr lang="nl-BE"/>
          </a:p>
        </p:txBody>
      </p:sp>
    </p:spTree>
    <p:extLst>
      <p:ext uri="{BB962C8B-B14F-4D97-AF65-F5344CB8AC3E}">
        <p14:creationId xmlns:p14="http://schemas.microsoft.com/office/powerpoint/2010/main" val="71812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4C276-302C-4EC2-82A1-0C644B03125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3C0C137-2255-4512-BC48-B2F4A12B0B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72B384FE-39E7-4A3B-B517-D618BD769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7132202-9B4E-4695-A934-67A951559256}"/>
              </a:ext>
            </a:extLst>
          </p:cNvPr>
          <p:cNvSpPr>
            <a:spLocks noGrp="1"/>
          </p:cNvSpPr>
          <p:nvPr>
            <p:ph type="dt" sz="half" idx="10"/>
          </p:nvPr>
        </p:nvSpPr>
        <p:spPr/>
        <p:txBody>
          <a:bodyPr/>
          <a:lstStyle/>
          <a:p>
            <a:fld id="{DCC2A2ED-8480-40D4-9B43-CB141936AA55}" type="datetimeFigureOut">
              <a:rPr lang="nl-BE" smtClean="0"/>
              <a:t>6/09/2019</a:t>
            </a:fld>
            <a:endParaRPr lang="nl-BE"/>
          </a:p>
        </p:txBody>
      </p:sp>
      <p:sp>
        <p:nvSpPr>
          <p:cNvPr id="6" name="Tijdelijke aanduiding voor voettekst 5">
            <a:extLst>
              <a:ext uri="{FF2B5EF4-FFF2-40B4-BE49-F238E27FC236}">
                <a16:creationId xmlns:a16="http://schemas.microsoft.com/office/drawing/2014/main" id="{A310FCE1-F633-4BE8-AE84-4E12983316B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63D880A2-CBA4-441C-AD18-82F0EEF0443A}"/>
              </a:ext>
            </a:extLst>
          </p:cNvPr>
          <p:cNvSpPr>
            <a:spLocks noGrp="1"/>
          </p:cNvSpPr>
          <p:nvPr>
            <p:ph type="sldNum" sz="quarter" idx="12"/>
          </p:nvPr>
        </p:nvSpPr>
        <p:spPr/>
        <p:txBody>
          <a:bodyPr/>
          <a:lstStyle/>
          <a:p>
            <a:fld id="{C5656A59-E000-48D1-BA7F-45175F84A1EA}" type="slidenum">
              <a:rPr lang="nl-BE" smtClean="0"/>
              <a:t>‹nr.›</a:t>
            </a:fld>
            <a:endParaRPr lang="nl-BE"/>
          </a:p>
        </p:txBody>
      </p:sp>
    </p:spTree>
    <p:extLst>
      <p:ext uri="{BB962C8B-B14F-4D97-AF65-F5344CB8AC3E}">
        <p14:creationId xmlns:p14="http://schemas.microsoft.com/office/powerpoint/2010/main" val="71403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DABDBE-C1E6-4C53-B889-6C9970ECF51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0709C127-116A-40F3-AA7E-5B1ADBD24D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A0D2CCAC-4451-4D56-8DEA-A2C68888F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0063F76-0FEF-4F17-8153-12D675A8F13C}"/>
              </a:ext>
            </a:extLst>
          </p:cNvPr>
          <p:cNvSpPr>
            <a:spLocks noGrp="1"/>
          </p:cNvSpPr>
          <p:nvPr>
            <p:ph type="dt" sz="half" idx="10"/>
          </p:nvPr>
        </p:nvSpPr>
        <p:spPr/>
        <p:txBody>
          <a:bodyPr/>
          <a:lstStyle/>
          <a:p>
            <a:fld id="{DCC2A2ED-8480-40D4-9B43-CB141936AA55}" type="datetimeFigureOut">
              <a:rPr lang="nl-BE" smtClean="0"/>
              <a:t>6/09/2019</a:t>
            </a:fld>
            <a:endParaRPr lang="nl-BE"/>
          </a:p>
        </p:txBody>
      </p:sp>
      <p:sp>
        <p:nvSpPr>
          <p:cNvPr id="6" name="Tijdelijke aanduiding voor voettekst 5">
            <a:extLst>
              <a:ext uri="{FF2B5EF4-FFF2-40B4-BE49-F238E27FC236}">
                <a16:creationId xmlns:a16="http://schemas.microsoft.com/office/drawing/2014/main" id="{801F0CBC-4326-46B8-AD9B-39B36F5A83A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B436E27C-8124-47D4-8045-E59286CE160B}"/>
              </a:ext>
            </a:extLst>
          </p:cNvPr>
          <p:cNvSpPr>
            <a:spLocks noGrp="1"/>
          </p:cNvSpPr>
          <p:nvPr>
            <p:ph type="sldNum" sz="quarter" idx="12"/>
          </p:nvPr>
        </p:nvSpPr>
        <p:spPr/>
        <p:txBody>
          <a:bodyPr/>
          <a:lstStyle/>
          <a:p>
            <a:fld id="{C5656A59-E000-48D1-BA7F-45175F84A1EA}" type="slidenum">
              <a:rPr lang="nl-BE" smtClean="0"/>
              <a:t>‹nr.›</a:t>
            </a:fld>
            <a:endParaRPr lang="nl-BE"/>
          </a:p>
        </p:txBody>
      </p:sp>
    </p:spTree>
    <p:extLst>
      <p:ext uri="{BB962C8B-B14F-4D97-AF65-F5344CB8AC3E}">
        <p14:creationId xmlns:p14="http://schemas.microsoft.com/office/powerpoint/2010/main" val="407840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BB18F3-4F34-479F-BD02-E76556509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2864435-9FB5-46CA-8666-69D75C74F5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06D37EA-97C8-431F-AEC3-DBAE0C5461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2A2ED-8480-40D4-9B43-CB141936AA55}" type="datetimeFigureOut">
              <a:rPr lang="nl-BE" smtClean="0"/>
              <a:t>6/09/2019</a:t>
            </a:fld>
            <a:endParaRPr lang="nl-BE"/>
          </a:p>
        </p:txBody>
      </p:sp>
      <p:sp>
        <p:nvSpPr>
          <p:cNvPr id="5" name="Tijdelijke aanduiding voor voettekst 4">
            <a:extLst>
              <a:ext uri="{FF2B5EF4-FFF2-40B4-BE49-F238E27FC236}">
                <a16:creationId xmlns:a16="http://schemas.microsoft.com/office/drawing/2014/main" id="{C152B708-6C63-4EED-B06F-F024D0280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AE03CD16-40B3-41C9-A17F-A71573A223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56A59-E000-48D1-BA7F-45175F84A1EA}" type="slidenum">
              <a:rPr lang="nl-BE" smtClean="0"/>
              <a:t>‹nr.›</a:t>
            </a:fld>
            <a:endParaRPr lang="nl-BE"/>
          </a:p>
        </p:txBody>
      </p:sp>
    </p:spTree>
    <p:extLst>
      <p:ext uri="{BB962C8B-B14F-4D97-AF65-F5344CB8AC3E}">
        <p14:creationId xmlns:p14="http://schemas.microsoft.com/office/powerpoint/2010/main" val="3201134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be/url?sa=i&amp;rct=j&amp;q=&amp;esrc=s&amp;source=images&amp;cd=&amp;ved=2ahUKEwjGk_27nLfkAhUB1eAKHdoJBT0QjRx6BAgBEAQ&amp;url=https%3A%2F%2Fwww.marktplaats.nl%2Fa%2Fsieraden-tassen-en-uiterlijk%2Ftassen-schooltassen%2Fm1398010292-zwarte-tuig-leren-boekentas-40x30x13-cm.html&amp;psig=AOvVaw0U73vNTsGduPPczVrU-5dF&amp;ust=156768838004864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persoon, zitten, binnen, laptop&#10;&#10;Automatisch gegenereerde beschrijving">
            <a:extLst>
              <a:ext uri="{FF2B5EF4-FFF2-40B4-BE49-F238E27FC236}">
                <a16:creationId xmlns:a16="http://schemas.microsoft.com/office/drawing/2014/main" id="{996304BD-A93D-4BC0-AB9C-32C5DED7CC0D}"/>
              </a:ext>
            </a:extLst>
          </p:cNvPr>
          <p:cNvPicPr>
            <a:picLocks noChangeAspect="1"/>
          </p:cNvPicPr>
          <p:nvPr/>
        </p:nvPicPr>
        <p:blipFill rotWithShape="1">
          <a:blip r:embed="rId2">
            <a:extLst>
              <a:ext uri="{28A0092B-C50C-407E-A947-70E740481C1C}">
                <a14:useLocalDpi xmlns:a14="http://schemas.microsoft.com/office/drawing/2010/main" val="0"/>
              </a:ext>
            </a:extLst>
          </a:blip>
          <a:srcRect b="6639"/>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0F45AFC-BED8-43B5-B626-5D0C7947CE9F}"/>
              </a:ext>
            </a:extLst>
          </p:cNvPr>
          <p:cNvSpPr>
            <a:spLocks noGrp="1"/>
          </p:cNvSpPr>
          <p:nvPr>
            <p:ph type="ctrTitle"/>
          </p:nvPr>
        </p:nvSpPr>
        <p:spPr>
          <a:xfrm>
            <a:off x="5683252" y="3067964"/>
            <a:ext cx="8314116" cy="1834056"/>
          </a:xfrm>
        </p:spPr>
        <p:txBody>
          <a:bodyPr>
            <a:noAutofit/>
          </a:bodyPr>
          <a:lstStyle/>
          <a:p>
            <a:br>
              <a:rPr lang="nl-BE" sz="5000" dirty="0">
                <a:latin typeface="+mn-lt"/>
              </a:rPr>
            </a:br>
            <a:r>
              <a:rPr lang="nl-BE" sz="5000" dirty="0">
                <a:latin typeface="+mn-lt"/>
              </a:rPr>
              <a:t>De School Quiz</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143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Tijdelijke aanduiding voor inhoud 12" descr="Afbeelding met muur, rolschaatsen, vloer, binnen&#10;&#10;Automatisch gegenereerde beschrijving">
            <a:extLst>
              <a:ext uri="{FF2B5EF4-FFF2-40B4-BE49-F238E27FC236}">
                <a16:creationId xmlns:a16="http://schemas.microsoft.com/office/drawing/2014/main" id="{5D782972-3689-4AD8-9EDC-406C5FA1155D}"/>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0" y="10"/>
            <a:ext cx="12191980" cy="6857990"/>
          </a:xfrm>
          <a:prstGeom prst="rect">
            <a:avLst/>
          </a:prstGeom>
        </p:spPr>
      </p:pic>
      <p:sp>
        <p:nvSpPr>
          <p:cNvPr id="2" name="Titel 1">
            <a:extLst>
              <a:ext uri="{FF2B5EF4-FFF2-40B4-BE49-F238E27FC236}">
                <a16:creationId xmlns:a16="http://schemas.microsoft.com/office/drawing/2014/main" id="{23469B24-BE7B-4997-B618-A9F2EA8C9E12}"/>
              </a:ext>
            </a:extLst>
          </p:cNvPr>
          <p:cNvSpPr>
            <a:spLocks noGrp="1"/>
          </p:cNvSpPr>
          <p:nvPr>
            <p:ph type="title"/>
          </p:nvPr>
        </p:nvSpPr>
        <p:spPr>
          <a:xfrm>
            <a:off x="3812514" y="151808"/>
            <a:ext cx="8021420" cy="1158753"/>
          </a:xfrm>
          <a:noFill/>
        </p:spPr>
        <p:txBody>
          <a:bodyPr vert="horz" lIns="91440" tIns="45720" rIns="91440" bIns="45720" rtlCol="0" anchor="b">
            <a:normAutofit/>
          </a:bodyPr>
          <a:lstStyle/>
          <a:p>
            <a:pPr algn="ctr"/>
            <a:r>
              <a:rPr lang="en-US" sz="6000" dirty="0" err="1">
                <a:solidFill>
                  <a:schemeClr val="bg1"/>
                </a:solidFill>
                <a:latin typeface="+mn-lt"/>
              </a:rPr>
              <a:t>Vraag</a:t>
            </a:r>
            <a:r>
              <a:rPr lang="en-US" sz="6000" dirty="0">
                <a:solidFill>
                  <a:schemeClr val="bg1"/>
                </a:solidFill>
                <a:latin typeface="+mn-lt"/>
              </a:rPr>
              <a:t> 5: Wat </a:t>
            </a:r>
            <a:r>
              <a:rPr lang="en-US" sz="6000" dirty="0" err="1">
                <a:solidFill>
                  <a:schemeClr val="bg1"/>
                </a:solidFill>
                <a:latin typeface="+mn-lt"/>
              </a:rPr>
              <a:t>ziet</a:t>
            </a:r>
            <a:r>
              <a:rPr lang="en-US" sz="6000" dirty="0">
                <a:solidFill>
                  <a:schemeClr val="bg1"/>
                </a:solidFill>
                <a:latin typeface="+mn-lt"/>
              </a:rPr>
              <a:t> u </a:t>
            </a:r>
            <a:r>
              <a:rPr lang="en-US" sz="6000" dirty="0" err="1">
                <a:solidFill>
                  <a:schemeClr val="bg1"/>
                </a:solidFill>
                <a:latin typeface="+mn-lt"/>
              </a:rPr>
              <a:t>hier</a:t>
            </a:r>
            <a:r>
              <a:rPr lang="en-US" sz="6000" dirty="0">
                <a:solidFill>
                  <a:schemeClr val="bg1"/>
                </a:solidFill>
                <a:latin typeface="+mn-lt"/>
              </a:rPr>
              <a:t>?</a:t>
            </a:r>
          </a:p>
        </p:txBody>
      </p:sp>
      <p:pic>
        <p:nvPicPr>
          <p:cNvPr id="5" name="Tijdelijke aanduiding voor inhoud 4" descr="Afbeelding met binnen, volgende, zitten&#10;&#10;Automatisch gegenereerde beschrijving">
            <a:extLst>
              <a:ext uri="{FF2B5EF4-FFF2-40B4-BE49-F238E27FC236}">
                <a16:creationId xmlns:a16="http://schemas.microsoft.com/office/drawing/2014/main" id="{495A62ED-6835-4863-9874-C8766BE1E777}"/>
              </a:ext>
            </a:extLst>
          </p:cNvPr>
          <p:cNvPicPr>
            <a:picLocks noChangeAspect="1"/>
          </p:cNvPicPr>
          <p:nvPr/>
        </p:nvPicPr>
        <p:blipFill rotWithShape="1">
          <a:blip r:embed="rId3">
            <a:extLst>
              <a:ext uri="{28A0092B-C50C-407E-A947-70E740481C1C}">
                <a14:useLocalDpi xmlns:a14="http://schemas.microsoft.com/office/drawing/2010/main" val="0"/>
              </a:ext>
            </a:extLst>
          </a:blip>
          <a:srcRect l="9511"/>
          <a:stretch/>
        </p:blipFill>
        <p:spPr>
          <a:xfrm>
            <a:off x="5362113" y="1230663"/>
            <a:ext cx="3559945" cy="5245491"/>
          </a:xfrm>
          <a:prstGeom prst="rect">
            <a:avLst/>
          </a:prstGeom>
          <a:ln>
            <a:noFill/>
          </a:ln>
          <a:effectLst>
            <a:softEdge rad="112500"/>
          </a:effectLst>
        </p:spPr>
      </p:pic>
    </p:spTree>
    <p:extLst>
      <p:ext uri="{BB962C8B-B14F-4D97-AF65-F5344CB8AC3E}">
        <p14:creationId xmlns:p14="http://schemas.microsoft.com/office/powerpoint/2010/main" val="2160995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90EDF-E144-45E9-9E4F-F711DC65A7B7}"/>
              </a:ext>
            </a:extLst>
          </p:cNvPr>
          <p:cNvSpPr>
            <a:spLocks noGrp="1"/>
          </p:cNvSpPr>
          <p:nvPr>
            <p:ph type="title"/>
          </p:nvPr>
        </p:nvSpPr>
        <p:spPr>
          <a:xfrm>
            <a:off x="5277329" y="640080"/>
            <a:ext cx="6274590" cy="4018341"/>
          </a:xfrm>
          <a:noFill/>
        </p:spPr>
        <p:txBody>
          <a:bodyPr vert="horz" lIns="91440" tIns="45720" rIns="91440" bIns="45720" rtlCol="0" anchor="b">
            <a:normAutofit/>
          </a:bodyPr>
          <a:lstStyle/>
          <a:p>
            <a:r>
              <a:rPr lang="en-US" sz="4200" dirty="0">
                <a:latin typeface="+mn-lt"/>
              </a:rPr>
              <a:t>De klas </a:t>
            </a:r>
            <a:r>
              <a:rPr lang="en-US" sz="4200" dirty="0" err="1">
                <a:latin typeface="+mn-lt"/>
              </a:rPr>
              <a:t>werd</a:t>
            </a:r>
            <a:r>
              <a:rPr lang="en-US" sz="4200" dirty="0">
                <a:latin typeface="+mn-lt"/>
              </a:rPr>
              <a:t> </a:t>
            </a:r>
            <a:r>
              <a:rPr lang="en-US" sz="4200" dirty="0" err="1">
                <a:latin typeface="+mn-lt"/>
              </a:rPr>
              <a:t>vroeger</a:t>
            </a:r>
            <a:r>
              <a:rPr lang="en-US" sz="4200" dirty="0">
                <a:latin typeface="+mn-lt"/>
              </a:rPr>
              <a:t> </a:t>
            </a:r>
            <a:r>
              <a:rPr lang="en-US" sz="4200" dirty="0" err="1">
                <a:latin typeface="+mn-lt"/>
              </a:rPr>
              <a:t>opgewarmd</a:t>
            </a:r>
            <a:r>
              <a:rPr lang="en-US" sz="4200" dirty="0">
                <a:latin typeface="+mn-lt"/>
              </a:rPr>
              <a:t> door </a:t>
            </a:r>
            <a:r>
              <a:rPr lang="en-US" sz="4200" dirty="0" err="1">
                <a:latin typeface="+mn-lt"/>
              </a:rPr>
              <a:t>een</a:t>
            </a:r>
            <a:r>
              <a:rPr lang="en-US" sz="4200" dirty="0">
                <a:latin typeface="+mn-lt"/>
              </a:rPr>
              <a:t> </a:t>
            </a:r>
            <a:r>
              <a:rPr lang="en-US" sz="4200" dirty="0" err="1">
                <a:latin typeface="+mn-lt"/>
              </a:rPr>
              <a:t>kolenkachel</a:t>
            </a:r>
            <a:r>
              <a:rPr lang="en-US" sz="4200" dirty="0">
                <a:latin typeface="+mn-lt"/>
              </a:rPr>
              <a:t>. </a:t>
            </a:r>
            <a:r>
              <a:rPr lang="en-US" sz="4200" dirty="0" err="1">
                <a:latin typeface="+mn-lt"/>
              </a:rPr>
              <a:t>Hier</a:t>
            </a:r>
            <a:r>
              <a:rPr lang="en-US" sz="4200" dirty="0">
                <a:latin typeface="+mn-lt"/>
              </a:rPr>
              <a:t> </a:t>
            </a:r>
            <a:r>
              <a:rPr lang="en-US" sz="4200" dirty="0" err="1">
                <a:latin typeface="+mn-lt"/>
              </a:rPr>
              <a:t>ziet</a:t>
            </a:r>
            <a:r>
              <a:rPr lang="en-US" sz="4200" dirty="0">
                <a:latin typeface="+mn-lt"/>
              </a:rPr>
              <a:t> u </a:t>
            </a:r>
            <a:r>
              <a:rPr lang="en-US" sz="4200" dirty="0" err="1">
                <a:latin typeface="+mn-lt"/>
              </a:rPr>
              <a:t>een</a:t>
            </a:r>
            <a:r>
              <a:rPr lang="en-US" sz="4200" dirty="0">
                <a:latin typeface="+mn-lt"/>
              </a:rPr>
              <a:t> </a:t>
            </a:r>
            <a:r>
              <a:rPr lang="en-US" sz="4200" b="1" dirty="0" err="1">
                <a:latin typeface="+mn-lt"/>
              </a:rPr>
              <a:t>kolenkit</a:t>
            </a:r>
            <a:r>
              <a:rPr lang="en-US" sz="4200" dirty="0">
                <a:latin typeface="+mn-lt"/>
              </a:rPr>
              <a:t> om </a:t>
            </a:r>
            <a:r>
              <a:rPr lang="en-US" sz="4200" dirty="0" err="1">
                <a:latin typeface="+mn-lt"/>
              </a:rPr>
              <a:t>steenkool</a:t>
            </a:r>
            <a:r>
              <a:rPr lang="en-US" sz="4200" dirty="0">
                <a:latin typeface="+mn-lt"/>
              </a:rPr>
              <a:t> </a:t>
            </a:r>
            <a:r>
              <a:rPr lang="en-US" sz="4200" dirty="0" err="1">
                <a:latin typeface="+mn-lt"/>
              </a:rPr>
              <a:t>te</a:t>
            </a:r>
            <a:r>
              <a:rPr lang="en-US" sz="4200" dirty="0">
                <a:latin typeface="+mn-lt"/>
              </a:rPr>
              <a:t> </a:t>
            </a:r>
            <a:r>
              <a:rPr lang="en-US" sz="4200" dirty="0" err="1">
                <a:latin typeface="+mn-lt"/>
              </a:rPr>
              <a:t>halen</a:t>
            </a:r>
            <a:r>
              <a:rPr lang="en-US" sz="4200" dirty="0">
                <a:latin typeface="+mn-lt"/>
              </a:rPr>
              <a:t> die </a:t>
            </a:r>
            <a:r>
              <a:rPr lang="en-US" sz="4200" dirty="0" err="1">
                <a:latin typeface="+mn-lt"/>
              </a:rPr>
              <a:t>bewaard</a:t>
            </a:r>
            <a:r>
              <a:rPr lang="en-US" sz="4200" dirty="0">
                <a:latin typeface="+mn-lt"/>
              </a:rPr>
              <a:t> </a:t>
            </a:r>
            <a:r>
              <a:rPr lang="en-US" sz="4200" dirty="0" err="1">
                <a:latin typeface="+mn-lt"/>
              </a:rPr>
              <a:t>werd</a:t>
            </a:r>
            <a:r>
              <a:rPr lang="en-US" sz="4200" dirty="0">
                <a:latin typeface="+mn-lt"/>
              </a:rPr>
              <a:t> in de </a:t>
            </a:r>
            <a:r>
              <a:rPr lang="en-US" sz="4200" dirty="0" err="1">
                <a:latin typeface="+mn-lt"/>
              </a:rPr>
              <a:t>kelder</a:t>
            </a:r>
            <a:r>
              <a:rPr lang="en-US" sz="4200" dirty="0">
                <a:latin typeface="+mn-lt"/>
              </a:rPr>
              <a:t>. </a:t>
            </a:r>
          </a:p>
        </p:txBody>
      </p:sp>
      <p:pic>
        <p:nvPicPr>
          <p:cNvPr id="4" name="Tijdelijke aanduiding voor inhoud 4" descr="Afbeelding met gebouw, grond, zitten, tafel&#10;&#10;Automatisch gegenereerde beschrijving">
            <a:extLst>
              <a:ext uri="{FF2B5EF4-FFF2-40B4-BE49-F238E27FC236}">
                <a16:creationId xmlns:a16="http://schemas.microsoft.com/office/drawing/2014/main" id="{5C2B44CE-D43E-4FCD-9AB2-318D1A69439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75" r="5836"/>
          <a:stretch/>
        </p:blipFill>
        <p:spPr>
          <a:xfrm>
            <a:off x="1" y="10"/>
            <a:ext cx="4654296" cy="6857990"/>
          </a:xfrm>
          <a:prstGeom prst="rect">
            <a:avLst/>
          </a:prstGeom>
        </p:spPr>
      </p:pic>
    </p:spTree>
    <p:extLst>
      <p:ext uri="{BB962C8B-B14F-4D97-AF65-F5344CB8AC3E}">
        <p14:creationId xmlns:p14="http://schemas.microsoft.com/office/powerpoint/2010/main" val="167021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inhoud 12" descr="Afbeelding met muur, rolschaatsen, vloer, binnen&#10;&#10;Automatisch gegenereerde beschrijving">
            <a:extLst>
              <a:ext uri="{FF2B5EF4-FFF2-40B4-BE49-F238E27FC236}">
                <a16:creationId xmlns:a16="http://schemas.microsoft.com/office/drawing/2014/main" id="{93C3DA57-B3A8-4CCD-8EB3-80B3D098B2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0" name="Titel 1">
            <a:extLst>
              <a:ext uri="{FF2B5EF4-FFF2-40B4-BE49-F238E27FC236}">
                <a16:creationId xmlns:a16="http://schemas.microsoft.com/office/drawing/2014/main" id="{CC4A13C2-016D-4543-992C-55EB4D125ADF}"/>
              </a:ext>
            </a:extLst>
          </p:cNvPr>
          <p:cNvSpPr>
            <a:spLocks noGrp="1"/>
          </p:cNvSpPr>
          <p:nvPr>
            <p:ph type="title"/>
          </p:nvPr>
        </p:nvSpPr>
        <p:spPr>
          <a:xfrm>
            <a:off x="2880062" y="294104"/>
            <a:ext cx="8776317" cy="1325563"/>
          </a:xfrm>
        </p:spPr>
        <p:txBody>
          <a:bodyPr>
            <a:normAutofit/>
          </a:bodyPr>
          <a:lstStyle/>
          <a:p>
            <a:pPr algn="ctr"/>
            <a:r>
              <a:rPr lang="nl-BE" dirty="0">
                <a:solidFill>
                  <a:schemeClr val="bg1"/>
                </a:solidFill>
                <a:latin typeface="+mn-lt"/>
              </a:rPr>
              <a:t>Vraag 6: Wie gaf er les op de meisjesschool? </a:t>
            </a:r>
          </a:p>
        </p:txBody>
      </p:sp>
      <p:pic>
        <p:nvPicPr>
          <p:cNvPr id="5" name="Afbeelding 4" descr="Afbeelding met gebouw, persoon, buiten, groep&#10;&#10;Automatisch gegenereerde beschrijving">
            <a:extLst>
              <a:ext uri="{FF2B5EF4-FFF2-40B4-BE49-F238E27FC236}">
                <a16:creationId xmlns:a16="http://schemas.microsoft.com/office/drawing/2014/main" id="{8FBE18D7-C1DD-4865-90A0-E871961EB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677" y="1619667"/>
            <a:ext cx="6287240" cy="4488390"/>
          </a:xfrm>
          <a:prstGeom prst="rect">
            <a:avLst/>
          </a:prstGeom>
          <a:ln>
            <a:noFill/>
          </a:ln>
          <a:effectLst>
            <a:softEdge rad="112500"/>
          </a:effectLst>
        </p:spPr>
      </p:pic>
    </p:spTree>
    <p:extLst>
      <p:ext uri="{BB962C8B-B14F-4D97-AF65-F5344CB8AC3E}">
        <p14:creationId xmlns:p14="http://schemas.microsoft.com/office/powerpoint/2010/main" val="2979710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itel 1">
            <a:extLst>
              <a:ext uri="{FF2B5EF4-FFF2-40B4-BE49-F238E27FC236}">
                <a16:creationId xmlns:a16="http://schemas.microsoft.com/office/drawing/2014/main" id="{7722AE1E-BBF6-412D-A5AE-1FD645D9F91C}"/>
              </a:ext>
            </a:extLst>
          </p:cNvPr>
          <p:cNvSpPr>
            <a:spLocks noGrp="1"/>
          </p:cNvSpPr>
          <p:nvPr>
            <p:ph type="title"/>
          </p:nvPr>
        </p:nvSpPr>
        <p:spPr>
          <a:xfrm>
            <a:off x="8153399" y="365125"/>
            <a:ext cx="3430605" cy="5530319"/>
          </a:xfrm>
        </p:spPr>
        <p:txBody>
          <a:bodyPr vert="horz" lIns="91440" tIns="45720" rIns="91440" bIns="45720" rtlCol="0" anchor="ctr">
            <a:normAutofit/>
          </a:bodyPr>
          <a:lstStyle/>
          <a:p>
            <a:pPr algn="ctr"/>
            <a:r>
              <a:rPr lang="en-US" sz="2800" dirty="0">
                <a:latin typeface="+mn-lt"/>
              </a:rPr>
              <a:t>Op de </a:t>
            </a:r>
            <a:r>
              <a:rPr lang="en-US" sz="2800" dirty="0" err="1">
                <a:latin typeface="+mn-lt"/>
              </a:rPr>
              <a:t>meisjesschool</a:t>
            </a:r>
            <a:r>
              <a:rPr lang="en-US" sz="2800" dirty="0">
                <a:latin typeface="+mn-lt"/>
              </a:rPr>
              <a:t> </a:t>
            </a:r>
            <a:r>
              <a:rPr lang="en-US" sz="2800" dirty="0" err="1">
                <a:latin typeface="+mn-lt"/>
              </a:rPr>
              <a:t>werd</a:t>
            </a:r>
            <a:r>
              <a:rPr lang="en-US" sz="2800" dirty="0">
                <a:latin typeface="+mn-lt"/>
              </a:rPr>
              <a:t> les </a:t>
            </a:r>
            <a:r>
              <a:rPr lang="en-US" sz="2800" dirty="0" err="1">
                <a:latin typeface="+mn-lt"/>
              </a:rPr>
              <a:t>gegeven</a:t>
            </a:r>
            <a:r>
              <a:rPr lang="en-US" sz="2800" dirty="0">
                <a:latin typeface="+mn-lt"/>
              </a:rPr>
              <a:t> door </a:t>
            </a:r>
            <a:r>
              <a:rPr lang="en-US" sz="2800" b="1" dirty="0" err="1">
                <a:latin typeface="+mn-lt"/>
              </a:rPr>
              <a:t>nonnen</a:t>
            </a:r>
            <a:r>
              <a:rPr lang="en-US" sz="2800" b="1" dirty="0">
                <a:latin typeface="+mn-lt"/>
              </a:rPr>
              <a:t>/</a:t>
            </a:r>
            <a:r>
              <a:rPr lang="en-US" sz="2800" b="1" dirty="0" err="1">
                <a:latin typeface="+mn-lt"/>
              </a:rPr>
              <a:t>zusters</a:t>
            </a:r>
            <a:r>
              <a:rPr lang="en-US" sz="2800" b="1" dirty="0">
                <a:latin typeface="+mn-lt"/>
              </a:rPr>
              <a:t> </a:t>
            </a:r>
            <a:r>
              <a:rPr lang="en-US" sz="2800" b="1" dirty="0" err="1">
                <a:latin typeface="+mn-lt"/>
              </a:rPr>
              <a:t>en</a:t>
            </a:r>
            <a:r>
              <a:rPr lang="en-US" sz="2800" b="1" dirty="0">
                <a:latin typeface="+mn-lt"/>
              </a:rPr>
              <a:t> </a:t>
            </a:r>
            <a:r>
              <a:rPr lang="en-US" sz="2800" b="1" dirty="0" err="1">
                <a:latin typeface="+mn-lt"/>
              </a:rPr>
              <a:t>juffen</a:t>
            </a:r>
            <a:r>
              <a:rPr lang="en-US" sz="2800" b="1" dirty="0">
                <a:latin typeface="+mn-lt"/>
              </a:rPr>
              <a:t>.</a:t>
            </a:r>
            <a:br>
              <a:rPr lang="en-US" sz="2800" b="1" dirty="0">
                <a:latin typeface="+mn-lt"/>
              </a:rPr>
            </a:br>
            <a:br>
              <a:rPr lang="en-US" sz="2800" b="1" dirty="0">
                <a:latin typeface="+mn-lt"/>
              </a:rPr>
            </a:br>
            <a:r>
              <a:rPr lang="en-US" sz="2800" dirty="0" err="1">
                <a:latin typeface="+mn-lt"/>
              </a:rPr>
              <a:t>Vroeger</a:t>
            </a:r>
            <a:r>
              <a:rPr lang="en-US" sz="2800" dirty="0">
                <a:latin typeface="+mn-lt"/>
              </a:rPr>
              <a:t> </a:t>
            </a:r>
            <a:r>
              <a:rPr lang="en-US" sz="2800" dirty="0" err="1">
                <a:latin typeface="+mn-lt"/>
              </a:rPr>
              <a:t>waren</a:t>
            </a:r>
            <a:r>
              <a:rPr lang="en-US" sz="2800" dirty="0">
                <a:latin typeface="+mn-lt"/>
              </a:rPr>
              <a:t> </a:t>
            </a:r>
            <a:r>
              <a:rPr lang="en-US" sz="2800" dirty="0" err="1">
                <a:latin typeface="+mn-lt"/>
              </a:rPr>
              <a:t>er</a:t>
            </a:r>
            <a:r>
              <a:rPr lang="en-US" sz="2800" dirty="0">
                <a:latin typeface="+mn-lt"/>
              </a:rPr>
              <a:t> </a:t>
            </a:r>
            <a:r>
              <a:rPr lang="en-US" sz="2800" dirty="0" err="1">
                <a:latin typeface="+mn-lt"/>
              </a:rPr>
              <a:t>geen</a:t>
            </a:r>
            <a:r>
              <a:rPr lang="en-US" sz="2800" dirty="0">
                <a:latin typeface="+mn-lt"/>
              </a:rPr>
              <a:t> </a:t>
            </a:r>
            <a:r>
              <a:rPr lang="en-US" sz="2800" dirty="0" err="1">
                <a:latin typeface="+mn-lt"/>
              </a:rPr>
              <a:t>gemengde</a:t>
            </a:r>
            <a:r>
              <a:rPr lang="en-US" sz="2800" dirty="0">
                <a:latin typeface="+mn-lt"/>
              </a:rPr>
              <a:t> </a:t>
            </a:r>
            <a:r>
              <a:rPr lang="en-US" sz="2800" dirty="0" err="1">
                <a:latin typeface="+mn-lt"/>
              </a:rPr>
              <a:t>scholen</a:t>
            </a:r>
            <a:r>
              <a:rPr lang="en-US" sz="2800" dirty="0">
                <a:latin typeface="+mn-lt"/>
              </a:rPr>
              <a:t>… </a:t>
            </a:r>
            <a:br>
              <a:rPr lang="en-US" sz="2800" dirty="0">
                <a:latin typeface="+mn-lt"/>
              </a:rPr>
            </a:br>
            <a:br>
              <a:rPr lang="en-US" sz="2800" dirty="0">
                <a:latin typeface="+mn-lt"/>
              </a:rPr>
            </a:br>
            <a:r>
              <a:rPr lang="en-US" sz="2800" dirty="0">
                <a:latin typeface="+mn-lt"/>
              </a:rPr>
              <a:t>Op de </a:t>
            </a:r>
            <a:r>
              <a:rPr lang="en-US" sz="2800" dirty="0" err="1">
                <a:latin typeface="+mn-lt"/>
              </a:rPr>
              <a:t>jongensschool</a:t>
            </a:r>
            <a:r>
              <a:rPr lang="en-US" sz="2800" dirty="0">
                <a:latin typeface="+mn-lt"/>
              </a:rPr>
              <a:t> </a:t>
            </a:r>
            <a:r>
              <a:rPr lang="en-US" sz="2800" dirty="0" err="1">
                <a:latin typeface="+mn-lt"/>
              </a:rPr>
              <a:t>werd</a:t>
            </a:r>
            <a:r>
              <a:rPr lang="en-US" sz="2800" dirty="0">
                <a:latin typeface="+mn-lt"/>
              </a:rPr>
              <a:t> </a:t>
            </a:r>
            <a:r>
              <a:rPr lang="en-US" sz="2800" dirty="0" err="1">
                <a:latin typeface="+mn-lt"/>
              </a:rPr>
              <a:t>enkel</a:t>
            </a:r>
            <a:r>
              <a:rPr lang="en-US" sz="2800" dirty="0">
                <a:latin typeface="+mn-lt"/>
              </a:rPr>
              <a:t> les </a:t>
            </a:r>
            <a:r>
              <a:rPr lang="en-US" sz="2800" dirty="0" err="1">
                <a:latin typeface="+mn-lt"/>
              </a:rPr>
              <a:t>gegeven</a:t>
            </a:r>
            <a:r>
              <a:rPr lang="en-US" sz="2800" dirty="0">
                <a:latin typeface="+mn-lt"/>
              </a:rPr>
              <a:t> door </a:t>
            </a:r>
            <a:r>
              <a:rPr lang="en-US" sz="2800" dirty="0" err="1">
                <a:latin typeface="+mn-lt"/>
              </a:rPr>
              <a:t>meesters</a:t>
            </a:r>
            <a:r>
              <a:rPr lang="en-US" sz="2800" dirty="0">
                <a:latin typeface="+mn-lt"/>
              </a:rPr>
              <a:t>. </a:t>
            </a:r>
          </a:p>
        </p:txBody>
      </p:sp>
      <p:pic>
        <p:nvPicPr>
          <p:cNvPr id="7" name="Tijdelijke aanduiding voor inhoud 6" descr="Afbeelding met gebouw, foto, groep, poseren&#10;&#10;Automatisch gegenereerde beschrijving">
            <a:extLst>
              <a:ext uri="{FF2B5EF4-FFF2-40B4-BE49-F238E27FC236}">
                <a16:creationId xmlns:a16="http://schemas.microsoft.com/office/drawing/2014/main" id="{3F7FC144-4433-4FE6-8BD4-5414A63A1644}"/>
              </a:ext>
            </a:extLst>
          </p:cNvPr>
          <p:cNvPicPr>
            <a:picLocks noChangeAspect="1"/>
          </p:cNvPicPr>
          <p:nvPr/>
        </p:nvPicPr>
        <p:blipFill rotWithShape="1">
          <a:blip r:embed="rId2">
            <a:extLst>
              <a:ext uri="{28A0092B-C50C-407E-A947-70E740481C1C}">
                <a14:useLocalDpi xmlns:a14="http://schemas.microsoft.com/office/drawing/2010/main" val="0"/>
              </a:ext>
            </a:extLst>
          </a:blip>
          <a:srcRect l="11210" r="18750"/>
          <a:stretch/>
        </p:blipFill>
        <p:spPr>
          <a:xfrm>
            <a:off x="20" y="10"/>
            <a:ext cx="7534636" cy="6857990"/>
          </a:xfrm>
          <a:prstGeom prst="rect">
            <a:avLst/>
          </a:prstGeom>
        </p:spPr>
      </p:pic>
    </p:spTree>
    <p:extLst>
      <p:ext uri="{BB962C8B-B14F-4D97-AF65-F5344CB8AC3E}">
        <p14:creationId xmlns:p14="http://schemas.microsoft.com/office/powerpoint/2010/main" val="1503956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241D9A62-AF51-491B-8A56-9B4A136A3759}"/>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CEBAF72A-8228-4393-A7E7-A025424580F4}"/>
              </a:ext>
            </a:extLst>
          </p:cNvPr>
          <p:cNvSpPr>
            <a:spLocks noGrp="1"/>
          </p:cNvSpPr>
          <p:nvPr>
            <p:ph type="title"/>
          </p:nvPr>
        </p:nvSpPr>
        <p:spPr>
          <a:xfrm>
            <a:off x="4296792" y="2389234"/>
            <a:ext cx="7225683" cy="1325563"/>
          </a:xfrm>
        </p:spPr>
        <p:txBody>
          <a:bodyPr>
            <a:noAutofit/>
          </a:bodyPr>
          <a:lstStyle/>
          <a:p>
            <a:pPr algn="ctr"/>
            <a:r>
              <a:rPr lang="nl-BE" sz="6600" dirty="0">
                <a:solidFill>
                  <a:schemeClr val="bg1"/>
                </a:solidFill>
                <a:latin typeface="+mn-lt"/>
              </a:rPr>
              <a:t>Vraag 7: Hoe noemde het vak waarbij de meisjes leerden breien en haken? </a:t>
            </a:r>
          </a:p>
        </p:txBody>
      </p:sp>
    </p:spTree>
    <p:extLst>
      <p:ext uri="{BB962C8B-B14F-4D97-AF65-F5344CB8AC3E}">
        <p14:creationId xmlns:p14="http://schemas.microsoft.com/office/powerpoint/2010/main" val="516734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67836-7852-4531-A920-77A85B2D54C5}"/>
              </a:ext>
            </a:extLst>
          </p:cNvPr>
          <p:cNvSpPr>
            <a:spLocks noGrp="1"/>
          </p:cNvSpPr>
          <p:nvPr>
            <p:ph type="title"/>
          </p:nvPr>
        </p:nvSpPr>
        <p:spPr>
          <a:xfrm>
            <a:off x="7820025" y="640081"/>
            <a:ext cx="4143375" cy="3708895"/>
          </a:xfrm>
          <a:noFill/>
        </p:spPr>
        <p:txBody>
          <a:bodyPr vert="horz" lIns="91440" tIns="45720" rIns="91440" bIns="45720" rtlCol="0" anchor="b">
            <a:normAutofit/>
          </a:bodyPr>
          <a:lstStyle/>
          <a:p>
            <a:pPr algn="ctr"/>
            <a:r>
              <a:rPr lang="en-US" dirty="0" err="1">
                <a:latin typeface="+mn-lt"/>
              </a:rPr>
              <a:t>Dit</a:t>
            </a:r>
            <a:r>
              <a:rPr lang="en-US" dirty="0">
                <a:latin typeface="+mn-lt"/>
              </a:rPr>
              <a:t> </a:t>
            </a:r>
            <a:r>
              <a:rPr lang="en-US" dirty="0" err="1">
                <a:latin typeface="+mn-lt"/>
              </a:rPr>
              <a:t>vak</a:t>
            </a:r>
            <a:r>
              <a:rPr lang="en-US" dirty="0">
                <a:latin typeface="+mn-lt"/>
              </a:rPr>
              <a:t> </a:t>
            </a:r>
            <a:r>
              <a:rPr lang="en-US" dirty="0" err="1">
                <a:latin typeface="+mn-lt"/>
              </a:rPr>
              <a:t>noemde</a:t>
            </a:r>
            <a:r>
              <a:rPr lang="en-US" dirty="0">
                <a:latin typeface="+mn-lt"/>
              </a:rPr>
              <a:t> </a:t>
            </a:r>
            <a:r>
              <a:rPr lang="en-US" dirty="0" err="1">
                <a:latin typeface="+mn-lt"/>
              </a:rPr>
              <a:t>handvaardigheid</a:t>
            </a:r>
            <a:r>
              <a:rPr lang="en-US" dirty="0">
                <a:latin typeface="+mn-lt"/>
              </a:rPr>
              <a:t>. </a:t>
            </a:r>
          </a:p>
        </p:txBody>
      </p:sp>
      <p:pic>
        <p:nvPicPr>
          <p:cNvPr id="5" name="Tijdelijke aanduiding voor inhoud 4" descr="Afbeelding met foto, persoon, muziek, groep&#10;&#10;Automatisch gegenereerde beschrijving">
            <a:extLst>
              <a:ext uri="{FF2B5EF4-FFF2-40B4-BE49-F238E27FC236}">
                <a16:creationId xmlns:a16="http://schemas.microsoft.com/office/drawing/2014/main" id="{8054C13B-7D76-4C58-AA1D-490F8D9854D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561" r="13159" b="-1"/>
          <a:stretch/>
        </p:blipFill>
        <p:spPr>
          <a:xfrm>
            <a:off x="20" y="10"/>
            <a:ext cx="7534636" cy="6857990"/>
          </a:xfrm>
          <a:prstGeom prst="rect">
            <a:avLst/>
          </a:prstGeom>
        </p:spPr>
      </p:pic>
    </p:spTree>
    <p:extLst>
      <p:ext uri="{BB962C8B-B14F-4D97-AF65-F5344CB8AC3E}">
        <p14:creationId xmlns:p14="http://schemas.microsoft.com/office/powerpoint/2010/main" val="172481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83A5B-5F8F-4A9D-B63D-54C713DCB7C8}"/>
              </a:ext>
            </a:extLst>
          </p:cNvPr>
          <p:cNvSpPr>
            <a:spLocks noGrp="1"/>
          </p:cNvSpPr>
          <p:nvPr>
            <p:ph type="title"/>
          </p:nvPr>
        </p:nvSpPr>
        <p:spPr/>
        <p:txBody>
          <a:bodyPr/>
          <a:lstStyle/>
          <a:p>
            <a:endParaRPr lang="nl-BE"/>
          </a:p>
        </p:txBody>
      </p:sp>
      <p:pic>
        <p:nvPicPr>
          <p:cNvPr id="4" name="Tijdelijke aanduiding voor inhoud 12" descr="Afbeelding met muur, rolschaatsen, vloer, binnen&#10;&#10;Automatisch gegenereerde beschrijving">
            <a:extLst>
              <a:ext uri="{FF2B5EF4-FFF2-40B4-BE49-F238E27FC236}">
                <a16:creationId xmlns:a16="http://schemas.microsoft.com/office/drawing/2014/main" id="{01180F57-4927-4FC2-9DC2-8107A89CDE4C}"/>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pic>
        <p:nvPicPr>
          <p:cNvPr id="7" name="Tijdelijke aanduiding voor inhoud 6" descr="Afbeelding met gereedschap, bezem&#10;&#10;Automatisch gegenereerde beschrijving">
            <a:extLst>
              <a:ext uri="{FF2B5EF4-FFF2-40B4-BE49-F238E27FC236}">
                <a16:creationId xmlns:a16="http://schemas.microsoft.com/office/drawing/2014/main" id="{4A82D683-F6B3-4AD6-A9FC-0D3B8BDD96C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08845" y="1690686"/>
            <a:ext cx="3705889" cy="4351338"/>
          </a:xfrm>
          <a:prstGeom prst="rect">
            <a:avLst/>
          </a:prstGeom>
          <a:ln>
            <a:noFill/>
          </a:ln>
          <a:effectLst>
            <a:softEdge rad="112500"/>
          </a:effectLst>
        </p:spPr>
      </p:pic>
      <p:sp>
        <p:nvSpPr>
          <p:cNvPr id="5" name="Titel 1">
            <a:extLst>
              <a:ext uri="{FF2B5EF4-FFF2-40B4-BE49-F238E27FC236}">
                <a16:creationId xmlns:a16="http://schemas.microsoft.com/office/drawing/2014/main" id="{874B0B55-3D97-414F-8ADC-74D5E29CC452}"/>
              </a:ext>
            </a:extLst>
          </p:cNvPr>
          <p:cNvSpPr txBox="1">
            <a:spLocks/>
          </p:cNvSpPr>
          <p:nvPr/>
        </p:nvSpPr>
        <p:spPr>
          <a:xfrm>
            <a:off x="3821392" y="448529"/>
            <a:ext cx="8021420" cy="1158753"/>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err="1">
                <a:solidFill>
                  <a:schemeClr val="bg1"/>
                </a:solidFill>
                <a:latin typeface="+mn-lt"/>
              </a:rPr>
              <a:t>Vraag</a:t>
            </a:r>
            <a:r>
              <a:rPr lang="en-US" sz="6000" dirty="0">
                <a:solidFill>
                  <a:schemeClr val="bg1"/>
                </a:solidFill>
                <a:latin typeface="+mn-lt"/>
              </a:rPr>
              <a:t> 8: Wat </a:t>
            </a:r>
            <a:r>
              <a:rPr lang="en-US" sz="6000" dirty="0" err="1">
                <a:solidFill>
                  <a:schemeClr val="bg1"/>
                </a:solidFill>
                <a:latin typeface="+mn-lt"/>
              </a:rPr>
              <a:t>ziet</a:t>
            </a:r>
            <a:r>
              <a:rPr lang="en-US" sz="6000" dirty="0">
                <a:solidFill>
                  <a:schemeClr val="bg1"/>
                </a:solidFill>
                <a:latin typeface="+mn-lt"/>
              </a:rPr>
              <a:t> u </a:t>
            </a:r>
            <a:r>
              <a:rPr lang="en-US" sz="6000" dirty="0" err="1">
                <a:solidFill>
                  <a:schemeClr val="bg1"/>
                </a:solidFill>
                <a:latin typeface="+mn-lt"/>
              </a:rPr>
              <a:t>hier</a:t>
            </a:r>
            <a:r>
              <a:rPr lang="en-US" sz="6000" dirty="0">
                <a:solidFill>
                  <a:schemeClr val="bg1"/>
                </a:solidFill>
                <a:latin typeface="+mn-lt"/>
              </a:rPr>
              <a:t>?</a:t>
            </a:r>
          </a:p>
        </p:txBody>
      </p:sp>
      <p:sp>
        <p:nvSpPr>
          <p:cNvPr id="10" name="Rechthoek 9">
            <a:extLst>
              <a:ext uri="{FF2B5EF4-FFF2-40B4-BE49-F238E27FC236}">
                <a16:creationId xmlns:a16="http://schemas.microsoft.com/office/drawing/2014/main" id="{15AF3028-FE1A-4F08-8F76-EB1FE5AAD184}"/>
              </a:ext>
            </a:extLst>
          </p:cNvPr>
          <p:cNvSpPr/>
          <p:nvPr/>
        </p:nvSpPr>
        <p:spPr>
          <a:xfrm>
            <a:off x="7723081" y="2437671"/>
            <a:ext cx="3324364" cy="1754326"/>
          </a:xfrm>
          <a:prstGeom prst="rect">
            <a:avLst/>
          </a:prstGeom>
        </p:spPr>
        <p:txBody>
          <a:bodyPr wrap="square">
            <a:spAutoFit/>
          </a:bodyPr>
          <a:lstStyle/>
          <a:p>
            <a:pPr algn="ctr"/>
            <a:r>
              <a:rPr lang="en-US" sz="3600" dirty="0">
                <a:solidFill>
                  <a:schemeClr val="bg1"/>
                </a:solidFill>
              </a:rPr>
              <a:t>TIP: </a:t>
            </a:r>
            <a:r>
              <a:rPr lang="en-US" sz="3600" dirty="0" err="1">
                <a:solidFill>
                  <a:schemeClr val="bg1"/>
                </a:solidFill>
              </a:rPr>
              <a:t>Diende</a:t>
            </a:r>
            <a:r>
              <a:rPr lang="en-US" sz="3600" dirty="0">
                <a:solidFill>
                  <a:schemeClr val="bg1"/>
                </a:solidFill>
              </a:rPr>
              <a:t> om ‘</a:t>
            </a:r>
            <a:r>
              <a:rPr lang="en-US" sz="3600" dirty="0" err="1">
                <a:solidFill>
                  <a:schemeClr val="bg1"/>
                </a:solidFill>
              </a:rPr>
              <a:t>stoute</a:t>
            </a:r>
            <a:r>
              <a:rPr lang="en-US" sz="3600" dirty="0">
                <a:solidFill>
                  <a:schemeClr val="bg1"/>
                </a:solidFill>
              </a:rPr>
              <a:t>’ </a:t>
            </a:r>
            <a:r>
              <a:rPr lang="en-US" sz="3600" dirty="0" err="1">
                <a:solidFill>
                  <a:schemeClr val="bg1"/>
                </a:solidFill>
              </a:rPr>
              <a:t>kinderen</a:t>
            </a:r>
            <a:r>
              <a:rPr lang="en-US" sz="3600" dirty="0">
                <a:solidFill>
                  <a:schemeClr val="bg1"/>
                </a:solidFill>
              </a:rPr>
              <a:t> </a:t>
            </a:r>
            <a:r>
              <a:rPr lang="en-US" sz="3600" dirty="0" err="1">
                <a:solidFill>
                  <a:schemeClr val="bg1"/>
                </a:solidFill>
              </a:rPr>
              <a:t>te</a:t>
            </a:r>
            <a:r>
              <a:rPr lang="en-US" sz="3600" dirty="0">
                <a:solidFill>
                  <a:schemeClr val="bg1"/>
                </a:solidFill>
              </a:rPr>
              <a:t> </a:t>
            </a:r>
            <a:r>
              <a:rPr lang="en-US" sz="3600" dirty="0" err="1">
                <a:solidFill>
                  <a:schemeClr val="bg1"/>
                </a:solidFill>
              </a:rPr>
              <a:t>slaan</a:t>
            </a:r>
            <a:endParaRPr lang="nl-BE" sz="3600" dirty="0">
              <a:solidFill>
                <a:schemeClr val="bg1"/>
              </a:solidFill>
            </a:endParaRPr>
          </a:p>
        </p:txBody>
      </p:sp>
    </p:spTree>
    <p:extLst>
      <p:ext uri="{BB962C8B-B14F-4D97-AF65-F5344CB8AC3E}">
        <p14:creationId xmlns:p14="http://schemas.microsoft.com/office/powerpoint/2010/main" val="3632212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F7CEE-90C6-4EBC-8DD0-AB16B114E951}"/>
              </a:ext>
            </a:extLst>
          </p:cNvPr>
          <p:cNvSpPr>
            <a:spLocks noGrp="1"/>
          </p:cNvSpPr>
          <p:nvPr>
            <p:ph type="title"/>
          </p:nvPr>
        </p:nvSpPr>
        <p:spPr>
          <a:xfrm>
            <a:off x="5277329" y="640080"/>
            <a:ext cx="6274590" cy="4018341"/>
          </a:xfrm>
          <a:noFill/>
        </p:spPr>
        <p:txBody>
          <a:bodyPr vert="horz" lIns="91440" tIns="45720" rIns="91440" bIns="45720" rtlCol="0" anchor="b">
            <a:normAutofit/>
          </a:bodyPr>
          <a:lstStyle/>
          <a:p>
            <a:pPr algn="ctr"/>
            <a:r>
              <a:rPr lang="en-US" sz="6000" dirty="0" err="1">
                <a:latin typeface="+mn-lt"/>
              </a:rPr>
              <a:t>Dit</a:t>
            </a:r>
            <a:r>
              <a:rPr lang="en-US" sz="6000" dirty="0">
                <a:latin typeface="+mn-lt"/>
              </a:rPr>
              <a:t> </a:t>
            </a:r>
            <a:r>
              <a:rPr lang="en-US" sz="6000" dirty="0" err="1">
                <a:latin typeface="+mn-lt"/>
              </a:rPr>
              <a:t>noemt</a:t>
            </a:r>
            <a:r>
              <a:rPr lang="en-US" sz="6000" dirty="0">
                <a:latin typeface="+mn-lt"/>
              </a:rPr>
              <a:t> men de </a:t>
            </a:r>
            <a:r>
              <a:rPr lang="en-US" sz="6000" b="1" dirty="0" err="1">
                <a:latin typeface="+mn-lt"/>
              </a:rPr>
              <a:t>gard</a:t>
            </a:r>
            <a:r>
              <a:rPr lang="en-US" sz="6000" b="1" dirty="0">
                <a:latin typeface="+mn-lt"/>
              </a:rPr>
              <a:t> of de roe</a:t>
            </a:r>
            <a:r>
              <a:rPr lang="en-US" sz="6000" dirty="0">
                <a:latin typeface="+mn-lt"/>
              </a:rPr>
              <a:t>. </a:t>
            </a:r>
          </a:p>
        </p:txBody>
      </p:sp>
      <p:pic>
        <p:nvPicPr>
          <p:cNvPr id="13" name="Tijdelijke aanduiding voor inhoud 12" descr="Afbeelding met buiten, tekst, boek&#10;&#10;Automatisch gegenereerde beschrijving">
            <a:extLst>
              <a:ext uri="{FF2B5EF4-FFF2-40B4-BE49-F238E27FC236}">
                <a16:creationId xmlns:a16="http://schemas.microsoft.com/office/drawing/2014/main" id="{C87CE9A0-F072-4551-8524-0701A4AECE69}"/>
              </a:ext>
            </a:extLst>
          </p:cNvPr>
          <p:cNvPicPr>
            <a:picLocks noChangeAspect="1"/>
          </p:cNvPicPr>
          <p:nvPr/>
        </p:nvPicPr>
        <p:blipFill rotWithShape="1">
          <a:blip r:embed="rId2">
            <a:extLst>
              <a:ext uri="{28A0092B-C50C-407E-A947-70E740481C1C}">
                <a14:useLocalDpi xmlns:a14="http://schemas.microsoft.com/office/drawing/2010/main" val="0"/>
              </a:ext>
            </a:extLst>
          </a:blip>
          <a:srcRect l="18479" r="13352"/>
          <a:stretch/>
        </p:blipFill>
        <p:spPr>
          <a:xfrm>
            <a:off x="1" y="10"/>
            <a:ext cx="4654296" cy="6857990"/>
          </a:xfrm>
          <a:prstGeom prst="rect">
            <a:avLst/>
          </a:prstGeom>
        </p:spPr>
      </p:pic>
    </p:spTree>
    <p:extLst>
      <p:ext uri="{BB962C8B-B14F-4D97-AF65-F5344CB8AC3E}">
        <p14:creationId xmlns:p14="http://schemas.microsoft.com/office/powerpoint/2010/main" val="3211178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3BFD2-6D0A-46E6-8736-D324D010DCF5}"/>
              </a:ext>
            </a:extLst>
          </p:cNvPr>
          <p:cNvSpPr>
            <a:spLocks noGrp="1"/>
          </p:cNvSpPr>
          <p:nvPr>
            <p:ph type="title"/>
          </p:nvPr>
        </p:nvSpPr>
        <p:spPr/>
        <p:txBody>
          <a:bodyPr/>
          <a:lstStyle/>
          <a:p>
            <a:endParaRPr lang="nl-BE" dirty="0"/>
          </a:p>
        </p:txBody>
      </p:sp>
      <p:sp>
        <p:nvSpPr>
          <p:cNvPr id="3" name="Tijdelijke aanduiding voor inhoud 2">
            <a:extLst>
              <a:ext uri="{FF2B5EF4-FFF2-40B4-BE49-F238E27FC236}">
                <a16:creationId xmlns:a16="http://schemas.microsoft.com/office/drawing/2014/main" id="{46E021F4-E25A-4DD7-A72F-982C28E198BB}"/>
              </a:ext>
            </a:extLst>
          </p:cNvPr>
          <p:cNvSpPr>
            <a:spLocks noGrp="1"/>
          </p:cNvSpPr>
          <p:nvPr>
            <p:ph idx="1"/>
          </p:nvPr>
        </p:nvSpPr>
        <p:spPr/>
        <p:txBody>
          <a:bodyPr/>
          <a:lstStyle/>
          <a:p>
            <a:endParaRPr lang="nl-BE"/>
          </a:p>
        </p:txBody>
      </p:sp>
      <p:pic>
        <p:nvPicPr>
          <p:cNvPr id="4" name="Tijdelijke aanduiding voor inhoud 12" descr="Afbeelding met muur, rolschaatsen, vloer, binnen&#10;&#10;Automatisch gegenereerde beschrijving">
            <a:extLst>
              <a:ext uri="{FF2B5EF4-FFF2-40B4-BE49-F238E27FC236}">
                <a16:creationId xmlns:a16="http://schemas.microsoft.com/office/drawing/2014/main" id="{2E4DA650-17F6-49F6-8561-AFE8BA3A6578}"/>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5" name="Titel 1">
            <a:extLst>
              <a:ext uri="{FF2B5EF4-FFF2-40B4-BE49-F238E27FC236}">
                <a16:creationId xmlns:a16="http://schemas.microsoft.com/office/drawing/2014/main" id="{CB0CCD6F-9E83-4CB6-A43F-CBBAF0B1D457}"/>
              </a:ext>
            </a:extLst>
          </p:cNvPr>
          <p:cNvSpPr txBox="1">
            <a:spLocks/>
          </p:cNvSpPr>
          <p:nvPr/>
        </p:nvSpPr>
        <p:spPr>
          <a:xfrm>
            <a:off x="3830269" y="681037"/>
            <a:ext cx="6938344" cy="3546422"/>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err="1">
                <a:solidFill>
                  <a:schemeClr val="bg1"/>
                </a:solidFill>
                <a:latin typeface="+mn-lt"/>
              </a:rPr>
              <a:t>Vraag</a:t>
            </a:r>
            <a:r>
              <a:rPr lang="en-US" sz="6000" dirty="0">
                <a:solidFill>
                  <a:schemeClr val="bg1"/>
                </a:solidFill>
                <a:latin typeface="+mn-lt"/>
              </a:rPr>
              <a:t> 9: </a:t>
            </a:r>
          </a:p>
          <a:p>
            <a:pPr algn="ctr"/>
            <a:r>
              <a:rPr lang="en-US" sz="6000" dirty="0">
                <a:solidFill>
                  <a:schemeClr val="bg1"/>
                </a:solidFill>
                <a:latin typeface="+mn-lt"/>
              </a:rPr>
              <a:t>Op </a:t>
            </a:r>
            <a:r>
              <a:rPr lang="en-US" sz="6000" dirty="0" err="1">
                <a:solidFill>
                  <a:schemeClr val="bg1"/>
                </a:solidFill>
                <a:latin typeface="+mn-lt"/>
              </a:rPr>
              <a:t>welke</a:t>
            </a:r>
            <a:r>
              <a:rPr lang="en-US" sz="6000" dirty="0">
                <a:solidFill>
                  <a:schemeClr val="bg1"/>
                </a:solidFill>
                <a:latin typeface="+mn-lt"/>
              </a:rPr>
              <a:t> </a:t>
            </a:r>
            <a:r>
              <a:rPr lang="en-US" sz="6000" dirty="0" err="1">
                <a:solidFill>
                  <a:schemeClr val="bg1"/>
                </a:solidFill>
                <a:latin typeface="+mn-lt"/>
              </a:rPr>
              <a:t>dag</a:t>
            </a:r>
            <a:r>
              <a:rPr lang="en-US" sz="6000" dirty="0">
                <a:solidFill>
                  <a:schemeClr val="bg1"/>
                </a:solidFill>
                <a:latin typeface="+mn-lt"/>
              </a:rPr>
              <a:t> van de week was </a:t>
            </a:r>
            <a:r>
              <a:rPr lang="en-US" sz="6000" dirty="0" err="1">
                <a:solidFill>
                  <a:schemeClr val="bg1"/>
                </a:solidFill>
                <a:latin typeface="+mn-lt"/>
              </a:rPr>
              <a:t>er</a:t>
            </a:r>
            <a:r>
              <a:rPr lang="en-US" sz="6000" dirty="0">
                <a:solidFill>
                  <a:schemeClr val="bg1"/>
                </a:solidFill>
                <a:latin typeface="+mn-lt"/>
              </a:rPr>
              <a:t> </a:t>
            </a:r>
            <a:r>
              <a:rPr lang="en-US" sz="6000" dirty="0" err="1">
                <a:solidFill>
                  <a:schemeClr val="bg1"/>
                </a:solidFill>
                <a:latin typeface="+mn-lt"/>
              </a:rPr>
              <a:t>vroeger</a:t>
            </a:r>
            <a:r>
              <a:rPr lang="en-US" sz="6000" dirty="0">
                <a:solidFill>
                  <a:schemeClr val="bg1"/>
                </a:solidFill>
                <a:latin typeface="+mn-lt"/>
              </a:rPr>
              <a:t> </a:t>
            </a:r>
            <a:r>
              <a:rPr lang="en-US" sz="6000" dirty="0" err="1">
                <a:solidFill>
                  <a:schemeClr val="bg1"/>
                </a:solidFill>
                <a:latin typeface="+mn-lt"/>
              </a:rPr>
              <a:t>ook</a:t>
            </a:r>
            <a:r>
              <a:rPr lang="en-US" sz="6000" dirty="0">
                <a:solidFill>
                  <a:schemeClr val="bg1"/>
                </a:solidFill>
                <a:latin typeface="+mn-lt"/>
              </a:rPr>
              <a:t> les? </a:t>
            </a:r>
          </a:p>
        </p:txBody>
      </p:sp>
    </p:spTree>
    <p:extLst>
      <p:ext uri="{BB962C8B-B14F-4D97-AF65-F5344CB8AC3E}">
        <p14:creationId xmlns:p14="http://schemas.microsoft.com/office/powerpoint/2010/main" val="279960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A2180B-2EB8-4E2D-8913-1D4FE3449F87}"/>
              </a:ext>
            </a:extLst>
          </p:cNvPr>
          <p:cNvSpPr>
            <a:spLocks noGrp="1"/>
          </p:cNvSpPr>
          <p:nvPr>
            <p:ph type="title"/>
          </p:nvPr>
        </p:nvSpPr>
        <p:spPr>
          <a:xfrm>
            <a:off x="5295085" y="1419829"/>
            <a:ext cx="6274590" cy="4018341"/>
          </a:xfrm>
          <a:noFill/>
        </p:spPr>
        <p:txBody>
          <a:bodyPr vert="horz" lIns="91440" tIns="45720" rIns="91440" bIns="45720" rtlCol="0" anchor="b">
            <a:normAutofit/>
          </a:bodyPr>
          <a:lstStyle/>
          <a:p>
            <a:pPr algn="ctr"/>
            <a:r>
              <a:rPr lang="en-US" sz="6000" dirty="0" err="1">
                <a:latin typeface="+mn-lt"/>
              </a:rPr>
              <a:t>Vroeger</a:t>
            </a:r>
            <a:r>
              <a:rPr lang="en-US" sz="6000" dirty="0">
                <a:latin typeface="+mn-lt"/>
              </a:rPr>
              <a:t> </a:t>
            </a:r>
            <a:r>
              <a:rPr lang="en-US" sz="6000" dirty="0" err="1">
                <a:latin typeface="+mn-lt"/>
              </a:rPr>
              <a:t>moesten</a:t>
            </a:r>
            <a:r>
              <a:rPr lang="en-US" sz="6000" dirty="0">
                <a:latin typeface="+mn-lt"/>
              </a:rPr>
              <a:t> de </a:t>
            </a:r>
            <a:r>
              <a:rPr lang="en-US" sz="6000" dirty="0" err="1">
                <a:latin typeface="+mn-lt"/>
              </a:rPr>
              <a:t>kinderen</a:t>
            </a:r>
            <a:r>
              <a:rPr lang="en-US" sz="6000" dirty="0">
                <a:latin typeface="+mn-lt"/>
              </a:rPr>
              <a:t> </a:t>
            </a:r>
            <a:r>
              <a:rPr lang="en-US" sz="6000" dirty="0" err="1">
                <a:latin typeface="+mn-lt"/>
              </a:rPr>
              <a:t>ook</a:t>
            </a:r>
            <a:r>
              <a:rPr lang="en-US" sz="6000" dirty="0">
                <a:latin typeface="+mn-lt"/>
              </a:rPr>
              <a:t> op </a:t>
            </a:r>
            <a:r>
              <a:rPr lang="en-US" sz="6000" dirty="0" err="1">
                <a:latin typeface="+mn-lt"/>
              </a:rPr>
              <a:t>zaterdag</a:t>
            </a:r>
            <a:r>
              <a:rPr lang="en-US" sz="6000" dirty="0">
                <a:latin typeface="+mn-lt"/>
              </a:rPr>
              <a:t> </a:t>
            </a:r>
            <a:r>
              <a:rPr lang="en-US" sz="6000" dirty="0" err="1">
                <a:latin typeface="+mn-lt"/>
              </a:rPr>
              <a:t>naar</a:t>
            </a:r>
            <a:r>
              <a:rPr lang="en-US" sz="6000" dirty="0">
                <a:latin typeface="+mn-lt"/>
              </a:rPr>
              <a:t> de klas. </a:t>
            </a:r>
          </a:p>
        </p:txBody>
      </p:sp>
      <p:pic>
        <p:nvPicPr>
          <p:cNvPr id="5" name="Tijdelijke aanduiding voor inhoud 4" descr="Afbeelding met persoon, groep, kind, zitten&#10;&#10;Automatisch gegenereerde beschrijving">
            <a:extLst>
              <a:ext uri="{FF2B5EF4-FFF2-40B4-BE49-F238E27FC236}">
                <a16:creationId xmlns:a16="http://schemas.microsoft.com/office/drawing/2014/main" id="{D9958774-2356-4B3B-B1B6-573D424CE29E}"/>
              </a:ext>
            </a:extLst>
          </p:cNvPr>
          <p:cNvPicPr>
            <a:picLocks noChangeAspect="1"/>
          </p:cNvPicPr>
          <p:nvPr/>
        </p:nvPicPr>
        <p:blipFill rotWithShape="1">
          <a:blip r:embed="rId2">
            <a:extLst>
              <a:ext uri="{28A0092B-C50C-407E-A947-70E740481C1C}">
                <a14:useLocalDpi xmlns:a14="http://schemas.microsoft.com/office/drawing/2010/main" val="0"/>
              </a:ext>
            </a:extLst>
          </a:blip>
          <a:srcRect l="7749" r="39993" b="-1"/>
          <a:stretch/>
        </p:blipFill>
        <p:spPr>
          <a:xfrm>
            <a:off x="1" y="10"/>
            <a:ext cx="4654296" cy="6857990"/>
          </a:xfrm>
          <a:prstGeom prst="rect">
            <a:avLst/>
          </a:prstGeom>
        </p:spPr>
      </p:pic>
    </p:spTree>
    <p:extLst>
      <p:ext uri="{BB962C8B-B14F-4D97-AF65-F5344CB8AC3E}">
        <p14:creationId xmlns:p14="http://schemas.microsoft.com/office/powerpoint/2010/main" val="322611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79A4599F-E591-45A9-84ED-DDA2F0D85034}"/>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0" y="10"/>
            <a:ext cx="12191980" cy="6857990"/>
          </a:xfrm>
          <a:prstGeom prst="rect">
            <a:avLst/>
          </a:prstGeom>
        </p:spPr>
      </p:pic>
      <p:sp>
        <p:nvSpPr>
          <p:cNvPr id="2" name="Titel 1">
            <a:extLst>
              <a:ext uri="{FF2B5EF4-FFF2-40B4-BE49-F238E27FC236}">
                <a16:creationId xmlns:a16="http://schemas.microsoft.com/office/drawing/2014/main" id="{EC1F8158-9E05-4650-9339-FD4E2F4FFCA1}"/>
              </a:ext>
            </a:extLst>
          </p:cNvPr>
          <p:cNvSpPr>
            <a:spLocks noGrp="1"/>
          </p:cNvSpPr>
          <p:nvPr>
            <p:ph type="title"/>
          </p:nvPr>
        </p:nvSpPr>
        <p:spPr>
          <a:xfrm>
            <a:off x="3630968" y="995883"/>
            <a:ext cx="7332214" cy="1698179"/>
          </a:xfrm>
        </p:spPr>
        <p:txBody>
          <a:bodyPr>
            <a:noAutofit/>
          </a:bodyPr>
          <a:lstStyle/>
          <a:p>
            <a:pPr algn="ctr"/>
            <a:r>
              <a:rPr lang="nl-BE" sz="6000" dirty="0">
                <a:solidFill>
                  <a:schemeClr val="bg1"/>
                </a:solidFill>
                <a:latin typeface="+mn-lt"/>
              </a:rPr>
              <a:t>Vraag 1: </a:t>
            </a:r>
            <a:br>
              <a:rPr lang="nl-BE" sz="6000" dirty="0">
                <a:solidFill>
                  <a:schemeClr val="bg1"/>
                </a:solidFill>
                <a:latin typeface="+mn-lt"/>
              </a:rPr>
            </a:br>
            <a:r>
              <a:rPr lang="nl-BE" sz="6000" dirty="0">
                <a:solidFill>
                  <a:schemeClr val="bg1"/>
                </a:solidFill>
                <a:latin typeface="+mn-lt"/>
              </a:rPr>
              <a:t>Sinds wanneer zijn kinderen </a:t>
            </a:r>
            <a:r>
              <a:rPr lang="nl-BE" sz="6000" b="1" dirty="0">
                <a:solidFill>
                  <a:schemeClr val="bg1"/>
                </a:solidFill>
                <a:latin typeface="+mn-lt"/>
              </a:rPr>
              <a:t>leerplichtig</a:t>
            </a:r>
            <a:r>
              <a:rPr lang="nl-BE" sz="6000" dirty="0">
                <a:solidFill>
                  <a:schemeClr val="bg1"/>
                </a:solidFill>
                <a:latin typeface="+mn-lt"/>
              </a:rPr>
              <a:t>? </a:t>
            </a:r>
          </a:p>
        </p:txBody>
      </p:sp>
      <p:sp>
        <p:nvSpPr>
          <p:cNvPr id="3" name="Tijdelijke aanduiding voor inhoud 2">
            <a:extLst>
              <a:ext uri="{FF2B5EF4-FFF2-40B4-BE49-F238E27FC236}">
                <a16:creationId xmlns:a16="http://schemas.microsoft.com/office/drawing/2014/main" id="{BC659DEE-73F8-43EB-91B9-E0890C9774E3}"/>
              </a:ext>
            </a:extLst>
          </p:cNvPr>
          <p:cNvSpPr>
            <a:spLocks noGrp="1"/>
          </p:cNvSpPr>
          <p:nvPr>
            <p:ph idx="1"/>
          </p:nvPr>
        </p:nvSpPr>
        <p:spPr>
          <a:xfrm>
            <a:off x="5989468" y="3429000"/>
            <a:ext cx="2615214" cy="4351338"/>
          </a:xfrm>
        </p:spPr>
        <p:txBody>
          <a:bodyPr>
            <a:normAutofit/>
          </a:bodyPr>
          <a:lstStyle/>
          <a:p>
            <a:pPr marL="0" indent="0">
              <a:buNone/>
            </a:pPr>
            <a:r>
              <a:rPr lang="nl-BE" sz="5400" dirty="0">
                <a:solidFill>
                  <a:schemeClr val="bg1"/>
                </a:solidFill>
              </a:rPr>
              <a:t>A) 1970</a:t>
            </a:r>
          </a:p>
          <a:p>
            <a:pPr marL="0" indent="0">
              <a:buNone/>
            </a:pPr>
            <a:r>
              <a:rPr lang="nl-BE" sz="5400" dirty="0">
                <a:solidFill>
                  <a:schemeClr val="bg1"/>
                </a:solidFill>
              </a:rPr>
              <a:t>B) 1945</a:t>
            </a:r>
          </a:p>
          <a:p>
            <a:pPr marL="0" indent="0">
              <a:buNone/>
            </a:pPr>
            <a:r>
              <a:rPr lang="nl-BE" sz="5400" dirty="0">
                <a:solidFill>
                  <a:schemeClr val="bg1"/>
                </a:solidFill>
              </a:rPr>
              <a:t>C) 1901</a:t>
            </a:r>
          </a:p>
        </p:txBody>
      </p:sp>
    </p:spTree>
    <p:extLst>
      <p:ext uri="{BB962C8B-B14F-4D97-AF65-F5344CB8AC3E}">
        <p14:creationId xmlns:p14="http://schemas.microsoft.com/office/powerpoint/2010/main" val="3647570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395771BF-F221-4260-8E27-D05D87F47292}"/>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F689E2F3-6156-47EB-A7FB-CA5D013F6163}"/>
              </a:ext>
            </a:extLst>
          </p:cNvPr>
          <p:cNvSpPr>
            <a:spLocks noGrp="1"/>
          </p:cNvSpPr>
          <p:nvPr>
            <p:ph type="title"/>
          </p:nvPr>
        </p:nvSpPr>
        <p:spPr>
          <a:xfrm>
            <a:off x="3684233" y="81039"/>
            <a:ext cx="7900386" cy="3248087"/>
          </a:xfrm>
        </p:spPr>
        <p:txBody>
          <a:bodyPr>
            <a:normAutofit fontScale="90000"/>
          </a:bodyPr>
          <a:lstStyle/>
          <a:p>
            <a:pPr algn="ctr"/>
            <a:r>
              <a:rPr lang="nl-BE" sz="6600" dirty="0">
                <a:solidFill>
                  <a:schemeClr val="bg1"/>
                </a:solidFill>
                <a:latin typeface="+mn-lt"/>
              </a:rPr>
              <a:t>Vraag 10: </a:t>
            </a:r>
            <a:br>
              <a:rPr lang="nl-BE" sz="6600" dirty="0">
                <a:solidFill>
                  <a:schemeClr val="bg1"/>
                </a:solidFill>
                <a:latin typeface="+mn-lt"/>
              </a:rPr>
            </a:br>
            <a:r>
              <a:rPr lang="nl-BE" sz="6600" dirty="0">
                <a:solidFill>
                  <a:schemeClr val="bg1"/>
                </a:solidFill>
                <a:latin typeface="+mn-lt"/>
              </a:rPr>
              <a:t>Wie is de huidige minister van onderwijs?</a:t>
            </a:r>
          </a:p>
        </p:txBody>
      </p:sp>
      <p:sp>
        <p:nvSpPr>
          <p:cNvPr id="5" name="Tekstvak 4">
            <a:extLst>
              <a:ext uri="{FF2B5EF4-FFF2-40B4-BE49-F238E27FC236}">
                <a16:creationId xmlns:a16="http://schemas.microsoft.com/office/drawing/2014/main" id="{1E81E5CD-1614-43A4-837E-6E80663AB454}"/>
              </a:ext>
            </a:extLst>
          </p:cNvPr>
          <p:cNvSpPr txBox="1"/>
          <p:nvPr/>
        </p:nvSpPr>
        <p:spPr>
          <a:xfrm>
            <a:off x="4092606" y="3429000"/>
            <a:ext cx="7492013" cy="2123658"/>
          </a:xfrm>
          <a:prstGeom prst="rect">
            <a:avLst/>
          </a:prstGeom>
          <a:noFill/>
        </p:spPr>
        <p:txBody>
          <a:bodyPr wrap="square" rtlCol="0">
            <a:spAutoFit/>
          </a:bodyPr>
          <a:lstStyle/>
          <a:p>
            <a:pPr marL="342900" indent="-342900">
              <a:buAutoNum type="alphaUcParenR"/>
            </a:pPr>
            <a:r>
              <a:rPr lang="nl-BE" sz="4400" dirty="0">
                <a:solidFill>
                  <a:schemeClr val="bg1"/>
                </a:solidFill>
              </a:rPr>
              <a:t> Hilde </a:t>
            </a:r>
            <a:r>
              <a:rPr lang="nl-BE" sz="4400" dirty="0" err="1">
                <a:solidFill>
                  <a:schemeClr val="bg1"/>
                </a:solidFill>
              </a:rPr>
              <a:t>Crevits</a:t>
            </a:r>
            <a:endParaRPr lang="nl-BE" sz="4400" dirty="0">
              <a:solidFill>
                <a:schemeClr val="bg1"/>
              </a:solidFill>
            </a:endParaRPr>
          </a:p>
          <a:p>
            <a:pPr marL="342900" indent="-342900">
              <a:buAutoNum type="alphaUcParenR"/>
            </a:pPr>
            <a:r>
              <a:rPr lang="nl-BE" sz="4400" dirty="0">
                <a:solidFill>
                  <a:schemeClr val="bg1"/>
                </a:solidFill>
              </a:rPr>
              <a:t> Pascal Smet</a:t>
            </a:r>
          </a:p>
          <a:p>
            <a:pPr marL="342900" indent="-342900">
              <a:buAutoNum type="alphaUcParenR"/>
            </a:pPr>
            <a:r>
              <a:rPr lang="nl-BE" sz="4400" dirty="0">
                <a:solidFill>
                  <a:schemeClr val="bg1"/>
                </a:solidFill>
              </a:rPr>
              <a:t> Marleen Vanderpoorten </a:t>
            </a:r>
          </a:p>
        </p:txBody>
      </p:sp>
    </p:spTree>
    <p:extLst>
      <p:ext uri="{BB962C8B-B14F-4D97-AF65-F5344CB8AC3E}">
        <p14:creationId xmlns:p14="http://schemas.microsoft.com/office/powerpoint/2010/main" val="3917901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73F37-1D95-4381-B695-3F29043EDAD0}"/>
              </a:ext>
            </a:extLst>
          </p:cNvPr>
          <p:cNvSpPr>
            <a:spLocks noGrp="1"/>
          </p:cNvSpPr>
          <p:nvPr>
            <p:ph type="title"/>
          </p:nvPr>
        </p:nvSpPr>
        <p:spPr>
          <a:xfrm>
            <a:off x="6222424" y="2505768"/>
            <a:ext cx="5291663" cy="1628775"/>
          </a:xfrm>
        </p:spPr>
        <p:txBody>
          <a:bodyPr vert="horz" lIns="91440" tIns="45720" rIns="91440" bIns="45720" rtlCol="0" anchor="b">
            <a:normAutofit fontScale="90000"/>
          </a:bodyPr>
          <a:lstStyle/>
          <a:p>
            <a:pPr algn="ctr"/>
            <a:r>
              <a:rPr lang="en-US" sz="5300" dirty="0" err="1">
                <a:latin typeface="+mn-lt"/>
              </a:rPr>
              <a:t>Antwoord</a:t>
            </a:r>
            <a:r>
              <a:rPr lang="en-US" sz="5300" dirty="0">
                <a:latin typeface="+mn-lt"/>
              </a:rPr>
              <a:t> A:</a:t>
            </a:r>
            <a:br>
              <a:rPr lang="en-US" sz="3700" dirty="0">
                <a:latin typeface="+mn-lt"/>
              </a:rPr>
            </a:br>
            <a:br>
              <a:rPr lang="en-US" sz="1200" dirty="0">
                <a:latin typeface="+mn-lt"/>
              </a:rPr>
            </a:br>
            <a:r>
              <a:rPr lang="en-US" sz="5300" dirty="0">
                <a:latin typeface="+mn-lt"/>
              </a:rPr>
              <a:t>Hilde </a:t>
            </a:r>
            <a:r>
              <a:rPr lang="en-US" sz="5300" dirty="0" err="1">
                <a:latin typeface="+mn-lt"/>
              </a:rPr>
              <a:t>Crevits</a:t>
            </a:r>
            <a:endParaRPr lang="en-US" sz="5300" dirty="0">
              <a:latin typeface="+mn-lt"/>
            </a:endParaRPr>
          </a:p>
        </p:txBody>
      </p:sp>
      <p:pic>
        <p:nvPicPr>
          <p:cNvPr id="5" name="Tijdelijke aanduiding voor inhoud 4" descr="Afbeelding met persoon, muur, binnen, vrouw&#10;&#10;Automatisch gegenereerde beschrijving">
            <a:extLst>
              <a:ext uri="{FF2B5EF4-FFF2-40B4-BE49-F238E27FC236}">
                <a16:creationId xmlns:a16="http://schemas.microsoft.com/office/drawing/2014/main" id="{919F5E50-3CC3-4A7F-A14F-A89B7C280E79}"/>
              </a:ext>
            </a:extLst>
          </p:cNvPr>
          <p:cNvPicPr>
            <a:picLocks noChangeAspect="1"/>
          </p:cNvPicPr>
          <p:nvPr/>
        </p:nvPicPr>
        <p:blipFill rotWithShape="1">
          <a:blip r:embed="rId2">
            <a:extLst>
              <a:ext uri="{28A0092B-C50C-407E-A947-70E740481C1C}">
                <a14:useLocalDpi xmlns:a14="http://schemas.microsoft.com/office/drawing/2010/main" val="0"/>
              </a:ext>
            </a:extLst>
          </a:blip>
          <a:srcRect t="522" r="1" b="13717"/>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Tree>
    <p:extLst>
      <p:ext uri="{BB962C8B-B14F-4D97-AF65-F5344CB8AC3E}">
        <p14:creationId xmlns:p14="http://schemas.microsoft.com/office/powerpoint/2010/main" val="2487603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68A1F12D-4800-4E3F-8E2E-295564C59384}"/>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FD545C13-035F-4CB2-AAD9-57CD767573C8}"/>
              </a:ext>
            </a:extLst>
          </p:cNvPr>
          <p:cNvSpPr>
            <a:spLocks noGrp="1"/>
          </p:cNvSpPr>
          <p:nvPr>
            <p:ph type="title"/>
          </p:nvPr>
        </p:nvSpPr>
        <p:spPr>
          <a:xfrm>
            <a:off x="2931295" y="1128235"/>
            <a:ext cx="8841419" cy="1325563"/>
          </a:xfrm>
        </p:spPr>
        <p:txBody>
          <a:bodyPr>
            <a:noAutofit/>
          </a:bodyPr>
          <a:lstStyle/>
          <a:p>
            <a:pPr algn="ctr"/>
            <a:r>
              <a:rPr lang="nl-BE" sz="6600" dirty="0">
                <a:solidFill>
                  <a:schemeClr val="bg1"/>
                </a:solidFill>
                <a:latin typeface="+mn-lt"/>
              </a:rPr>
              <a:t>Vraag 11: </a:t>
            </a:r>
            <a:br>
              <a:rPr lang="nl-BE" sz="6600" dirty="0">
                <a:solidFill>
                  <a:schemeClr val="bg1"/>
                </a:solidFill>
                <a:latin typeface="+mn-lt"/>
              </a:rPr>
            </a:br>
            <a:r>
              <a:rPr lang="nl-BE" sz="6600" dirty="0">
                <a:solidFill>
                  <a:schemeClr val="bg1"/>
                </a:solidFill>
                <a:latin typeface="+mn-lt"/>
              </a:rPr>
              <a:t>Wat was de voorganger van de vulpen?</a:t>
            </a:r>
          </a:p>
        </p:txBody>
      </p:sp>
      <p:sp>
        <p:nvSpPr>
          <p:cNvPr id="5" name="Tekstvak 4">
            <a:extLst>
              <a:ext uri="{FF2B5EF4-FFF2-40B4-BE49-F238E27FC236}">
                <a16:creationId xmlns:a16="http://schemas.microsoft.com/office/drawing/2014/main" id="{FD6EEF9F-4126-4F0E-8E71-0C587E151AFC}"/>
              </a:ext>
            </a:extLst>
          </p:cNvPr>
          <p:cNvSpPr txBox="1"/>
          <p:nvPr/>
        </p:nvSpPr>
        <p:spPr>
          <a:xfrm>
            <a:off x="5289519" y="3942538"/>
            <a:ext cx="4502551" cy="1077218"/>
          </a:xfrm>
          <a:prstGeom prst="rect">
            <a:avLst/>
          </a:prstGeom>
          <a:noFill/>
        </p:spPr>
        <p:txBody>
          <a:bodyPr wrap="square" rtlCol="0">
            <a:spAutoFit/>
          </a:bodyPr>
          <a:lstStyle/>
          <a:p>
            <a:pPr algn="ctr"/>
            <a:r>
              <a:rPr lang="nl-BE" sz="3200" dirty="0">
                <a:solidFill>
                  <a:schemeClr val="bg1"/>
                </a:solidFill>
              </a:rPr>
              <a:t>Tip: Sommige dieren hebben dit!</a:t>
            </a:r>
          </a:p>
        </p:txBody>
      </p:sp>
    </p:spTree>
    <p:extLst>
      <p:ext uri="{BB962C8B-B14F-4D97-AF65-F5344CB8AC3E}">
        <p14:creationId xmlns:p14="http://schemas.microsoft.com/office/powerpoint/2010/main" val="967488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kantoorartikelen, schrijfgerei, pen&#10;&#10;Automatisch gegenereerde beschrijving">
            <a:extLst>
              <a:ext uri="{FF2B5EF4-FFF2-40B4-BE49-F238E27FC236}">
                <a16:creationId xmlns:a16="http://schemas.microsoft.com/office/drawing/2014/main" id="{44ACD3BB-27F6-4859-BA5A-C498A6B1BE34}"/>
              </a:ext>
            </a:extLst>
          </p:cNvPr>
          <p:cNvPicPr>
            <a:picLocks noChangeAspect="1"/>
          </p:cNvPicPr>
          <p:nvPr/>
        </p:nvPicPr>
        <p:blipFill rotWithShape="1">
          <a:blip r:embed="rId2">
            <a:extLst>
              <a:ext uri="{28A0092B-C50C-407E-A947-70E740481C1C}">
                <a14:useLocalDpi xmlns:a14="http://schemas.microsoft.com/office/drawing/2010/main" val="0"/>
              </a:ext>
            </a:extLst>
          </a:blip>
          <a:srcRect t="15414"/>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9233B7F0-B75A-4BD5-8EDF-15F70A5B20DC}"/>
              </a:ext>
            </a:extLst>
          </p:cNvPr>
          <p:cNvSpPr>
            <a:spLocks noGrp="1"/>
          </p:cNvSpPr>
          <p:nvPr>
            <p:ph type="title"/>
          </p:nvPr>
        </p:nvSpPr>
        <p:spPr>
          <a:xfrm>
            <a:off x="709448" y="1913950"/>
            <a:ext cx="4204137" cy="1342754"/>
          </a:xfrm>
        </p:spPr>
        <p:txBody>
          <a:bodyPr>
            <a:noAutofit/>
          </a:bodyPr>
          <a:lstStyle/>
          <a:p>
            <a:pPr algn="ctr"/>
            <a:r>
              <a:rPr lang="nl-BE" sz="3600" dirty="0">
                <a:latin typeface="+mn-lt"/>
              </a:rPr>
              <a:t>De voorganger van de vulpen was de ganzenveer</a:t>
            </a: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395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4956788A-3841-4364-BD51-5B64FDAE4219}"/>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0" y="0"/>
            <a:ext cx="12191980" cy="6857990"/>
          </a:xfrm>
          <a:prstGeom prst="rect">
            <a:avLst/>
          </a:prstGeom>
        </p:spPr>
      </p:pic>
      <p:sp>
        <p:nvSpPr>
          <p:cNvPr id="2" name="Titel 1">
            <a:extLst>
              <a:ext uri="{FF2B5EF4-FFF2-40B4-BE49-F238E27FC236}">
                <a16:creationId xmlns:a16="http://schemas.microsoft.com/office/drawing/2014/main" id="{228999F3-A4BD-41B7-B709-F83E133649B9}"/>
              </a:ext>
            </a:extLst>
          </p:cNvPr>
          <p:cNvSpPr>
            <a:spLocks noGrp="1"/>
          </p:cNvSpPr>
          <p:nvPr>
            <p:ph type="title"/>
          </p:nvPr>
        </p:nvSpPr>
        <p:spPr>
          <a:xfrm>
            <a:off x="3231472" y="1101971"/>
            <a:ext cx="8566212" cy="1325563"/>
          </a:xfrm>
        </p:spPr>
        <p:txBody>
          <a:bodyPr>
            <a:noAutofit/>
          </a:bodyPr>
          <a:lstStyle/>
          <a:p>
            <a:pPr algn="ctr"/>
            <a:r>
              <a:rPr lang="nl-BE" sz="6000" dirty="0">
                <a:solidFill>
                  <a:schemeClr val="bg1"/>
                </a:solidFill>
                <a:latin typeface="+mn-lt"/>
              </a:rPr>
              <a:t>Vraag 12: Van wie kregen de kinderen het vormsel? </a:t>
            </a:r>
          </a:p>
        </p:txBody>
      </p:sp>
      <p:sp>
        <p:nvSpPr>
          <p:cNvPr id="3" name="Tijdelijke aanduiding voor inhoud 2">
            <a:extLst>
              <a:ext uri="{FF2B5EF4-FFF2-40B4-BE49-F238E27FC236}">
                <a16:creationId xmlns:a16="http://schemas.microsoft.com/office/drawing/2014/main" id="{3E86E42D-96D4-4CA8-8B32-92D80522B3BB}"/>
              </a:ext>
            </a:extLst>
          </p:cNvPr>
          <p:cNvSpPr>
            <a:spLocks noGrp="1"/>
          </p:cNvSpPr>
          <p:nvPr>
            <p:ph idx="1"/>
          </p:nvPr>
        </p:nvSpPr>
        <p:spPr>
          <a:xfrm>
            <a:off x="5575569" y="3088735"/>
            <a:ext cx="3878017" cy="3108063"/>
          </a:xfrm>
        </p:spPr>
        <p:txBody>
          <a:bodyPr>
            <a:normAutofit/>
          </a:bodyPr>
          <a:lstStyle/>
          <a:p>
            <a:r>
              <a:rPr lang="nl-BE" sz="4400" dirty="0">
                <a:solidFill>
                  <a:schemeClr val="bg1"/>
                </a:solidFill>
              </a:rPr>
              <a:t>A) Pastoor</a:t>
            </a:r>
          </a:p>
          <a:p>
            <a:r>
              <a:rPr lang="nl-BE" sz="4400" dirty="0">
                <a:solidFill>
                  <a:schemeClr val="bg1"/>
                </a:solidFill>
              </a:rPr>
              <a:t>B) Kardinaal</a:t>
            </a:r>
          </a:p>
          <a:p>
            <a:r>
              <a:rPr lang="nl-BE" sz="4400" dirty="0">
                <a:solidFill>
                  <a:schemeClr val="bg1"/>
                </a:solidFill>
              </a:rPr>
              <a:t>C) Bisschop</a:t>
            </a:r>
          </a:p>
        </p:txBody>
      </p:sp>
    </p:spTree>
    <p:extLst>
      <p:ext uri="{BB962C8B-B14F-4D97-AF65-F5344CB8AC3E}">
        <p14:creationId xmlns:p14="http://schemas.microsoft.com/office/powerpoint/2010/main" val="1031124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29327-BA94-46A0-BB1A-EC5331C51FD3}"/>
              </a:ext>
            </a:extLst>
          </p:cNvPr>
          <p:cNvSpPr>
            <a:spLocks noGrp="1"/>
          </p:cNvSpPr>
          <p:nvPr>
            <p:ph type="title"/>
          </p:nvPr>
        </p:nvSpPr>
        <p:spPr>
          <a:xfrm>
            <a:off x="5296379" y="411480"/>
            <a:ext cx="6274590" cy="1870081"/>
          </a:xfrm>
          <a:noFill/>
        </p:spPr>
        <p:txBody>
          <a:bodyPr vert="horz" lIns="91440" tIns="45720" rIns="91440" bIns="45720" rtlCol="0" anchor="b">
            <a:normAutofit/>
          </a:bodyPr>
          <a:lstStyle/>
          <a:p>
            <a:pPr algn="ctr"/>
            <a:r>
              <a:rPr lang="en-US" sz="6000" dirty="0" err="1">
                <a:latin typeface="+mn-lt"/>
              </a:rPr>
              <a:t>Antwoord</a:t>
            </a:r>
            <a:r>
              <a:rPr lang="en-US" sz="6000" dirty="0">
                <a:latin typeface="+mn-lt"/>
              </a:rPr>
              <a:t> C: </a:t>
            </a:r>
            <a:br>
              <a:rPr lang="en-US" sz="6000" dirty="0">
                <a:latin typeface="+mn-lt"/>
              </a:rPr>
            </a:br>
            <a:r>
              <a:rPr lang="en-US" sz="6000" dirty="0">
                <a:latin typeface="+mn-lt"/>
              </a:rPr>
              <a:t>De </a:t>
            </a:r>
            <a:r>
              <a:rPr lang="en-US" sz="6000" dirty="0" err="1">
                <a:latin typeface="+mn-lt"/>
              </a:rPr>
              <a:t>bisschop</a:t>
            </a:r>
            <a:r>
              <a:rPr lang="en-US" sz="6000" dirty="0">
                <a:latin typeface="+mn-lt"/>
              </a:rPr>
              <a:t> </a:t>
            </a:r>
          </a:p>
        </p:txBody>
      </p:sp>
      <p:pic>
        <p:nvPicPr>
          <p:cNvPr id="5" name="Afbeelding 4" descr="Afbeelding met persoon&#10;&#10;Automatisch gegenereerde beschrijving">
            <a:extLst>
              <a:ext uri="{FF2B5EF4-FFF2-40B4-BE49-F238E27FC236}">
                <a16:creationId xmlns:a16="http://schemas.microsoft.com/office/drawing/2014/main" id="{7A60E7B4-57E1-4C7C-84AD-2297A7DB7ABF}"/>
              </a:ext>
            </a:extLst>
          </p:cNvPr>
          <p:cNvPicPr>
            <a:picLocks noChangeAspect="1"/>
          </p:cNvPicPr>
          <p:nvPr/>
        </p:nvPicPr>
        <p:blipFill rotWithShape="1">
          <a:blip r:embed="rId2">
            <a:extLst>
              <a:ext uri="{28A0092B-C50C-407E-A947-70E740481C1C}">
                <a14:useLocalDpi xmlns:a14="http://schemas.microsoft.com/office/drawing/2010/main" val="0"/>
              </a:ext>
            </a:extLst>
          </a:blip>
          <a:srcRect l="196"/>
          <a:stretch/>
        </p:blipFill>
        <p:spPr>
          <a:xfrm>
            <a:off x="1" y="10"/>
            <a:ext cx="4654296" cy="6857990"/>
          </a:xfrm>
          <a:prstGeom prst="rect">
            <a:avLst/>
          </a:prstGeom>
        </p:spPr>
      </p:pic>
      <p:sp>
        <p:nvSpPr>
          <p:cNvPr id="3" name="Tekstvak 2">
            <a:extLst>
              <a:ext uri="{FF2B5EF4-FFF2-40B4-BE49-F238E27FC236}">
                <a16:creationId xmlns:a16="http://schemas.microsoft.com/office/drawing/2014/main" id="{8721D931-5FDF-4D6B-96AF-7AA3E9F4B1B8}"/>
              </a:ext>
            </a:extLst>
          </p:cNvPr>
          <p:cNvSpPr txBox="1"/>
          <p:nvPr/>
        </p:nvSpPr>
        <p:spPr>
          <a:xfrm>
            <a:off x="5939161" y="2663301"/>
            <a:ext cx="5024761" cy="830997"/>
          </a:xfrm>
          <a:prstGeom prst="rect">
            <a:avLst/>
          </a:prstGeom>
          <a:noFill/>
        </p:spPr>
        <p:txBody>
          <a:bodyPr wrap="square" rtlCol="0">
            <a:spAutoFit/>
          </a:bodyPr>
          <a:lstStyle/>
          <a:p>
            <a:pPr algn="ctr"/>
            <a:r>
              <a:rPr lang="nl-BE" sz="2400" dirty="0"/>
              <a:t>In Tielt werd het Vormsel toegediend door bisschop </a:t>
            </a:r>
            <a:r>
              <a:rPr lang="nl-BE" sz="2400" dirty="0" err="1"/>
              <a:t>Lamiroy</a:t>
            </a:r>
            <a:r>
              <a:rPr lang="nl-BE" sz="2400" dirty="0"/>
              <a:t>. </a:t>
            </a:r>
          </a:p>
        </p:txBody>
      </p:sp>
      <p:sp>
        <p:nvSpPr>
          <p:cNvPr id="6" name="Tekstvak 5">
            <a:extLst>
              <a:ext uri="{FF2B5EF4-FFF2-40B4-BE49-F238E27FC236}">
                <a16:creationId xmlns:a16="http://schemas.microsoft.com/office/drawing/2014/main" id="{A523E4BF-773A-4FA9-935A-7C27C24706BC}"/>
              </a:ext>
            </a:extLst>
          </p:cNvPr>
          <p:cNvSpPr txBox="1"/>
          <p:nvPr/>
        </p:nvSpPr>
        <p:spPr>
          <a:xfrm>
            <a:off x="5939161" y="3754740"/>
            <a:ext cx="5024761" cy="2308324"/>
          </a:xfrm>
          <a:prstGeom prst="rect">
            <a:avLst/>
          </a:prstGeom>
          <a:noFill/>
        </p:spPr>
        <p:txBody>
          <a:bodyPr wrap="square" rtlCol="0">
            <a:spAutoFit/>
          </a:bodyPr>
          <a:lstStyle/>
          <a:p>
            <a:pPr algn="ctr"/>
            <a:r>
              <a:rPr lang="nl-BE" sz="2400" dirty="0"/>
              <a:t>Wist je dat het Vormsel vroeger werd toegediend op een weekdag in plaats van op zondag?</a:t>
            </a:r>
          </a:p>
          <a:p>
            <a:pPr algn="ctr"/>
            <a:endParaRPr lang="nl-BE" sz="2400" dirty="0"/>
          </a:p>
          <a:p>
            <a:pPr algn="ctr"/>
            <a:r>
              <a:rPr lang="nl-BE" sz="2400" dirty="0"/>
              <a:t>Wist je ook dat er vroeger maar om de twee jaar vormsel was? </a:t>
            </a:r>
          </a:p>
        </p:txBody>
      </p:sp>
    </p:spTree>
    <p:extLst>
      <p:ext uri="{BB962C8B-B14F-4D97-AF65-F5344CB8AC3E}">
        <p14:creationId xmlns:p14="http://schemas.microsoft.com/office/powerpoint/2010/main" val="3989933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530937A6-8565-4327-BD1D-4F5E750C2AB5}"/>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996C400E-49C7-4A72-8C77-A6881F680498}"/>
              </a:ext>
            </a:extLst>
          </p:cNvPr>
          <p:cNvSpPr>
            <a:spLocks noGrp="1"/>
          </p:cNvSpPr>
          <p:nvPr>
            <p:ph type="title"/>
          </p:nvPr>
        </p:nvSpPr>
        <p:spPr>
          <a:xfrm>
            <a:off x="3320249" y="1139769"/>
            <a:ext cx="9107750" cy="1325563"/>
          </a:xfrm>
        </p:spPr>
        <p:txBody>
          <a:bodyPr>
            <a:noAutofit/>
          </a:bodyPr>
          <a:lstStyle/>
          <a:p>
            <a:pPr algn="ctr"/>
            <a:r>
              <a:rPr lang="nl-BE" sz="5400" dirty="0">
                <a:solidFill>
                  <a:schemeClr val="bg1"/>
                </a:solidFill>
                <a:latin typeface="+mn-lt"/>
              </a:rPr>
              <a:t>Vraag 13: </a:t>
            </a:r>
            <a:br>
              <a:rPr lang="nl-BE" sz="5400" dirty="0">
                <a:solidFill>
                  <a:schemeClr val="bg1"/>
                </a:solidFill>
                <a:latin typeface="+mn-lt"/>
              </a:rPr>
            </a:br>
            <a:r>
              <a:rPr lang="nl-BE" sz="5400" dirty="0">
                <a:solidFill>
                  <a:schemeClr val="bg1"/>
                </a:solidFill>
                <a:latin typeface="+mn-lt"/>
              </a:rPr>
              <a:t>Welk van deze drie dierennamen is </a:t>
            </a:r>
            <a:r>
              <a:rPr lang="nl-BE" sz="5400" b="1" dirty="0">
                <a:solidFill>
                  <a:schemeClr val="bg1"/>
                </a:solidFill>
                <a:latin typeface="+mn-lt"/>
              </a:rPr>
              <a:t>GEEN</a:t>
            </a:r>
            <a:r>
              <a:rPr lang="nl-BE" sz="5400" dirty="0">
                <a:solidFill>
                  <a:schemeClr val="bg1"/>
                </a:solidFill>
                <a:latin typeface="+mn-lt"/>
              </a:rPr>
              <a:t> turntoestel?</a:t>
            </a:r>
            <a:endParaRPr lang="nl-BE" sz="6600" dirty="0">
              <a:solidFill>
                <a:schemeClr val="bg1"/>
              </a:solidFill>
              <a:latin typeface="+mn-lt"/>
            </a:endParaRPr>
          </a:p>
        </p:txBody>
      </p:sp>
      <p:sp>
        <p:nvSpPr>
          <p:cNvPr id="3" name="Tekstvak 2">
            <a:extLst>
              <a:ext uri="{FF2B5EF4-FFF2-40B4-BE49-F238E27FC236}">
                <a16:creationId xmlns:a16="http://schemas.microsoft.com/office/drawing/2014/main" id="{B87EBD65-B383-4DF7-876E-B238390143C8}"/>
              </a:ext>
            </a:extLst>
          </p:cNvPr>
          <p:cNvSpPr txBox="1"/>
          <p:nvPr/>
        </p:nvSpPr>
        <p:spPr>
          <a:xfrm>
            <a:off x="4989250" y="3577701"/>
            <a:ext cx="6152226" cy="2308324"/>
          </a:xfrm>
          <a:prstGeom prst="rect">
            <a:avLst/>
          </a:prstGeom>
          <a:noFill/>
        </p:spPr>
        <p:txBody>
          <a:bodyPr wrap="square" rtlCol="0">
            <a:spAutoFit/>
          </a:bodyPr>
          <a:lstStyle/>
          <a:p>
            <a:pPr marL="342900" indent="-342900">
              <a:buFont typeface="+mj-lt"/>
              <a:buAutoNum type="alphaUcPeriod"/>
            </a:pPr>
            <a:r>
              <a:rPr lang="nl-BE" sz="4800" dirty="0">
                <a:solidFill>
                  <a:schemeClr val="bg1"/>
                </a:solidFill>
              </a:rPr>
              <a:t>Bok </a:t>
            </a:r>
          </a:p>
          <a:p>
            <a:pPr marL="342900" indent="-342900">
              <a:buFont typeface="+mj-lt"/>
              <a:buAutoNum type="alphaUcPeriod"/>
            </a:pPr>
            <a:r>
              <a:rPr lang="nl-BE" sz="4800" dirty="0">
                <a:solidFill>
                  <a:schemeClr val="bg1"/>
                </a:solidFill>
              </a:rPr>
              <a:t>Koe </a:t>
            </a:r>
          </a:p>
          <a:p>
            <a:pPr marL="342900" indent="-342900">
              <a:buFont typeface="+mj-lt"/>
              <a:buAutoNum type="alphaUcPeriod"/>
            </a:pPr>
            <a:r>
              <a:rPr lang="nl-BE" sz="4800" dirty="0">
                <a:solidFill>
                  <a:schemeClr val="bg1"/>
                </a:solidFill>
              </a:rPr>
              <a:t>Paard </a:t>
            </a:r>
          </a:p>
        </p:txBody>
      </p:sp>
    </p:spTree>
    <p:extLst>
      <p:ext uri="{BB962C8B-B14F-4D97-AF65-F5344CB8AC3E}">
        <p14:creationId xmlns:p14="http://schemas.microsoft.com/office/powerpoint/2010/main" val="3092220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6F2BD1-DB4A-452F-A1C0-2A9D0472731F}"/>
              </a:ext>
            </a:extLst>
          </p:cNvPr>
          <p:cNvSpPr>
            <a:spLocks noGrp="1"/>
          </p:cNvSpPr>
          <p:nvPr>
            <p:ph type="title"/>
          </p:nvPr>
        </p:nvSpPr>
        <p:spPr>
          <a:xfrm>
            <a:off x="8139225" y="1945098"/>
            <a:ext cx="3377183" cy="3708895"/>
          </a:xfrm>
          <a:noFill/>
        </p:spPr>
        <p:txBody>
          <a:bodyPr vert="horz" lIns="91440" tIns="45720" rIns="91440" bIns="45720" rtlCol="0" anchor="b">
            <a:normAutofit fontScale="90000"/>
          </a:bodyPr>
          <a:lstStyle/>
          <a:p>
            <a:pPr algn="ctr"/>
            <a:r>
              <a:rPr lang="en-US" sz="5400" dirty="0" err="1">
                <a:latin typeface="+mn-lt"/>
              </a:rPr>
              <a:t>Antwoord</a:t>
            </a:r>
            <a:r>
              <a:rPr lang="en-US" sz="5400" dirty="0">
                <a:latin typeface="+mn-lt"/>
              </a:rPr>
              <a:t>: </a:t>
            </a:r>
            <a:r>
              <a:rPr lang="en-US" sz="5400" dirty="0" err="1">
                <a:latin typeface="+mn-lt"/>
              </a:rPr>
              <a:t>Koe</a:t>
            </a:r>
            <a:br>
              <a:rPr lang="en-US" sz="5400" dirty="0">
                <a:latin typeface="+mn-lt"/>
              </a:rPr>
            </a:br>
            <a:br>
              <a:rPr lang="en-US" sz="5400" dirty="0">
                <a:latin typeface="+mn-lt"/>
              </a:rPr>
            </a:br>
            <a:r>
              <a:rPr lang="en-US" sz="4000" dirty="0" err="1">
                <a:latin typeface="+mn-lt"/>
              </a:rPr>
              <a:t>Hier</a:t>
            </a:r>
            <a:r>
              <a:rPr lang="en-US" sz="4000" dirty="0">
                <a:latin typeface="+mn-lt"/>
              </a:rPr>
              <a:t> </a:t>
            </a:r>
            <a:r>
              <a:rPr lang="en-US" sz="4000" dirty="0" err="1">
                <a:latin typeface="+mn-lt"/>
              </a:rPr>
              <a:t>zie</a:t>
            </a:r>
            <a:r>
              <a:rPr lang="en-US" sz="4000" dirty="0">
                <a:latin typeface="+mn-lt"/>
              </a:rPr>
              <a:t> je </a:t>
            </a:r>
            <a:r>
              <a:rPr lang="en-US" sz="4000" dirty="0" err="1">
                <a:latin typeface="+mn-lt"/>
              </a:rPr>
              <a:t>een</a:t>
            </a:r>
            <a:r>
              <a:rPr lang="en-US" sz="4000" dirty="0">
                <a:latin typeface="+mn-lt"/>
              </a:rPr>
              <a:t> </a:t>
            </a:r>
            <a:r>
              <a:rPr lang="en-US" sz="4000" dirty="0" err="1">
                <a:latin typeface="+mn-lt"/>
              </a:rPr>
              <a:t>foto</a:t>
            </a:r>
            <a:r>
              <a:rPr lang="en-US" sz="4000" dirty="0">
                <a:latin typeface="+mn-lt"/>
              </a:rPr>
              <a:t> van </a:t>
            </a:r>
            <a:r>
              <a:rPr lang="en-US" sz="4000" dirty="0" err="1">
                <a:latin typeface="+mn-lt"/>
              </a:rPr>
              <a:t>een</a:t>
            </a:r>
            <a:r>
              <a:rPr lang="en-US" sz="4000" dirty="0">
                <a:latin typeface="+mn-lt"/>
              </a:rPr>
              <a:t> ‘</a:t>
            </a:r>
            <a:r>
              <a:rPr lang="en-US" sz="4000" dirty="0" err="1">
                <a:latin typeface="+mn-lt"/>
              </a:rPr>
              <a:t>bok</a:t>
            </a:r>
            <a:r>
              <a:rPr lang="en-US" sz="4000" dirty="0">
                <a:latin typeface="+mn-lt"/>
              </a:rPr>
              <a:t>’. </a:t>
            </a:r>
            <a:r>
              <a:rPr lang="en-US" sz="4000" dirty="0" err="1">
                <a:latin typeface="+mn-lt"/>
              </a:rPr>
              <a:t>Een</a:t>
            </a:r>
            <a:r>
              <a:rPr lang="en-US" sz="4000" dirty="0">
                <a:latin typeface="+mn-lt"/>
              </a:rPr>
              <a:t> ‘</a:t>
            </a:r>
            <a:r>
              <a:rPr lang="en-US" sz="4000" dirty="0" err="1">
                <a:latin typeface="+mn-lt"/>
              </a:rPr>
              <a:t>paard</a:t>
            </a:r>
            <a:r>
              <a:rPr lang="en-US" sz="4000" dirty="0">
                <a:latin typeface="+mn-lt"/>
              </a:rPr>
              <a:t>’ is </a:t>
            </a:r>
            <a:r>
              <a:rPr lang="en-US" sz="4000" dirty="0" err="1">
                <a:latin typeface="+mn-lt"/>
              </a:rPr>
              <a:t>iets</a:t>
            </a:r>
            <a:r>
              <a:rPr lang="en-US" sz="4000" dirty="0">
                <a:latin typeface="+mn-lt"/>
              </a:rPr>
              <a:t> </a:t>
            </a:r>
            <a:r>
              <a:rPr lang="en-US" sz="4000" dirty="0" err="1">
                <a:latin typeface="+mn-lt"/>
              </a:rPr>
              <a:t>langer</a:t>
            </a:r>
            <a:r>
              <a:rPr lang="en-US" sz="4000" dirty="0">
                <a:latin typeface="+mn-lt"/>
              </a:rPr>
              <a:t>. </a:t>
            </a:r>
            <a:endParaRPr lang="en-US" sz="5400" dirty="0">
              <a:latin typeface="+mn-lt"/>
            </a:endParaRPr>
          </a:p>
        </p:txBody>
      </p:sp>
      <p:pic>
        <p:nvPicPr>
          <p:cNvPr id="5" name="Afbeelding 4" descr="Afbeelding met gebouw, foto, grond, persoon&#10;&#10;Automatisch gegenereerde beschrijving">
            <a:extLst>
              <a:ext uri="{FF2B5EF4-FFF2-40B4-BE49-F238E27FC236}">
                <a16:creationId xmlns:a16="http://schemas.microsoft.com/office/drawing/2014/main" id="{F4A8018E-B538-4707-9925-3C72194D1C4C}"/>
              </a:ext>
            </a:extLst>
          </p:cNvPr>
          <p:cNvPicPr>
            <a:picLocks noChangeAspect="1"/>
          </p:cNvPicPr>
          <p:nvPr/>
        </p:nvPicPr>
        <p:blipFill rotWithShape="1">
          <a:blip r:embed="rId2">
            <a:extLst>
              <a:ext uri="{28A0092B-C50C-407E-A947-70E740481C1C}">
                <a14:useLocalDpi xmlns:a14="http://schemas.microsoft.com/office/drawing/2010/main" val="0"/>
              </a:ext>
            </a:extLst>
          </a:blip>
          <a:srcRect t="20339" b="11169"/>
          <a:stretch/>
        </p:blipFill>
        <p:spPr>
          <a:xfrm>
            <a:off x="20" y="10"/>
            <a:ext cx="7534636" cy="6857990"/>
          </a:xfrm>
          <a:prstGeom prst="rect">
            <a:avLst/>
          </a:prstGeom>
        </p:spPr>
      </p:pic>
    </p:spTree>
    <p:extLst>
      <p:ext uri="{BB962C8B-B14F-4D97-AF65-F5344CB8AC3E}">
        <p14:creationId xmlns:p14="http://schemas.microsoft.com/office/powerpoint/2010/main" val="262814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52AD0119-A2E2-4203-9B7E-46AD3CF516EC}"/>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010797C4-F9B4-46AB-9A27-967708012B12}"/>
              </a:ext>
            </a:extLst>
          </p:cNvPr>
          <p:cNvSpPr>
            <a:spLocks noGrp="1"/>
          </p:cNvSpPr>
          <p:nvPr>
            <p:ph type="title"/>
          </p:nvPr>
        </p:nvSpPr>
        <p:spPr>
          <a:xfrm>
            <a:off x="3435658" y="1057584"/>
            <a:ext cx="8077940" cy="1325563"/>
          </a:xfrm>
        </p:spPr>
        <p:txBody>
          <a:bodyPr>
            <a:noAutofit/>
          </a:bodyPr>
          <a:lstStyle/>
          <a:p>
            <a:pPr algn="ctr"/>
            <a:r>
              <a:rPr lang="nl-BE" sz="6600" dirty="0">
                <a:solidFill>
                  <a:schemeClr val="bg1"/>
                </a:solidFill>
                <a:latin typeface="+mn-lt"/>
              </a:rPr>
              <a:t>Vraag 14: Wat is dit en voor welk vak werd dit gebruikt? </a:t>
            </a:r>
          </a:p>
        </p:txBody>
      </p:sp>
      <p:pic>
        <p:nvPicPr>
          <p:cNvPr id="6" name="Afbeelding 5" descr="Afbeelding met object, binnen, telraam, muur&#10;&#10;Automatisch gegenereerde beschrijving">
            <a:extLst>
              <a:ext uri="{FF2B5EF4-FFF2-40B4-BE49-F238E27FC236}">
                <a16:creationId xmlns:a16="http://schemas.microsoft.com/office/drawing/2014/main" id="{D1A9D12A-1F64-4483-8900-E76AEDE33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1359" y="3045030"/>
            <a:ext cx="6166082" cy="3715305"/>
          </a:xfrm>
          <a:prstGeom prst="rect">
            <a:avLst/>
          </a:prstGeom>
          <a:ln>
            <a:noFill/>
          </a:ln>
          <a:effectLst>
            <a:softEdge rad="112500"/>
          </a:effectLst>
        </p:spPr>
      </p:pic>
    </p:spTree>
    <p:extLst>
      <p:ext uri="{BB962C8B-B14F-4D97-AF65-F5344CB8AC3E}">
        <p14:creationId xmlns:p14="http://schemas.microsoft.com/office/powerpoint/2010/main" val="3340746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C9BB2-146C-484E-8869-D0DC3FD78415}"/>
              </a:ext>
            </a:extLst>
          </p:cNvPr>
          <p:cNvSpPr>
            <a:spLocks noGrp="1"/>
          </p:cNvSpPr>
          <p:nvPr>
            <p:ph type="title"/>
          </p:nvPr>
        </p:nvSpPr>
        <p:spPr>
          <a:xfrm>
            <a:off x="7925275" y="2070716"/>
            <a:ext cx="4017262" cy="2716567"/>
          </a:xfrm>
          <a:noFill/>
        </p:spPr>
        <p:txBody>
          <a:bodyPr vert="horz" lIns="91440" tIns="45720" rIns="91440" bIns="45720" rtlCol="0" anchor="b">
            <a:normAutofit fontScale="90000"/>
          </a:bodyPr>
          <a:lstStyle/>
          <a:p>
            <a:pPr algn="ctr"/>
            <a:br>
              <a:rPr lang="en-US" dirty="0">
                <a:latin typeface="+mn-lt"/>
              </a:rPr>
            </a:br>
            <a:r>
              <a:rPr lang="en-US" dirty="0" err="1">
                <a:latin typeface="+mn-lt"/>
              </a:rPr>
              <a:t>Dit</a:t>
            </a:r>
            <a:r>
              <a:rPr lang="en-US" dirty="0">
                <a:latin typeface="+mn-lt"/>
              </a:rPr>
              <a:t> is </a:t>
            </a:r>
            <a:r>
              <a:rPr lang="en-US" dirty="0" err="1">
                <a:latin typeface="+mn-lt"/>
              </a:rPr>
              <a:t>een</a:t>
            </a:r>
            <a:r>
              <a:rPr lang="en-US" dirty="0">
                <a:latin typeface="+mn-lt"/>
              </a:rPr>
              <a:t> </a:t>
            </a:r>
            <a:r>
              <a:rPr lang="en-US" b="1" dirty="0" err="1">
                <a:latin typeface="+mn-lt"/>
              </a:rPr>
              <a:t>telraam</a:t>
            </a:r>
            <a:r>
              <a:rPr lang="en-US" dirty="0">
                <a:latin typeface="+mn-lt"/>
              </a:rPr>
              <a:t> </a:t>
            </a:r>
            <a:r>
              <a:rPr lang="en-US" dirty="0" err="1">
                <a:latin typeface="+mn-lt"/>
              </a:rPr>
              <a:t>en</a:t>
            </a:r>
            <a:r>
              <a:rPr lang="en-US" dirty="0">
                <a:latin typeface="+mn-lt"/>
              </a:rPr>
              <a:t> </a:t>
            </a:r>
            <a:r>
              <a:rPr lang="en-US" dirty="0" err="1">
                <a:latin typeface="+mn-lt"/>
              </a:rPr>
              <a:t>werd</a:t>
            </a:r>
            <a:r>
              <a:rPr lang="en-US" dirty="0">
                <a:latin typeface="+mn-lt"/>
              </a:rPr>
              <a:t> </a:t>
            </a:r>
            <a:r>
              <a:rPr lang="en-US" dirty="0" err="1">
                <a:latin typeface="+mn-lt"/>
              </a:rPr>
              <a:t>gebruikt</a:t>
            </a:r>
            <a:r>
              <a:rPr lang="en-US" dirty="0">
                <a:latin typeface="+mn-lt"/>
              </a:rPr>
              <a:t> </a:t>
            </a:r>
            <a:r>
              <a:rPr lang="en-US" dirty="0" err="1">
                <a:latin typeface="+mn-lt"/>
              </a:rPr>
              <a:t>tijdens</a:t>
            </a:r>
            <a:r>
              <a:rPr lang="en-US" dirty="0">
                <a:latin typeface="+mn-lt"/>
              </a:rPr>
              <a:t> de </a:t>
            </a:r>
            <a:r>
              <a:rPr lang="en-US" b="1" dirty="0" err="1">
                <a:latin typeface="+mn-lt"/>
              </a:rPr>
              <a:t>wiskunde</a:t>
            </a:r>
            <a:r>
              <a:rPr lang="en-US" b="1" dirty="0">
                <a:latin typeface="+mn-lt"/>
              </a:rPr>
              <a:t> les</a:t>
            </a:r>
          </a:p>
        </p:txBody>
      </p:sp>
      <p:pic>
        <p:nvPicPr>
          <p:cNvPr id="4" name="Afbeelding 3" descr="Afbeelding met gebouw, foto, persoon, zitten&#10;&#10;Automatisch gegenereerde beschrijving">
            <a:extLst>
              <a:ext uri="{FF2B5EF4-FFF2-40B4-BE49-F238E27FC236}">
                <a16:creationId xmlns:a16="http://schemas.microsoft.com/office/drawing/2014/main" id="{9F2136DC-5281-4ED2-ADA1-BB26390D455B}"/>
              </a:ext>
            </a:extLst>
          </p:cNvPr>
          <p:cNvPicPr>
            <a:picLocks noChangeAspect="1"/>
          </p:cNvPicPr>
          <p:nvPr/>
        </p:nvPicPr>
        <p:blipFill rotWithShape="1">
          <a:blip r:embed="rId2">
            <a:extLst>
              <a:ext uri="{28A0092B-C50C-407E-A947-70E740481C1C}">
                <a14:useLocalDpi xmlns:a14="http://schemas.microsoft.com/office/drawing/2010/main" val="0"/>
              </a:ext>
            </a:extLst>
          </a:blip>
          <a:srcRect l="23438" r="11191"/>
          <a:stretch/>
        </p:blipFill>
        <p:spPr>
          <a:xfrm>
            <a:off x="20" y="10"/>
            <a:ext cx="7534636" cy="6857990"/>
          </a:xfrm>
          <a:prstGeom prst="rect">
            <a:avLst/>
          </a:prstGeom>
        </p:spPr>
      </p:pic>
    </p:spTree>
    <p:extLst>
      <p:ext uri="{BB962C8B-B14F-4D97-AF65-F5344CB8AC3E}">
        <p14:creationId xmlns:p14="http://schemas.microsoft.com/office/powerpoint/2010/main" val="381833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E9482-70BB-4BCA-BFCC-7895F9BE1F9D}"/>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pPr algn="ctr"/>
            <a:r>
              <a:rPr lang="en-US" dirty="0" err="1">
                <a:latin typeface="+mn-lt"/>
              </a:rPr>
              <a:t>Antwoord</a:t>
            </a:r>
            <a:r>
              <a:rPr lang="en-US" dirty="0">
                <a:latin typeface="+mn-lt"/>
              </a:rPr>
              <a:t> C: 1901</a:t>
            </a:r>
          </a:p>
        </p:txBody>
      </p:sp>
      <p:pic>
        <p:nvPicPr>
          <p:cNvPr id="4" name="Afbeelding 3" descr="Afbeelding met persoon, zitten, binnen, laptop&#10;&#10;Automatisch gegenereerde beschrijving">
            <a:extLst>
              <a:ext uri="{FF2B5EF4-FFF2-40B4-BE49-F238E27FC236}">
                <a16:creationId xmlns:a16="http://schemas.microsoft.com/office/drawing/2014/main" id="{5D7678E5-65C6-4013-A36F-89618B2B41AD}"/>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7032" r="16773" b="-1"/>
          <a:stretch/>
        </p:blipFill>
        <p:spPr>
          <a:xfrm>
            <a:off x="20" y="10"/>
            <a:ext cx="7534636" cy="6857990"/>
          </a:xfrm>
          <a:prstGeom prst="rect">
            <a:avLst/>
          </a:prstGeom>
        </p:spPr>
      </p:pic>
    </p:spTree>
    <p:extLst>
      <p:ext uri="{BB962C8B-B14F-4D97-AF65-F5344CB8AC3E}">
        <p14:creationId xmlns:p14="http://schemas.microsoft.com/office/powerpoint/2010/main" val="99981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C536C004-B575-4073-9126-F646CEC8C889}"/>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90B18D01-EFBA-4574-947C-268DFEE9DBF1}"/>
              </a:ext>
            </a:extLst>
          </p:cNvPr>
          <p:cNvSpPr>
            <a:spLocks noGrp="1"/>
          </p:cNvSpPr>
          <p:nvPr>
            <p:ph type="title"/>
          </p:nvPr>
        </p:nvSpPr>
        <p:spPr>
          <a:xfrm>
            <a:off x="3160449" y="2238313"/>
            <a:ext cx="8690499" cy="1325563"/>
          </a:xfrm>
        </p:spPr>
        <p:txBody>
          <a:bodyPr>
            <a:normAutofit fontScale="90000"/>
          </a:bodyPr>
          <a:lstStyle/>
          <a:p>
            <a:pPr algn="ctr"/>
            <a:r>
              <a:rPr lang="nl-BE" sz="6600" dirty="0">
                <a:solidFill>
                  <a:schemeClr val="bg1"/>
                </a:solidFill>
                <a:latin typeface="+mn-lt"/>
              </a:rPr>
              <a:t>Vraag 15: </a:t>
            </a:r>
            <a:br>
              <a:rPr lang="nl-BE" sz="6600" dirty="0">
                <a:solidFill>
                  <a:schemeClr val="bg1"/>
                </a:solidFill>
                <a:latin typeface="+mn-lt"/>
              </a:rPr>
            </a:br>
            <a:r>
              <a:rPr lang="nl-BE" sz="6000" dirty="0">
                <a:solidFill>
                  <a:schemeClr val="bg1"/>
                </a:solidFill>
                <a:latin typeface="+mn-lt"/>
              </a:rPr>
              <a:t>Wat werd er traditioneel gedaan bij het binnenkomen van de klas, voor en na speeltijden en voor het eten? </a:t>
            </a:r>
            <a:endParaRPr lang="nl-BE" sz="6600" dirty="0">
              <a:solidFill>
                <a:schemeClr val="bg1"/>
              </a:solidFill>
              <a:latin typeface="+mn-lt"/>
            </a:endParaRPr>
          </a:p>
        </p:txBody>
      </p:sp>
    </p:spTree>
    <p:extLst>
      <p:ext uri="{BB962C8B-B14F-4D97-AF65-F5344CB8AC3E}">
        <p14:creationId xmlns:p14="http://schemas.microsoft.com/office/powerpoint/2010/main" val="1325781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D4CB7-0A1F-42BA-A5E2-AF818ECD6F39}"/>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pPr algn="ctr"/>
            <a:r>
              <a:rPr lang="en-US" sz="4800" dirty="0">
                <a:latin typeface="+mn-lt"/>
              </a:rPr>
              <a:t>Men </a:t>
            </a:r>
            <a:r>
              <a:rPr lang="en-US" sz="4800" dirty="0" err="1">
                <a:latin typeface="+mn-lt"/>
              </a:rPr>
              <a:t>moest</a:t>
            </a:r>
            <a:r>
              <a:rPr lang="en-US" sz="4800" dirty="0">
                <a:latin typeface="+mn-lt"/>
              </a:rPr>
              <a:t> bidden.</a:t>
            </a:r>
          </a:p>
        </p:txBody>
      </p:sp>
      <p:pic>
        <p:nvPicPr>
          <p:cNvPr id="5" name="Afbeelding 4" descr="Afbeelding met persoon, binnen, tafel, zitten&#10;&#10;Automatisch gegenereerde beschrijving">
            <a:extLst>
              <a:ext uri="{FF2B5EF4-FFF2-40B4-BE49-F238E27FC236}">
                <a16:creationId xmlns:a16="http://schemas.microsoft.com/office/drawing/2014/main" id="{6DC3A8E1-7B6D-4C91-AA6A-7FE9636906AB}"/>
              </a:ext>
            </a:extLst>
          </p:cNvPr>
          <p:cNvPicPr>
            <a:picLocks noChangeAspect="1"/>
          </p:cNvPicPr>
          <p:nvPr/>
        </p:nvPicPr>
        <p:blipFill rotWithShape="1">
          <a:blip r:embed="rId2">
            <a:extLst>
              <a:ext uri="{28A0092B-C50C-407E-A947-70E740481C1C}">
                <a14:useLocalDpi xmlns:a14="http://schemas.microsoft.com/office/drawing/2010/main" val="0"/>
              </a:ext>
            </a:extLst>
          </a:blip>
          <a:srcRect t="25746" b="10996"/>
          <a:stretch/>
        </p:blipFill>
        <p:spPr>
          <a:xfrm>
            <a:off x="20" y="10"/>
            <a:ext cx="7534636" cy="6857990"/>
          </a:xfrm>
          <a:prstGeom prst="rect">
            <a:avLst/>
          </a:prstGeom>
        </p:spPr>
      </p:pic>
    </p:spTree>
    <p:extLst>
      <p:ext uri="{BB962C8B-B14F-4D97-AF65-F5344CB8AC3E}">
        <p14:creationId xmlns:p14="http://schemas.microsoft.com/office/powerpoint/2010/main" val="3737918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4DE4E9A9-F055-48B7-B570-3F3435FC18AF}"/>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1ED4B7D6-567F-4504-9A91-87A420BED152}"/>
              </a:ext>
            </a:extLst>
          </p:cNvPr>
          <p:cNvSpPr>
            <a:spLocks noGrp="1"/>
          </p:cNvSpPr>
          <p:nvPr>
            <p:ph type="title"/>
          </p:nvPr>
        </p:nvSpPr>
        <p:spPr>
          <a:xfrm>
            <a:off x="2823099" y="2442500"/>
            <a:ext cx="9001218" cy="1325563"/>
          </a:xfrm>
        </p:spPr>
        <p:txBody>
          <a:bodyPr>
            <a:noAutofit/>
          </a:bodyPr>
          <a:lstStyle/>
          <a:p>
            <a:pPr algn="ctr"/>
            <a:r>
              <a:rPr lang="nl-BE" sz="5400" dirty="0">
                <a:solidFill>
                  <a:schemeClr val="bg1"/>
                </a:solidFill>
                <a:latin typeface="+mn-lt"/>
              </a:rPr>
              <a:t>Vraag 16:</a:t>
            </a:r>
            <a:br>
              <a:rPr lang="nl-BE" sz="5400" dirty="0">
                <a:solidFill>
                  <a:schemeClr val="bg1"/>
                </a:solidFill>
                <a:latin typeface="+mn-lt"/>
              </a:rPr>
            </a:br>
            <a:r>
              <a:rPr lang="nl-BE" sz="5400" dirty="0">
                <a:solidFill>
                  <a:schemeClr val="bg1"/>
                </a:solidFill>
                <a:latin typeface="+mn-lt"/>
              </a:rPr>
              <a:t> Wat moesten de meeste meisjes in de klas dragen over hun kleren? </a:t>
            </a:r>
          </a:p>
        </p:txBody>
      </p:sp>
    </p:spTree>
    <p:extLst>
      <p:ext uri="{BB962C8B-B14F-4D97-AF65-F5344CB8AC3E}">
        <p14:creationId xmlns:p14="http://schemas.microsoft.com/office/powerpoint/2010/main" val="250169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1A276-8387-479C-B86F-ED27D7DB28F4}"/>
              </a:ext>
            </a:extLst>
          </p:cNvPr>
          <p:cNvSpPr>
            <a:spLocks noGrp="1"/>
          </p:cNvSpPr>
          <p:nvPr>
            <p:ph type="title"/>
          </p:nvPr>
        </p:nvSpPr>
        <p:spPr>
          <a:xfrm>
            <a:off x="8016114" y="1183394"/>
            <a:ext cx="3623688" cy="4491212"/>
          </a:xfrm>
          <a:noFill/>
        </p:spPr>
        <p:txBody>
          <a:bodyPr vert="horz" lIns="91440" tIns="45720" rIns="91440" bIns="45720" rtlCol="0" anchor="b">
            <a:normAutofit/>
          </a:bodyPr>
          <a:lstStyle/>
          <a:p>
            <a:pPr algn="ctr"/>
            <a:r>
              <a:rPr lang="en-US" sz="5400" dirty="0">
                <a:latin typeface="+mn-lt"/>
              </a:rPr>
              <a:t>De </a:t>
            </a:r>
            <a:r>
              <a:rPr lang="en-US" sz="5400" dirty="0" err="1">
                <a:latin typeface="+mn-lt"/>
              </a:rPr>
              <a:t>meisjes</a:t>
            </a:r>
            <a:r>
              <a:rPr lang="en-US" sz="5400" dirty="0">
                <a:latin typeface="+mn-lt"/>
              </a:rPr>
              <a:t> </a:t>
            </a:r>
            <a:r>
              <a:rPr lang="en-US" sz="5400" dirty="0" err="1">
                <a:latin typeface="+mn-lt"/>
              </a:rPr>
              <a:t>droegen</a:t>
            </a:r>
            <a:r>
              <a:rPr lang="en-US" sz="5400" dirty="0">
                <a:latin typeface="+mn-lt"/>
              </a:rPr>
              <a:t> </a:t>
            </a:r>
            <a:r>
              <a:rPr lang="en-US" sz="5400" dirty="0" err="1">
                <a:latin typeface="+mn-lt"/>
              </a:rPr>
              <a:t>een</a:t>
            </a:r>
            <a:r>
              <a:rPr lang="en-US" sz="5400" dirty="0">
                <a:latin typeface="+mn-lt"/>
              </a:rPr>
              <a:t> </a:t>
            </a:r>
            <a:r>
              <a:rPr lang="en-US" sz="5400" dirty="0" err="1">
                <a:latin typeface="+mn-lt"/>
              </a:rPr>
              <a:t>schort</a:t>
            </a:r>
            <a:r>
              <a:rPr lang="en-US" sz="5400" dirty="0">
                <a:latin typeface="+mn-lt"/>
              </a:rPr>
              <a:t> </a:t>
            </a:r>
            <a:r>
              <a:rPr lang="en-US" sz="5400" dirty="0" err="1">
                <a:latin typeface="+mn-lt"/>
              </a:rPr>
              <a:t>boven</a:t>
            </a:r>
            <a:r>
              <a:rPr lang="en-US" sz="5400" dirty="0">
                <a:latin typeface="+mn-lt"/>
              </a:rPr>
              <a:t> </a:t>
            </a:r>
            <a:r>
              <a:rPr lang="en-US" sz="5400" dirty="0" err="1">
                <a:latin typeface="+mn-lt"/>
              </a:rPr>
              <a:t>hun</a:t>
            </a:r>
            <a:r>
              <a:rPr lang="en-US" sz="5400" dirty="0">
                <a:latin typeface="+mn-lt"/>
              </a:rPr>
              <a:t> </a:t>
            </a:r>
            <a:r>
              <a:rPr lang="en-US" sz="5400" dirty="0" err="1">
                <a:latin typeface="+mn-lt"/>
              </a:rPr>
              <a:t>kleren</a:t>
            </a:r>
            <a:r>
              <a:rPr lang="en-US" sz="5400" dirty="0">
                <a:latin typeface="+mn-lt"/>
              </a:rPr>
              <a:t> </a:t>
            </a:r>
          </a:p>
        </p:txBody>
      </p:sp>
      <p:pic>
        <p:nvPicPr>
          <p:cNvPr id="7" name="Afbeelding 6" descr="Afbeelding met boom, buiten, gebouw, weg&#10;&#10;Automatisch gegenereerde beschrijving">
            <a:extLst>
              <a:ext uri="{FF2B5EF4-FFF2-40B4-BE49-F238E27FC236}">
                <a16:creationId xmlns:a16="http://schemas.microsoft.com/office/drawing/2014/main" id="{8DEE1792-3E31-4A4B-BABF-B0186A803E6D}"/>
              </a:ext>
            </a:extLst>
          </p:cNvPr>
          <p:cNvPicPr>
            <a:picLocks noChangeAspect="1"/>
          </p:cNvPicPr>
          <p:nvPr/>
        </p:nvPicPr>
        <p:blipFill rotWithShape="1">
          <a:blip r:embed="rId2">
            <a:extLst>
              <a:ext uri="{28A0092B-C50C-407E-A947-70E740481C1C}">
                <a14:useLocalDpi xmlns:a14="http://schemas.microsoft.com/office/drawing/2010/main" val="0"/>
              </a:ext>
            </a:extLst>
          </a:blip>
          <a:srcRect l="13848" r="18860" b="1"/>
          <a:stretch/>
        </p:blipFill>
        <p:spPr>
          <a:xfrm>
            <a:off x="20" y="10"/>
            <a:ext cx="7534636" cy="6857990"/>
          </a:xfrm>
          <a:prstGeom prst="rect">
            <a:avLst/>
          </a:prstGeom>
        </p:spPr>
      </p:pic>
    </p:spTree>
    <p:extLst>
      <p:ext uri="{BB962C8B-B14F-4D97-AF65-F5344CB8AC3E}">
        <p14:creationId xmlns:p14="http://schemas.microsoft.com/office/powerpoint/2010/main" val="3288175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B3189F26-1FF5-43DD-BFFC-6978D99706F0}"/>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9295CC60-A0B3-409C-A31A-7FA38558A342}"/>
              </a:ext>
            </a:extLst>
          </p:cNvPr>
          <p:cNvSpPr>
            <a:spLocks noGrp="1"/>
          </p:cNvSpPr>
          <p:nvPr>
            <p:ph type="title"/>
          </p:nvPr>
        </p:nvSpPr>
        <p:spPr>
          <a:xfrm>
            <a:off x="4696286" y="2103437"/>
            <a:ext cx="6284651" cy="1325563"/>
          </a:xfrm>
        </p:spPr>
        <p:txBody>
          <a:bodyPr>
            <a:normAutofit fontScale="90000"/>
          </a:bodyPr>
          <a:lstStyle/>
          <a:p>
            <a:pPr algn="ctr"/>
            <a:r>
              <a:rPr lang="nl-BE" sz="6600" dirty="0">
                <a:solidFill>
                  <a:schemeClr val="bg1"/>
                </a:solidFill>
                <a:latin typeface="+mn-lt"/>
              </a:rPr>
              <a:t>Vraag 17: </a:t>
            </a:r>
            <a:br>
              <a:rPr lang="nl-BE" sz="6600" dirty="0">
                <a:solidFill>
                  <a:schemeClr val="bg1"/>
                </a:solidFill>
                <a:latin typeface="+mn-lt"/>
              </a:rPr>
            </a:br>
            <a:r>
              <a:rPr lang="nl-BE" sz="6000" dirty="0">
                <a:solidFill>
                  <a:schemeClr val="bg1"/>
                </a:solidFill>
                <a:latin typeface="+mn-lt"/>
              </a:rPr>
              <a:t>Welke spelletjes werden op de speelplaats gespeeld?</a:t>
            </a:r>
            <a:br>
              <a:rPr lang="nl-BE" sz="6000" dirty="0">
                <a:solidFill>
                  <a:schemeClr val="bg1"/>
                </a:solidFill>
                <a:latin typeface="+mn-lt"/>
              </a:rPr>
            </a:br>
            <a:br>
              <a:rPr lang="nl-BE" sz="6000" dirty="0">
                <a:solidFill>
                  <a:schemeClr val="bg1"/>
                </a:solidFill>
                <a:latin typeface="+mn-lt"/>
              </a:rPr>
            </a:br>
            <a:r>
              <a:rPr lang="nl-BE" sz="6000" b="1" dirty="0">
                <a:solidFill>
                  <a:schemeClr val="bg1"/>
                </a:solidFill>
                <a:latin typeface="+mn-lt"/>
              </a:rPr>
              <a:t>Noem er 4 op! </a:t>
            </a:r>
            <a:endParaRPr lang="nl-BE" sz="6600" b="1" dirty="0">
              <a:solidFill>
                <a:schemeClr val="bg1"/>
              </a:solidFill>
              <a:latin typeface="+mn-lt"/>
            </a:endParaRPr>
          </a:p>
        </p:txBody>
      </p:sp>
    </p:spTree>
    <p:extLst>
      <p:ext uri="{BB962C8B-B14F-4D97-AF65-F5344CB8AC3E}">
        <p14:creationId xmlns:p14="http://schemas.microsoft.com/office/powerpoint/2010/main" val="3871328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Afbeeldingsresultaat voor spelen van vroeger">
            <a:extLst>
              <a:ext uri="{FF2B5EF4-FFF2-40B4-BE49-F238E27FC236}">
                <a16:creationId xmlns:a16="http://schemas.microsoft.com/office/drawing/2014/main" id="{E2318308-1233-4EE7-A2E7-5F3326E6BE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64" r="3539" b="3"/>
          <a:stretch/>
        </p:blipFill>
        <p:spPr bwMode="auto">
          <a:xfrm>
            <a:off x="1" y="894"/>
            <a:ext cx="2775274" cy="25320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spelen van vroeger">
            <a:extLst>
              <a:ext uri="{FF2B5EF4-FFF2-40B4-BE49-F238E27FC236}">
                <a16:creationId xmlns:a16="http://schemas.microsoft.com/office/drawing/2014/main" id="{27220E38-E135-4291-B80D-7C4E033EDC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482" r="23117" b="-2"/>
          <a:stretch/>
        </p:blipFill>
        <p:spPr bwMode="auto">
          <a:xfrm>
            <a:off x="2939867" y="894"/>
            <a:ext cx="1714430" cy="253200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buiten, persoon, boom, lucht&#10;&#10;Automatisch gegenereerde beschrijving">
            <a:extLst>
              <a:ext uri="{FF2B5EF4-FFF2-40B4-BE49-F238E27FC236}">
                <a16:creationId xmlns:a16="http://schemas.microsoft.com/office/drawing/2014/main" id="{A7E307E4-AE0F-4D64-A47F-78373355E4B9}"/>
              </a:ext>
            </a:extLst>
          </p:cNvPr>
          <p:cNvPicPr>
            <a:picLocks noChangeAspect="1"/>
          </p:cNvPicPr>
          <p:nvPr/>
        </p:nvPicPr>
        <p:blipFill rotWithShape="1">
          <a:blip r:embed="rId4">
            <a:extLst>
              <a:ext uri="{28A0092B-C50C-407E-A947-70E740481C1C}">
                <a14:useLocalDpi xmlns:a14="http://schemas.microsoft.com/office/drawing/2010/main" val="0"/>
              </a:ext>
            </a:extLst>
          </a:blip>
          <a:srcRect r="3238" b="3"/>
          <a:stretch/>
        </p:blipFill>
        <p:spPr>
          <a:xfrm>
            <a:off x="20" y="2696586"/>
            <a:ext cx="4654276" cy="4160520"/>
          </a:xfrm>
          <a:prstGeom prst="rect">
            <a:avLst/>
          </a:prstGeom>
        </p:spPr>
      </p:pic>
      <p:cxnSp>
        <p:nvCxnSpPr>
          <p:cNvPr id="75" name="Straight Connector 74">
            <a:extLst>
              <a:ext uri="{FF2B5EF4-FFF2-40B4-BE49-F238E27FC236}">
                <a16:creationId xmlns:a16="http://schemas.microsoft.com/office/drawing/2014/main" id="{6618A8D3-4F2D-4AE9-9A0A-A7D41D84B9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4227" y="4003046"/>
            <a:ext cx="5577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1F02FBE2-B43D-4131-8EBD-C4CCD2C4CCF1}"/>
              </a:ext>
            </a:extLst>
          </p:cNvPr>
          <p:cNvSpPr txBox="1"/>
          <p:nvPr/>
        </p:nvSpPr>
        <p:spPr>
          <a:xfrm>
            <a:off x="5440794" y="495983"/>
            <a:ext cx="5991997" cy="5016758"/>
          </a:xfrm>
          <a:prstGeom prst="rect">
            <a:avLst/>
          </a:prstGeom>
          <a:noFill/>
        </p:spPr>
        <p:txBody>
          <a:bodyPr wrap="square" rtlCol="0">
            <a:spAutoFit/>
          </a:bodyPr>
          <a:lstStyle/>
          <a:p>
            <a:pPr marL="285750" indent="-285750">
              <a:buFont typeface="Arial" panose="020B0604020202020204" pitchFamily="34" charset="0"/>
              <a:buChar char="•"/>
            </a:pPr>
            <a:r>
              <a:rPr lang="nl-BE" sz="4000" dirty="0" err="1"/>
              <a:t>Kaaiklinktigen</a:t>
            </a:r>
            <a:r>
              <a:rPr lang="nl-BE" sz="4000" dirty="0"/>
              <a:t> / hinkelen </a:t>
            </a:r>
          </a:p>
          <a:p>
            <a:pPr marL="285750" indent="-285750">
              <a:buFont typeface="Arial" panose="020B0604020202020204" pitchFamily="34" charset="0"/>
              <a:buChar char="•"/>
            </a:pPr>
            <a:r>
              <a:rPr lang="nl-BE" sz="4000" dirty="0"/>
              <a:t>Knikkeren</a:t>
            </a:r>
          </a:p>
          <a:p>
            <a:pPr marL="285750" indent="-285750">
              <a:buFont typeface="Arial" panose="020B0604020202020204" pitchFamily="34" charset="0"/>
              <a:buChar char="•"/>
            </a:pPr>
            <a:r>
              <a:rPr lang="nl-BE" sz="4000" dirty="0"/>
              <a:t>Tobben </a:t>
            </a:r>
          </a:p>
          <a:p>
            <a:pPr marL="285750" indent="-285750">
              <a:buFont typeface="Arial" panose="020B0604020202020204" pitchFamily="34" charset="0"/>
              <a:buChar char="•"/>
            </a:pPr>
            <a:r>
              <a:rPr lang="nl-BE" sz="4000" dirty="0"/>
              <a:t>Bikkelen </a:t>
            </a:r>
          </a:p>
          <a:p>
            <a:pPr marL="285750" indent="-285750">
              <a:buFont typeface="Arial" panose="020B0604020202020204" pitchFamily="34" charset="0"/>
              <a:buChar char="•"/>
            </a:pPr>
            <a:r>
              <a:rPr lang="nl-BE" sz="4000" dirty="0"/>
              <a:t>Touwtje springen</a:t>
            </a:r>
          </a:p>
          <a:p>
            <a:r>
              <a:rPr lang="nl-BE" sz="4000" dirty="0"/>
              <a:t> </a:t>
            </a:r>
          </a:p>
          <a:p>
            <a:pPr marL="285750" indent="-285750">
              <a:buFont typeface="Arial" panose="020B0604020202020204" pitchFamily="34" charset="0"/>
              <a:buChar char="•"/>
            </a:pPr>
            <a:r>
              <a:rPr lang="nl-BE" sz="4000" dirty="0"/>
              <a:t>Kitje duik (verstoppertje)</a:t>
            </a:r>
          </a:p>
          <a:p>
            <a:pPr marL="285750" indent="-285750">
              <a:buFont typeface="Arial" panose="020B0604020202020204" pitchFamily="34" charset="0"/>
              <a:buChar char="•"/>
            </a:pPr>
            <a:r>
              <a:rPr lang="nl-BE" sz="4000" dirty="0"/>
              <a:t>Tikkertje  </a:t>
            </a:r>
          </a:p>
        </p:txBody>
      </p:sp>
    </p:spTree>
    <p:extLst>
      <p:ext uri="{BB962C8B-B14F-4D97-AF65-F5344CB8AC3E}">
        <p14:creationId xmlns:p14="http://schemas.microsoft.com/office/powerpoint/2010/main" val="2538734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F9368AF0-742C-46EC-8F80-BA81F2A6C40F}"/>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A85D499E-0E7A-446B-9D66-E71EE7111D47}"/>
              </a:ext>
            </a:extLst>
          </p:cNvPr>
          <p:cNvSpPr>
            <a:spLocks noGrp="1"/>
          </p:cNvSpPr>
          <p:nvPr>
            <p:ph type="title"/>
          </p:nvPr>
        </p:nvSpPr>
        <p:spPr>
          <a:xfrm>
            <a:off x="3684233" y="2766218"/>
            <a:ext cx="7669566" cy="1325563"/>
          </a:xfrm>
        </p:spPr>
        <p:txBody>
          <a:bodyPr>
            <a:normAutofit fontScale="90000"/>
          </a:bodyPr>
          <a:lstStyle/>
          <a:p>
            <a:pPr algn="ctr"/>
            <a:r>
              <a:rPr lang="nl-BE" sz="6600" dirty="0">
                <a:solidFill>
                  <a:schemeClr val="bg1"/>
                </a:solidFill>
                <a:latin typeface="+mn-lt"/>
              </a:rPr>
              <a:t>Vraag 18: </a:t>
            </a:r>
            <a:br>
              <a:rPr lang="nl-BE" sz="6600" dirty="0">
                <a:solidFill>
                  <a:schemeClr val="bg1"/>
                </a:solidFill>
                <a:latin typeface="+mn-lt"/>
              </a:rPr>
            </a:br>
            <a:r>
              <a:rPr lang="nl-BE" sz="6600" dirty="0">
                <a:solidFill>
                  <a:schemeClr val="bg1"/>
                </a:solidFill>
                <a:latin typeface="+mn-lt"/>
              </a:rPr>
              <a:t>Wat droegen de meisjes vaak in hun haar? </a:t>
            </a:r>
          </a:p>
        </p:txBody>
      </p:sp>
    </p:spTree>
    <p:extLst>
      <p:ext uri="{BB962C8B-B14F-4D97-AF65-F5344CB8AC3E}">
        <p14:creationId xmlns:p14="http://schemas.microsoft.com/office/powerpoint/2010/main" val="3261004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978321-9383-401E-9866-78EDF3B10215}"/>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pPr algn="ctr"/>
            <a:r>
              <a:rPr lang="en-US" dirty="0">
                <a:latin typeface="+mn-lt"/>
              </a:rPr>
              <a:t>Ze </a:t>
            </a:r>
            <a:r>
              <a:rPr lang="en-US" dirty="0" err="1">
                <a:latin typeface="+mn-lt"/>
              </a:rPr>
              <a:t>droegen</a:t>
            </a:r>
            <a:r>
              <a:rPr lang="en-US" dirty="0">
                <a:latin typeface="+mn-lt"/>
              </a:rPr>
              <a:t> </a:t>
            </a:r>
            <a:r>
              <a:rPr lang="en-US" dirty="0" err="1">
                <a:latin typeface="+mn-lt"/>
              </a:rPr>
              <a:t>een</a:t>
            </a:r>
            <a:r>
              <a:rPr lang="en-US" dirty="0">
                <a:latin typeface="+mn-lt"/>
              </a:rPr>
              <a:t> </a:t>
            </a:r>
            <a:r>
              <a:rPr lang="en-US" dirty="0" err="1">
                <a:latin typeface="+mn-lt"/>
              </a:rPr>
              <a:t>grote</a:t>
            </a:r>
            <a:r>
              <a:rPr lang="en-US" dirty="0">
                <a:latin typeface="+mn-lt"/>
              </a:rPr>
              <a:t> </a:t>
            </a:r>
            <a:r>
              <a:rPr lang="en-US" dirty="0" err="1">
                <a:latin typeface="+mn-lt"/>
              </a:rPr>
              <a:t>witte</a:t>
            </a:r>
            <a:r>
              <a:rPr lang="en-US" dirty="0">
                <a:latin typeface="+mn-lt"/>
              </a:rPr>
              <a:t> </a:t>
            </a:r>
            <a:r>
              <a:rPr lang="en-US" dirty="0" err="1">
                <a:latin typeface="+mn-lt"/>
              </a:rPr>
              <a:t>strik</a:t>
            </a:r>
            <a:r>
              <a:rPr lang="en-US" dirty="0">
                <a:latin typeface="+mn-lt"/>
              </a:rPr>
              <a:t>.</a:t>
            </a:r>
          </a:p>
        </p:txBody>
      </p:sp>
      <p:pic>
        <p:nvPicPr>
          <p:cNvPr id="17" name="Afbeelding 16" descr="Afbeelding met persoon, buiten, gebouw, foto&#10;&#10;Automatisch gegenereerde beschrijving">
            <a:extLst>
              <a:ext uri="{FF2B5EF4-FFF2-40B4-BE49-F238E27FC236}">
                <a16:creationId xmlns:a16="http://schemas.microsoft.com/office/drawing/2014/main" id="{1B4A8FB7-D762-4008-A1A7-25D70C381505}"/>
              </a:ext>
            </a:extLst>
          </p:cNvPr>
          <p:cNvPicPr>
            <a:picLocks noChangeAspect="1"/>
          </p:cNvPicPr>
          <p:nvPr/>
        </p:nvPicPr>
        <p:blipFill rotWithShape="1">
          <a:blip r:embed="rId2">
            <a:extLst>
              <a:ext uri="{28A0092B-C50C-407E-A947-70E740481C1C}">
                <a14:useLocalDpi xmlns:a14="http://schemas.microsoft.com/office/drawing/2010/main" val="0"/>
              </a:ext>
            </a:extLst>
          </a:blip>
          <a:srcRect r="-1" b="28776"/>
          <a:stretch/>
        </p:blipFill>
        <p:spPr>
          <a:xfrm>
            <a:off x="20" y="10"/>
            <a:ext cx="7534636" cy="6857990"/>
          </a:xfrm>
          <a:prstGeom prst="rect">
            <a:avLst/>
          </a:prstGeom>
        </p:spPr>
      </p:pic>
    </p:spTree>
    <p:extLst>
      <p:ext uri="{BB962C8B-B14F-4D97-AF65-F5344CB8AC3E}">
        <p14:creationId xmlns:p14="http://schemas.microsoft.com/office/powerpoint/2010/main" val="2135371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E73497DF-8634-492F-99E0-4F69FDAF4057}"/>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028"/>
            <a:ext cx="12191980" cy="6857990"/>
          </a:xfrm>
          <a:prstGeom prst="rect">
            <a:avLst/>
          </a:prstGeom>
        </p:spPr>
      </p:pic>
      <p:sp>
        <p:nvSpPr>
          <p:cNvPr id="2" name="Titel 1">
            <a:extLst>
              <a:ext uri="{FF2B5EF4-FFF2-40B4-BE49-F238E27FC236}">
                <a16:creationId xmlns:a16="http://schemas.microsoft.com/office/drawing/2014/main" id="{67B3D194-592C-4D65-BCA5-4150D3B8C58F}"/>
              </a:ext>
            </a:extLst>
          </p:cNvPr>
          <p:cNvSpPr>
            <a:spLocks noGrp="1"/>
          </p:cNvSpPr>
          <p:nvPr>
            <p:ph type="title"/>
          </p:nvPr>
        </p:nvSpPr>
        <p:spPr>
          <a:xfrm>
            <a:off x="2436181" y="267470"/>
            <a:ext cx="10515600" cy="1325563"/>
          </a:xfrm>
        </p:spPr>
        <p:txBody>
          <a:bodyPr/>
          <a:lstStyle/>
          <a:p>
            <a:pPr algn="ctr"/>
            <a:r>
              <a:rPr lang="nl-BE" sz="6600" dirty="0">
                <a:solidFill>
                  <a:schemeClr val="bg1"/>
                </a:solidFill>
                <a:latin typeface="+mn-lt"/>
              </a:rPr>
              <a:t>Vraag 19: Wat zijn dit? </a:t>
            </a:r>
          </a:p>
        </p:txBody>
      </p:sp>
      <p:pic>
        <p:nvPicPr>
          <p:cNvPr id="6" name="Afbeelding 5" descr="Afbeelding met binnen, muur, metaalgoed&#10;&#10;Automatisch gegenereerde beschrijving">
            <a:extLst>
              <a:ext uri="{FF2B5EF4-FFF2-40B4-BE49-F238E27FC236}">
                <a16:creationId xmlns:a16="http://schemas.microsoft.com/office/drawing/2014/main" id="{D15674D0-3A1D-4C71-82C7-8513EF730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021" y="1406603"/>
            <a:ext cx="7067919" cy="4711946"/>
          </a:xfrm>
          <a:prstGeom prst="rect">
            <a:avLst/>
          </a:prstGeom>
          <a:ln>
            <a:noFill/>
          </a:ln>
          <a:effectLst>
            <a:softEdge rad="112500"/>
          </a:effectLst>
        </p:spPr>
      </p:pic>
    </p:spTree>
    <p:extLst>
      <p:ext uri="{BB962C8B-B14F-4D97-AF65-F5344CB8AC3E}">
        <p14:creationId xmlns:p14="http://schemas.microsoft.com/office/powerpoint/2010/main" val="2446601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FDDD8B-7FF4-4147-B055-603D1D7B9AD9}"/>
              </a:ext>
            </a:extLst>
          </p:cNvPr>
          <p:cNvSpPr>
            <a:spLocks noGrp="1"/>
          </p:cNvSpPr>
          <p:nvPr>
            <p:ph type="title"/>
          </p:nvPr>
        </p:nvSpPr>
        <p:spPr>
          <a:xfrm>
            <a:off x="7865616" y="365125"/>
            <a:ext cx="3879541" cy="5530319"/>
          </a:xfrm>
        </p:spPr>
        <p:txBody>
          <a:bodyPr vert="horz" lIns="91440" tIns="45720" rIns="91440" bIns="45720" rtlCol="0" anchor="ctr">
            <a:noAutofit/>
          </a:bodyPr>
          <a:lstStyle/>
          <a:p>
            <a:pPr algn="ctr"/>
            <a:r>
              <a:rPr lang="en-US" sz="3600" b="1" dirty="0" err="1">
                <a:latin typeface="+mn-lt"/>
              </a:rPr>
              <a:t>Bikkels</a:t>
            </a:r>
            <a:br>
              <a:rPr lang="en-US" sz="3600" b="1" dirty="0">
                <a:latin typeface="+mn-lt"/>
              </a:rPr>
            </a:br>
            <a:br>
              <a:rPr lang="nl-NL" sz="2400" dirty="0">
                <a:latin typeface="+mn-lt"/>
              </a:rPr>
            </a:br>
            <a:r>
              <a:rPr lang="nl-NL" sz="2400" dirty="0">
                <a:latin typeface="+mn-lt"/>
              </a:rPr>
              <a:t>De bikkels worden in de hand genomen, opgegooid en weer opgevangen. Daarbij moet een bepaalde volgorde in het aantal bikkels dat opgegooid wordt worden aangehouden.</a:t>
            </a:r>
            <a:br>
              <a:rPr lang="nl-NL" sz="2400" dirty="0">
                <a:latin typeface="+mn-lt"/>
              </a:rPr>
            </a:br>
            <a:br>
              <a:rPr lang="nl-NL" sz="2400" dirty="0">
                <a:latin typeface="+mn-lt"/>
              </a:rPr>
            </a:br>
            <a:r>
              <a:rPr lang="nl-NL" sz="2400" dirty="0">
                <a:latin typeface="+mn-lt"/>
              </a:rPr>
              <a:t> Het opvangen van de bikkels op de bovenkant van de hand vergt enige bedrevenheid. </a:t>
            </a:r>
            <a:br>
              <a:rPr lang="nl-NL" sz="1050" dirty="0">
                <a:latin typeface="+mn-lt"/>
              </a:rPr>
            </a:br>
            <a:endParaRPr lang="en-US" sz="1050" dirty="0">
              <a:latin typeface="+mn-lt"/>
            </a:endParaRPr>
          </a:p>
        </p:txBody>
      </p:sp>
      <p:pic>
        <p:nvPicPr>
          <p:cNvPr id="5" name="Tijdelijke aanduiding voor inhoud 4" descr="Afbeelding met grond, persoon, buiten, kantoorartikelen&#10;&#10;Automatisch gegenereerde beschrijving">
            <a:extLst>
              <a:ext uri="{FF2B5EF4-FFF2-40B4-BE49-F238E27FC236}">
                <a16:creationId xmlns:a16="http://schemas.microsoft.com/office/drawing/2014/main" id="{C2ED8849-5E61-485B-8B91-9CC3C99A0C7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964" r="2479"/>
          <a:stretch/>
        </p:blipFill>
        <p:spPr>
          <a:xfrm>
            <a:off x="20" y="10"/>
            <a:ext cx="7534636" cy="6857990"/>
          </a:xfrm>
          <a:prstGeom prst="rect">
            <a:avLst/>
          </a:prstGeom>
        </p:spPr>
      </p:pic>
    </p:spTree>
    <p:extLst>
      <p:ext uri="{BB962C8B-B14F-4D97-AF65-F5344CB8AC3E}">
        <p14:creationId xmlns:p14="http://schemas.microsoft.com/office/powerpoint/2010/main" val="1459314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12" descr="Afbeelding met muur, rolschaatsen, vloer, binnen&#10;&#10;Automatisch gegenereerde beschrijving">
            <a:extLst>
              <a:ext uri="{FF2B5EF4-FFF2-40B4-BE49-F238E27FC236}">
                <a16:creationId xmlns:a16="http://schemas.microsoft.com/office/drawing/2014/main" id="{27CF5F52-6C08-4A84-8152-D00A8453BE36}"/>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0" y="10"/>
            <a:ext cx="12191980" cy="6857990"/>
          </a:xfrm>
          <a:prstGeom prst="rect">
            <a:avLst/>
          </a:prstGeom>
        </p:spPr>
      </p:pic>
      <p:sp>
        <p:nvSpPr>
          <p:cNvPr id="2" name="Titel 1">
            <a:extLst>
              <a:ext uri="{FF2B5EF4-FFF2-40B4-BE49-F238E27FC236}">
                <a16:creationId xmlns:a16="http://schemas.microsoft.com/office/drawing/2014/main" id="{CFA7BD38-AD68-4587-9D55-C44F201CF6A7}"/>
              </a:ext>
            </a:extLst>
          </p:cNvPr>
          <p:cNvSpPr>
            <a:spLocks noGrp="1"/>
          </p:cNvSpPr>
          <p:nvPr>
            <p:ph type="title"/>
          </p:nvPr>
        </p:nvSpPr>
        <p:spPr>
          <a:xfrm>
            <a:off x="3630968" y="737987"/>
            <a:ext cx="8140822" cy="1325563"/>
          </a:xfrm>
        </p:spPr>
        <p:txBody>
          <a:bodyPr>
            <a:noAutofit/>
          </a:bodyPr>
          <a:lstStyle/>
          <a:p>
            <a:pPr algn="ctr"/>
            <a:r>
              <a:rPr lang="nl-BE" sz="4800" dirty="0">
                <a:solidFill>
                  <a:schemeClr val="bg1"/>
                </a:solidFill>
                <a:latin typeface="+mn-lt"/>
              </a:rPr>
              <a:t>Vraag 2: Dit was het eerste schrijfgerei voor veel kinderen… Hoe heten deze </a:t>
            </a:r>
            <a:r>
              <a:rPr lang="nl-BE" sz="4800" b="1" dirty="0">
                <a:solidFill>
                  <a:schemeClr val="bg1"/>
                </a:solidFill>
                <a:latin typeface="+mn-lt"/>
              </a:rPr>
              <a:t>2 voorwerpen</a:t>
            </a:r>
            <a:r>
              <a:rPr lang="nl-BE" sz="4800" dirty="0">
                <a:solidFill>
                  <a:schemeClr val="bg1"/>
                </a:solidFill>
                <a:latin typeface="+mn-lt"/>
              </a:rPr>
              <a:t>? </a:t>
            </a:r>
          </a:p>
        </p:txBody>
      </p:sp>
      <p:pic>
        <p:nvPicPr>
          <p:cNvPr id="1026" name="Picture 2" descr="Afbeeldingsresultaat voor lei en griffel">
            <a:extLst>
              <a:ext uri="{FF2B5EF4-FFF2-40B4-BE49-F238E27FC236}">
                <a16:creationId xmlns:a16="http://schemas.microsoft.com/office/drawing/2014/main" id="{7FCCAF98-692D-4F3B-9DBE-4003ED3E0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400" y="2564830"/>
            <a:ext cx="5022401" cy="35551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338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FA780A77-343C-4EDC-9038-82CC816673F1}"/>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0"/>
            <a:ext cx="12191980" cy="6857990"/>
          </a:xfrm>
          <a:prstGeom prst="rect">
            <a:avLst/>
          </a:prstGeom>
        </p:spPr>
      </p:pic>
      <p:sp>
        <p:nvSpPr>
          <p:cNvPr id="2" name="Titel 1">
            <a:extLst>
              <a:ext uri="{FF2B5EF4-FFF2-40B4-BE49-F238E27FC236}">
                <a16:creationId xmlns:a16="http://schemas.microsoft.com/office/drawing/2014/main" id="{2EACE6EC-ED9C-4BCE-AA18-8203627ABE96}"/>
              </a:ext>
            </a:extLst>
          </p:cNvPr>
          <p:cNvSpPr>
            <a:spLocks noGrp="1"/>
          </p:cNvSpPr>
          <p:nvPr>
            <p:ph type="title"/>
          </p:nvPr>
        </p:nvSpPr>
        <p:spPr>
          <a:xfrm>
            <a:off x="3527153" y="550548"/>
            <a:ext cx="8182766" cy="1325563"/>
          </a:xfrm>
        </p:spPr>
        <p:txBody>
          <a:bodyPr>
            <a:noAutofit/>
          </a:bodyPr>
          <a:lstStyle/>
          <a:p>
            <a:pPr algn="ctr"/>
            <a:r>
              <a:rPr lang="nl-BE" sz="5400" dirty="0">
                <a:solidFill>
                  <a:schemeClr val="bg1"/>
                </a:solidFill>
                <a:latin typeface="+mn-lt"/>
              </a:rPr>
              <a:t>Vraag 20 : De zusters in de meisjesschool droegen zo’n kledij… Hoe noemt dit? </a:t>
            </a:r>
          </a:p>
        </p:txBody>
      </p:sp>
      <p:pic>
        <p:nvPicPr>
          <p:cNvPr id="6" name="Afbeelding 5" descr="Afbeelding met gebouw, muur, kleding, buiten&#10;&#10;Automatisch gegenereerde beschrijving">
            <a:extLst>
              <a:ext uri="{FF2B5EF4-FFF2-40B4-BE49-F238E27FC236}">
                <a16:creationId xmlns:a16="http://schemas.microsoft.com/office/drawing/2014/main" id="{F1B99719-2E48-459F-8DE3-F79F828BC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755" y="2305144"/>
            <a:ext cx="3897086" cy="4552846"/>
          </a:xfrm>
          <a:prstGeom prst="rect">
            <a:avLst/>
          </a:prstGeom>
          <a:ln>
            <a:noFill/>
          </a:ln>
          <a:effectLst>
            <a:softEdge rad="112500"/>
          </a:effectLst>
        </p:spPr>
      </p:pic>
      <p:sp>
        <p:nvSpPr>
          <p:cNvPr id="5" name="Tekstvak 4">
            <a:extLst>
              <a:ext uri="{FF2B5EF4-FFF2-40B4-BE49-F238E27FC236}">
                <a16:creationId xmlns:a16="http://schemas.microsoft.com/office/drawing/2014/main" id="{36ACF9ED-C945-44DF-A4E2-D4F8C02DC6E4}"/>
              </a:ext>
            </a:extLst>
          </p:cNvPr>
          <p:cNvSpPr txBox="1"/>
          <p:nvPr/>
        </p:nvSpPr>
        <p:spPr>
          <a:xfrm>
            <a:off x="3710866" y="3259725"/>
            <a:ext cx="4490742" cy="2739211"/>
          </a:xfrm>
          <a:prstGeom prst="rect">
            <a:avLst/>
          </a:prstGeom>
          <a:noFill/>
        </p:spPr>
        <p:txBody>
          <a:bodyPr wrap="square" rtlCol="0">
            <a:spAutoFit/>
          </a:bodyPr>
          <a:lstStyle/>
          <a:p>
            <a:pPr marL="342900" indent="-342900">
              <a:buFont typeface="+mj-lt"/>
              <a:buAutoNum type="alphaUcPeriod"/>
            </a:pPr>
            <a:r>
              <a:rPr lang="nl-BE" sz="4400" dirty="0">
                <a:solidFill>
                  <a:schemeClr val="bg1"/>
                </a:solidFill>
              </a:rPr>
              <a:t> Nonnenkleed </a:t>
            </a:r>
          </a:p>
          <a:p>
            <a:pPr marL="342900" indent="-342900">
              <a:buFont typeface="+mj-lt"/>
              <a:buAutoNum type="alphaUcPeriod"/>
            </a:pPr>
            <a:r>
              <a:rPr lang="nl-BE" sz="4400" dirty="0">
                <a:solidFill>
                  <a:schemeClr val="bg1"/>
                </a:solidFill>
              </a:rPr>
              <a:t> Habijt </a:t>
            </a:r>
          </a:p>
          <a:p>
            <a:pPr marL="342900" indent="-342900">
              <a:buFont typeface="+mj-lt"/>
              <a:buAutoNum type="alphaUcPeriod"/>
            </a:pPr>
            <a:r>
              <a:rPr lang="nl-BE" sz="4400" dirty="0">
                <a:solidFill>
                  <a:schemeClr val="bg1"/>
                </a:solidFill>
              </a:rPr>
              <a:t> </a:t>
            </a:r>
            <a:r>
              <a:rPr lang="nl-BE" sz="4400" dirty="0" err="1">
                <a:solidFill>
                  <a:schemeClr val="bg1"/>
                </a:solidFill>
              </a:rPr>
              <a:t>Cappa</a:t>
            </a:r>
            <a:r>
              <a:rPr lang="nl-BE" sz="4400" dirty="0">
                <a:solidFill>
                  <a:schemeClr val="bg1"/>
                </a:solidFill>
              </a:rPr>
              <a:t> Magna</a:t>
            </a:r>
          </a:p>
          <a:p>
            <a:pPr marL="342900" indent="-342900">
              <a:buFont typeface="+mj-lt"/>
              <a:buAutoNum type="alphaUcPeriod"/>
            </a:pPr>
            <a:endParaRPr lang="nl-BE" sz="4000" dirty="0">
              <a:solidFill>
                <a:schemeClr val="bg1"/>
              </a:solidFill>
            </a:endParaRPr>
          </a:p>
        </p:txBody>
      </p:sp>
    </p:spTree>
    <p:extLst>
      <p:ext uri="{BB962C8B-B14F-4D97-AF65-F5344CB8AC3E}">
        <p14:creationId xmlns:p14="http://schemas.microsoft.com/office/powerpoint/2010/main" val="2763342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58AC1-58CA-4A37-B774-14A15DD0A653}"/>
              </a:ext>
            </a:extLst>
          </p:cNvPr>
          <p:cNvSpPr>
            <a:spLocks noGrp="1"/>
          </p:cNvSpPr>
          <p:nvPr>
            <p:ph type="title"/>
          </p:nvPr>
        </p:nvSpPr>
        <p:spPr>
          <a:xfrm>
            <a:off x="8174735" y="640081"/>
            <a:ext cx="3534912" cy="3708895"/>
          </a:xfrm>
          <a:noFill/>
        </p:spPr>
        <p:txBody>
          <a:bodyPr vert="horz" lIns="91440" tIns="45720" rIns="91440" bIns="45720" rtlCol="0" anchor="b">
            <a:normAutofit/>
          </a:bodyPr>
          <a:lstStyle/>
          <a:p>
            <a:pPr algn="ctr"/>
            <a:r>
              <a:rPr lang="en-US" sz="4800" dirty="0" err="1">
                <a:latin typeface="+mn-lt"/>
              </a:rPr>
              <a:t>Antwoord</a:t>
            </a:r>
            <a:r>
              <a:rPr lang="en-US" sz="4800" dirty="0">
                <a:latin typeface="+mn-lt"/>
              </a:rPr>
              <a:t> B: </a:t>
            </a:r>
            <a:r>
              <a:rPr lang="en-US" sz="4800" dirty="0" err="1">
                <a:latin typeface="+mn-lt"/>
              </a:rPr>
              <a:t>habijt</a:t>
            </a:r>
            <a:r>
              <a:rPr lang="en-US" sz="4800" dirty="0">
                <a:latin typeface="+mn-lt"/>
              </a:rPr>
              <a:t> </a:t>
            </a:r>
          </a:p>
        </p:txBody>
      </p:sp>
      <p:pic>
        <p:nvPicPr>
          <p:cNvPr id="5" name="Afbeelding 4" descr="Afbeelding met muur, persoon, binnen, foto&#10;&#10;Automatisch gegenereerde beschrijving">
            <a:extLst>
              <a:ext uri="{FF2B5EF4-FFF2-40B4-BE49-F238E27FC236}">
                <a16:creationId xmlns:a16="http://schemas.microsoft.com/office/drawing/2014/main" id="{C70C38B5-AC9F-400F-B72D-09C003C2D1CB}"/>
              </a:ext>
            </a:extLst>
          </p:cNvPr>
          <p:cNvPicPr>
            <a:picLocks noChangeAspect="1"/>
          </p:cNvPicPr>
          <p:nvPr/>
        </p:nvPicPr>
        <p:blipFill rotWithShape="1">
          <a:blip r:embed="rId2">
            <a:extLst>
              <a:ext uri="{28A0092B-C50C-407E-A947-70E740481C1C}">
                <a14:useLocalDpi xmlns:a14="http://schemas.microsoft.com/office/drawing/2010/main" val="0"/>
              </a:ext>
            </a:extLst>
          </a:blip>
          <a:srcRect b="41292"/>
          <a:stretch/>
        </p:blipFill>
        <p:spPr>
          <a:xfrm>
            <a:off x="20" y="10"/>
            <a:ext cx="7534636" cy="6857990"/>
          </a:xfrm>
          <a:prstGeom prst="rect">
            <a:avLst/>
          </a:prstGeom>
        </p:spPr>
      </p:pic>
    </p:spTree>
    <p:extLst>
      <p:ext uri="{BB962C8B-B14F-4D97-AF65-F5344CB8AC3E}">
        <p14:creationId xmlns:p14="http://schemas.microsoft.com/office/powerpoint/2010/main" val="2672629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2F73B9B3-FE7D-482E-91BB-AB7DDF6D6388}"/>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24D21369-F5A6-4B6A-B7D0-E326193F619C}"/>
              </a:ext>
            </a:extLst>
          </p:cNvPr>
          <p:cNvSpPr>
            <a:spLocks noGrp="1"/>
          </p:cNvSpPr>
          <p:nvPr>
            <p:ph type="title"/>
          </p:nvPr>
        </p:nvSpPr>
        <p:spPr>
          <a:xfrm>
            <a:off x="3517641" y="2142308"/>
            <a:ext cx="8052318" cy="2573384"/>
          </a:xfrm>
        </p:spPr>
        <p:txBody>
          <a:bodyPr>
            <a:noAutofit/>
          </a:bodyPr>
          <a:lstStyle/>
          <a:p>
            <a:pPr algn="ctr"/>
            <a:r>
              <a:rPr lang="nl-BE" sz="6600" dirty="0">
                <a:solidFill>
                  <a:schemeClr val="bg1"/>
                </a:solidFill>
                <a:latin typeface="+mn-lt"/>
              </a:rPr>
              <a:t>Vraag 21: </a:t>
            </a:r>
            <a:br>
              <a:rPr lang="nl-BE" sz="6600" dirty="0">
                <a:solidFill>
                  <a:schemeClr val="bg1"/>
                </a:solidFill>
                <a:latin typeface="+mn-lt"/>
              </a:rPr>
            </a:br>
            <a:r>
              <a:rPr lang="nl-BE" sz="6600" dirty="0">
                <a:solidFill>
                  <a:schemeClr val="bg1"/>
                </a:solidFill>
                <a:latin typeface="+mn-lt"/>
              </a:rPr>
              <a:t>Welke schoenen </a:t>
            </a:r>
            <a:br>
              <a:rPr lang="nl-BE" sz="6600" dirty="0">
                <a:solidFill>
                  <a:schemeClr val="bg1"/>
                </a:solidFill>
                <a:latin typeface="+mn-lt"/>
              </a:rPr>
            </a:br>
            <a:r>
              <a:rPr lang="nl-BE" sz="6600" dirty="0">
                <a:solidFill>
                  <a:schemeClr val="bg1"/>
                </a:solidFill>
                <a:latin typeface="+mn-lt"/>
              </a:rPr>
              <a:t>werden vroeger in de klas gedragen ? </a:t>
            </a:r>
          </a:p>
        </p:txBody>
      </p:sp>
    </p:spTree>
    <p:extLst>
      <p:ext uri="{BB962C8B-B14F-4D97-AF65-F5344CB8AC3E}">
        <p14:creationId xmlns:p14="http://schemas.microsoft.com/office/powerpoint/2010/main" val="403426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E9F51-E53F-4EDB-843E-F2544D663C06}"/>
              </a:ext>
            </a:extLst>
          </p:cNvPr>
          <p:cNvSpPr>
            <a:spLocks noGrp="1"/>
          </p:cNvSpPr>
          <p:nvPr>
            <p:ph type="title"/>
          </p:nvPr>
        </p:nvSpPr>
        <p:spPr>
          <a:xfrm>
            <a:off x="8153399" y="365125"/>
            <a:ext cx="3430605" cy="5530319"/>
          </a:xfrm>
        </p:spPr>
        <p:txBody>
          <a:bodyPr vert="horz" lIns="91440" tIns="45720" rIns="91440" bIns="45720" rtlCol="0" anchor="ctr">
            <a:normAutofit/>
          </a:bodyPr>
          <a:lstStyle/>
          <a:p>
            <a:pPr algn="ctr"/>
            <a:r>
              <a:rPr lang="en-US" sz="4000" b="1" dirty="0" err="1">
                <a:latin typeface="+mn-lt"/>
              </a:rPr>
              <a:t>Klompen</a:t>
            </a:r>
            <a:r>
              <a:rPr lang="en-US" sz="4000" b="1" dirty="0">
                <a:latin typeface="+mn-lt"/>
              </a:rPr>
              <a:t>	</a:t>
            </a:r>
            <a:br>
              <a:rPr lang="en-US" sz="3100" dirty="0">
                <a:latin typeface="+mn-lt"/>
              </a:rPr>
            </a:br>
            <a:br>
              <a:rPr lang="en-US" sz="3100" dirty="0">
                <a:latin typeface="+mn-lt"/>
              </a:rPr>
            </a:br>
            <a:r>
              <a:rPr lang="en-US" sz="3100" dirty="0">
                <a:latin typeface="+mn-lt"/>
              </a:rPr>
              <a:t>Weet je </a:t>
            </a:r>
            <a:r>
              <a:rPr lang="en-US" sz="3100" dirty="0" err="1">
                <a:latin typeface="+mn-lt"/>
              </a:rPr>
              <a:t>nog</a:t>
            </a:r>
            <a:r>
              <a:rPr lang="en-US" sz="3100" dirty="0">
                <a:latin typeface="+mn-lt"/>
              </a:rPr>
              <a:t> in </a:t>
            </a:r>
            <a:r>
              <a:rPr lang="en-US" sz="3100" dirty="0" err="1">
                <a:latin typeface="+mn-lt"/>
              </a:rPr>
              <a:t>tijde</a:t>
            </a:r>
            <a:r>
              <a:rPr lang="en-US" sz="3100" dirty="0">
                <a:latin typeface="+mn-lt"/>
              </a:rPr>
              <a:t> </a:t>
            </a:r>
            <a:r>
              <a:rPr lang="en-US" sz="3100" dirty="0" err="1">
                <a:latin typeface="+mn-lt"/>
              </a:rPr>
              <a:t>dat</a:t>
            </a:r>
            <a:r>
              <a:rPr lang="en-US" sz="3100" dirty="0">
                <a:latin typeface="+mn-lt"/>
              </a:rPr>
              <a:t> </a:t>
            </a:r>
            <a:r>
              <a:rPr lang="en-US" sz="3100" dirty="0" err="1">
                <a:latin typeface="+mn-lt"/>
              </a:rPr>
              <a:t>sneeuwde</a:t>
            </a:r>
            <a:r>
              <a:rPr lang="en-US" sz="3100" dirty="0">
                <a:latin typeface="+mn-lt"/>
              </a:rPr>
              <a:t>?... </a:t>
            </a:r>
            <a:r>
              <a:rPr lang="en-US" sz="3100" dirty="0" err="1">
                <a:latin typeface="+mn-lt"/>
              </a:rPr>
              <a:t>Toen</a:t>
            </a:r>
            <a:r>
              <a:rPr lang="en-US" sz="3100" dirty="0">
                <a:latin typeface="+mn-lt"/>
              </a:rPr>
              <a:t> </a:t>
            </a:r>
            <a:r>
              <a:rPr lang="en-US" sz="3100" dirty="0" err="1">
                <a:latin typeface="+mn-lt"/>
              </a:rPr>
              <a:t>moesten</a:t>
            </a:r>
            <a:r>
              <a:rPr lang="en-US" sz="3100" dirty="0">
                <a:latin typeface="+mn-lt"/>
              </a:rPr>
              <a:t> ze </a:t>
            </a:r>
            <a:r>
              <a:rPr lang="en-US" sz="3100" dirty="0" err="1">
                <a:latin typeface="+mn-lt"/>
              </a:rPr>
              <a:t>spijkers</a:t>
            </a:r>
            <a:r>
              <a:rPr lang="en-US" sz="3100" dirty="0">
                <a:latin typeface="+mn-lt"/>
              </a:rPr>
              <a:t> of </a:t>
            </a:r>
            <a:r>
              <a:rPr lang="en-US" sz="3100" dirty="0" err="1">
                <a:latin typeface="+mn-lt"/>
              </a:rPr>
              <a:t>bierkroontjes</a:t>
            </a:r>
            <a:r>
              <a:rPr lang="en-US" sz="3100" dirty="0">
                <a:latin typeface="+mn-lt"/>
              </a:rPr>
              <a:t> </a:t>
            </a:r>
            <a:r>
              <a:rPr lang="en-US" sz="3100" dirty="0" err="1">
                <a:latin typeface="+mn-lt"/>
              </a:rPr>
              <a:t>aan</a:t>
            </a:r>
            <a:r>
              <a:rPr lang="en-US" sz="3100" dirty="0">
                <a:latin typeface="+mn-lt"/>
              </a:rPr>
              <a:t> de </a:t>
            </a:r>
            <a:r>
              <a:rPr lang="en-US" sz="3100" dirty="0" err="1">
                <a:latin typeface="+mn-lt"/>
              </a:rPr>
              <a:t>onderkant</a:t>
            </a:r>
            <a:r>
              <a:rPr lang="en-US" sz="3100" dirty="0">
                <a:latin typeface="+mn-lt"/>
              </a:rPr>
              <a:t> van de </a:t>
            </a:r>
            <a:r>
              <a:rPr lang="en-US" sz="3100" dirty="0" err="1">
                <a:latin typeface="+mn-lt"/>
              </a:rPr>
              <a:t>klompen</a:t>
            </a:r>
            <a:r>
              <a:rPr lang="en-US" sz="3100" dirty="0">
                <a:latin typeface="+mn-lt"/>
              </a:rPr>
              <a:t> in </a:t>
            </a:r>
            <a:r>
              <a:rPr lang="en-US" sz="3100" dirty="0" err="1">
                <a:latin typeface="+mn-lt"/>
              </a:rPr>
              <a:t>slaan</a:t>
            </a:r>
            <a:r>
              <a:rPr lang="en-US" sz="3100" dirty="0">
                <a:latin typeface="+mn-lt"/>
              </a:rPr>
              <a:t> om </a:t>
            </a:r>
            <a:r>
              <a:rPr lang="en-US" sz="3100" dirty="0" err="1">
                <a:latin typeface="+mn-lt"/>
              </a:rPr>
              <a:t>niet</a:t>
            </a:r>
            <a:r>
              <a:rPr lang="en-US" sz="3100" dirty="0">
                <a:latin typeface="+mn-lt"/>
              </a:rPr>
              <a:t> </a:t>
            </a:r>
            <a:r>
              <a:rPr lang="en-US" sz="3100" dirty="0" err="1">
                <a:latin typeface="+mn-lt"/>
              </a:rPr>
              <a:t>weg</a:t>
            </a:r>
            <a:r>
              <a:rPr lang="en-US" sz="3100" dirty="0">
                <a:latin typeface="+mn-lt"/>
              </a:rPr>
              <a:t> </a:t>
            </a:r>
            <a:r>
              <a:rPr lang="en-US" sz="3100" dirty="0" err="1">
                <a:latin typeface="+mn-lt"/>
              </a:rPr>
              <a:t>te</a:t>
            </a:r>
            <a:r>
              <a:rPr lang="en-US" sz="3100" dirty="0">
                <a:latin typeface="+mn-lt"/>
              </a:rPr>
              <a:t> </a:t>
            </a:r>
            <a:r>
              <a:rPr lang="en-US" sz="3100" dirty="0" err="1">
                <a:latin typeface="+mn-lt"/>
              </a:rPr>
              <a:t>glijden</a:t>
            </a:r>
            <a:r>
              <a:rPr lang="en-US" sz="3100" dirty="0">
                <a:latin typeface="+mn-lt"/>
              </a:rPr>
              <a:t>. </a:t>
            </a:r>
          </a:p>
        </p:txBody>
      </p:sp>
      <p:pic>
        <p:nvPicPr>
          <p:cNvPr id="5" name="Afbeelding 4" descr="Afbeelding met binnen, muur, voedsel&#10;&#10;Automatisch gegenereerde beschrijving">
            <a:extLst>
              <a:ext uri="{FF2B5EF4-FFF2-40B4-BE49-F238E27FC236}">
                <a16:creationId xmlns:a16="http://schemas.microsoft.com/office/drawing/2014/main" id="{EE87479A-E0D4-402A-AEC7-98DC3B514C5D}"/>
              </a:ext>
            </a:extLst>
          </p:cNvPr>
          <p:cNvPicPr>
            <a:picLocks noChangeAspect="1"/>
          </p:cNvPicPr>
          <p:nvPr/>
        </p:nvPicPr>
        <p:blipFill rotWithShape="1">
          <a:blip r:embed="rId2">
            <a:extLst>
              <a:ext uri="{28A0092B-C50C-407E-A947-70E740481C1C}">
                <a14:useLocalDpi xmlns:a14="http://schemas.microsoft.com/office/drawing/2010/main" val="0"/>
              </a:ext>
            </a:extLst>
          </a:blip>
          <a:srcRect l="16796" r="17008" b="-1"/>
          <a:stretch/>
        </p:blipFill>
        <p:spPr>
          <a:xfrm>
            <a:off x="20" y="10"/>
            <a:ext cx="7534636" cy="6857990"/>
          </a:xfrm>
          <a:prstGeom prst="rect">
            <a:avLst/>
          </a:prstGeom>
        </p:spPr>
      </p:pic>
    </p:spTree>
    <p:extLst>
      <p:ext uri="{BB962C8B-B14F-4D97-AF65-F5344CB8AC3E}">
        <p14:creationId xmlns:p14="http://schemas.microsoft.com/office/powerpoint/2010/main" val="318356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7FEE42A1-BCF7-4EBE-8E8B-E89F09024334}"/>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15E1C437-3906-43B8-B548-3690509DBB86}"/>
              </a:ext>
            </a:extLst>
          </p:cNvPr>
          <p:cNvSpPr>
            <a:spLocks noGrp="1"/>
          </p:cNvSpPr>
          <p:nvPr>
            <p:ph type="title"/>
          </p:nvPr>
        </p:nvSpPr>
        <p:spPr>
          <a:xfrm>
            <a:off x="3151571" y="2034127"/>
            <a:ext cx="8601723" cy="2502362"/>
          </a:xfrm>
        </p:spPr>
        <p:txBody>
          <a:bodyPr>
            <a:noAutofit/>
          </a:bodyPr>
          <a:lstStyle/>
          <a:p>
            <a:pPr algn="ctr"/>
            <a:r>
              <a:rPr lang="nl-BE" sz="6600" dirty="0">
                <a:solidFill>
                  <a:schemeClr val="bg1"/>
                </a:solidFill>
                <a:latin typeface="+mn-lt"/>
              </a:rPr>
              <a:t>Vraag 22: </a:t>
            </a:r>
            <a:br>
              <a:rPr lang="nl-BE" sz="6600" dirty="0">
                <a:solidFill>
                  <a:schemeClr val="bg1"/>
                </a:solidFill>
                <a:latin typeface="+mn-lt"/>
              </a:rPr>
            </a:br>
            <a:r>
              <a:rPr lang="nl-BE" sz="6600" dirty="0">
                <a:solidFill>
                  <a:schemeClr val="bg1"/>
                </a:solidFill>
                <a:latin typeface="+mn-lt"/>
              </a:rPr>
              <a:t>Van wat wordt schoolkrijt gemaakt? </a:t>
            </a:r>
          </a:p>
        </p:txBody>
      </p:sp>
    </p:spTree>
    <p:extLst>
      <p:ext uri="{BB962C8B-B14F-4D97-AF65-F5344CB8AC3E}">
        <p14:creationId xmlns:p14="http://schemas.microsoft.com/office/powerpoint/2010/main" val="2480963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0BAC3-F256-4E7F-912F-E045D1D2CBC1}"/>
              </a:ext>
            </a:extLst>
          </p:cNvPr>
          <p:cNvSpPr>
            <a:spLocks noGrp="1"/>
          </p:cNvSpPr>
          <p:nvPr>
            <p:ph type="title"/>
          </p:nvPr>
        </p:nvSpPr>
        <p:spPr>
          <a:xfrm>
            <a:off x="7854694" y="640081"/>
            <a:ext cx="3731174" cy="5574451"/>
          </a:xfrm>
        </p:spPr>
        <p:txBody>
          <a:bodyPr vert="horz" lIns="91440" tIns="45720" rIns="91440" bIns="45720" rtlCol="0" anchor="ctr">
            <a:normAutofit/>
          </a:bodyPr>
          <a:lstStyle/>
          <a:p>
            <a:pPr algn="ctr"/>
            <a:r>
              <a:rPr lang="en-US" sz="5400" kern="1200" dirty="0" err="1">
                <a:solidFill>
                  <a:schemeClr val="tx1"/>
                </a:solidFill>
                <a:latin typeface="+mj-lt"/>
                <a:ea typeface="+mj-ea"/>
                <a:cs typeface="+mj-cs"/>
              </a:rPr>
              <a:t>Krijt</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wordt</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gemaakt</a:t>
            </a:r>
            <a:r>
              <a:rPr lang="en-US" sz="5400" kern="1200" dirty="0">
                <a:solidFill>
                  <a:schemeClr val="tx1"/>
                </a:solidFill>
                <a:latin typeface="+mj-lt"/>
                <a:ea typeface="+mj-ea"/>
                <a:cs typeface="+mj-cs"/>
              </a:rPr>
              <a:t> van </a:t>
            </a:r>
            <a:r>
              <a:rPr lang="en-US" sz="5400" kern="1200" dirty="0" err="1">
                <a:solidFill>
                  <a:schemeClr val="tx1"/>
                </a:solidFill>
                <a:latin typeface="+mj-lt"/>
                <a:ea typeface="+mj-ea"/>
                <a:cs typeface="+mj-cs"/>
              </a:rPr>
              <a:t>kalk</a:t>
            </a:r>
            <a:endParaRPr lang="en-US" sz="5400" kern="1200" dirty="0">
              <a:solidFill>
                <a:schemeClr val="tx1"/>
              </a:solidFill>
              <a:latin typeface="+mj-lt"/>
              <a:ea typeface="+mj-ea"/>
              <a:cs typeface="+mj-cs"/>
            </a:endParaRPr>
          </a:p>
        </p:txBody>
      </p:sp>
      <p:pic>
        <p:nvPicPr>
          <p:cNvPr id="3074" name="Picture 2" descr="Afbeeldingsresultaat voor krijt">
            <a:extLst>
              <a:ext uri="{FF2B5EF4-FFF2-40B4-BE49-F238E27FC236}">
                <a16:creationId xmlns:a16="http://schemas.microsoft.com/office/drawing/2014/main" id="{BC3D9D91-AC61-4473-8742-3D636BCC16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6" y="1040914"/>
            <a:ext cx="6891189" cy="477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41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842888CA-6AEB-4004-99DF-65F6E0F6924B}"/>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8868"/>
            <a:ext cx="12191980" cy="6857990"/>
          </a:xfrm>
          <a:prstGeom prst="rect">
            <a:avLst/>
          </a:prstGeom>
        </p:spPr>
      </p:pic>
      <p:sp>
        <p:nvSpPr>
          <p:cNvPr id="2" name="Titel 1">
            <a:extLst>
              <a:ext uri="{FF2B5EF4-FFF2-40B4-BE49-F238E27FC236}">
                <a16:creationId xmlns:a16="http://schemas.microsoft.com/office/drawing/2014/main" id="{FF43259B-BC9F-4977-8580-C00EF960B893}"/>
              </a:ext>
            </a:extLst>
          </p:cNvPr>
          <p:cNvSpPr>
            <a:spLocks noGrp="1"/>
          </p:cNvSpPr>
          <p:nvPr>
            <p:ph type="title"/>
          </p:nvPr>
        </p:nvSpPr>
        <p:spPr>
          <a:xfrm>
            <a:off x="4358935" y="1971983"/>
            <a:ext cx="7119151" cy="1325563"/>
          </a:xfrm>
        </p:spPr>
        <p:txBody>
          <a:bodyPr>
            <a:noAutofit/>
          </a:bodyPr>
          <a:lstStyle/>
          <a:p>
            <a:pPr algn="ctr"/>
            <a:r>
              <a:rPr lang="nl-BE" sz="6600" dirty="0">
                <a:solidFill>
                  <a:schemeClr val="bg1"/>
                </a:solidFill>
                <a:latin typeface="+mn-lt"/>
              </a:rPr>
              <a:t>Vraag 23: </a:t>
            </a:r>
            <a:br>
              <a:rPr lang="nl-BE" sz="6600" dirty="0">
                <a:solidFill>
                  <a:schemeClr val="bg1"/>
                </a:solidFill>
                <a:latin typeface="+mn-lt"/>
              </a:rPr>
            </a:br>
            <a:r>
              <a:rPr lang="nl-BE" sz="6600" dirty="0">
                <a:solidFill>
                  <a:schemeClr val="bg1"/>
                </a:solidFill>
                <a:latin typeface="+mn-lt"/>
              </a:rPr>
              <a:t>Hoe werd de Poelbergschool nog genoemd? </a:t>
            </a:r>
          </a:p>
        </p:txBody>
      </p:sp>
    </p:spTree>
    <p:extLst>
      <p:ext uri="{BB962C8B-B14F-4D97-AF65-F5344CB8AC3E}">
        <p14:creationId xmlns:p14="http://schemas.microsoft.com/office/powerpoint/2010/main" val="2325747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DCE1D-58AF-4862-A38A-2C2186E4F795}"/>
              </a:ext>
            </a:extLst>
          </p:cNvPr>
          <p:cNvSpPr>
            <a:spLocks noGrp="1"/>
          </p:cNvSpPr>
          <p:nvPr>
            <p:ph type="title"/>
          </p:nvPr>
        </p:nvSpPr>
        <p:spPr>
          <a:xfrm>
            <a:off x="7707085" y="975983"/>
            <a:ext cx="4161453" cy="3708895"/>
          </a:xfrm>
          <a:noFill/>
        </p:spPr>
        <p:txBody>
          <a:bodyPr vert="horz" lIns="91440" tIns="45720" rIns="91440" bIns="45720" rtlCol="0" anchor="b">
            <a:normAutofit/>
          </a:bodyPr>
          <a:lstStyle/>
          <a:p>
            <a:pPr algn="ctr"/>
            <a:r>
              <a:rPr lang="en-US" b="1" dirty="0"/>
              <a:t>De </a:t>
            </a:r>
            <a:r>
              <a:rPr lang="en-US" b="1" dirty="0" err="1"/>
              <a:t>hogeschool</a:t>
            </a:r>
            <a:r>
              <a:rPr lang="en-US" b="1" dirty="0"/>
              <a:t>, </a:t>
            </a:r>
            <a:r>
              <a:rPr lang="en-US" dirty="0" err="1"/>
              <a:t>omdat</a:t>
            </a:r>
            <a:r>
              <a:rPr lang="en-US" dirty="0"/>
              <a:t> de school op </a:t>
            </a:r>
            <a:r>
              <a:rPr lang="en-US" dirty="0" err="1"/>
              <a:t>hoogte</a:t>
            </a:r>
            <a:r>
              <a:rPr lang="en-US" dirty="0"/>
              <a:t> lag.</a:t>
            </a:r>
          </a:p>
        </p:txBody>
      </p:sp>
      <p:pic>
        <p:nvPicPr>
          <p:cNvPr id="7" name="Tijdelijke aanduiding voor inhoud 6">
            <a:extLst>
              <a:ext uri="{FF2B5EF4-FFF2-40B4-BE49-F238E27FC236}">
                <a16:creationId xmlns:a16="http://schemas.microsoft.com/office/drawing/2014/main" id="{32FB4C72-4C28-4CD8-B8CE-3118BFD6EF1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757" r="22083"/>
          <a:stretch/>
        </p:blipFill>
        <p:spPr>
          <a:xfrm>
            <a:off x="20" y="10"/>
            <a:ext cx="7534636" cy="6857990"/>
          </a:xfrm>
          <a:prstGeom prst="rect">
            <a:avLst/>
          </a:prstGeom>
        </p:spPr>
      </p:pic>
    </p:spTree>
    <p:extLst>
      <p:ext uri="{BB962C8B-B14F-4D97-AF65-F5344CB8AC3E}">
        <p14:creationId xmlns:p14="http://schemas.microsoft.com/office/powerpoint/2010/main" val="1703973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842888CA-6AEB-4004-99DF-65F6E0F6924B}"/>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FF43259B-BC9F-4977-8580-C00EF960B893}"/>
              </a:ext>
            </a:extLst>
          </p:cNvPr>
          <p:cNvSpPr>
            <a:spLocks noGrp="1"/>
          </p:cNvSpPr>
          <p:nvPr>
            <p:ph type="title"/>
          </p:nvPr>
        </p:nvSpPr>
        <p:spPr>
          <a:xfrm>
            <a:off x="3674451" y="744660"/>
            <a:ext cx="7793206" cy="1804386"/>
          </a:xfrm>
        </p:spPr>
        <p:txBody>
          <a:bodyPr>
            <a:noAutofit/>
          </a:bodyPr>
          <a:lstStyle/>
          <a:p>
            <a:pPr algn="ctr"/>
            <a:r>
              <a:rPr lang="nl-BE" sz="6600" dirty="0">
                <a:solidFill>
                  <a:schemeClr val="bg1"/>
                </a:solidFill>
                <a:latin typeface="+mn-lt"/>
              </a:rPr>
              <a:t>Vraag 24: </a:t>
            </a:r>
            <a:br>
              <a:rPr lang="nl-BE" sz="6600" dirty="0">
                <a:solidFill>
                  <a:schemeClr val="bg1"/>
                </a:solidFill>
                <a:latin typeface="+mn-lt"/>
              </a:rPr>
            </a:br>
            <a:r>
              <a:rPr lang="nl-BE" sz="6600" dirty="0">
                <a:solidFill>
                  <a:schemeClr val="bg1"/>
                </a:solidFill>
                <a:latin typeface="+mn-lt"/>
              </a:rPr>
              <a:t>Hoe lang duurde de leerplicht vroeger? </a:t>
            </a:r>
          </a:p>
        </p:txBody>
      </p:sp>
      <p:sp>
        <p:nvSpPr>
          <p:cNvPr id="3" name="Tekstvak 2">
            <a:extLst>
              <a:ext uri="{FF2B5EF4-FFF2-40B4-BE49-F238E27FC236}">
                <a16:creationId xmlns:a16="http://schemas.microsoft.com/office/drawing/2014/main" id="{394EF915-C739-4C1F-9460-D486B55A1D31}"/>
              </a:ext>
            </a:extLst>
          </p:cNvPr>
          <p:cNvSpPr txBox="1"/>
          <p:nvPr/>
        </p:nvSpPr>
        <p:spPr>
          <a:xfrm>
            <a:off x="5728996" y="3219061"/>
            <a:ext cx="3648269" cy="2123658"/>
          </a:xfrm>
          <a:prstGeom prst="rect">
            <a:avLst/>
          </a:prstGeom>
          <a:noFill/>
        </p:spPr>
        <p:txBody>
          <a:bodyPr wrap="square" rtlCol="0">
            <a:spAutoFit/>
          </a:bodyPr>
          <a:lstStyle/>
          <a:p>
            <a:pPr marL="342900" indent="-342900">
              <a:buAutoNum type="alphaUcParenR"/>
            </a:pPr>
            <a:r>
              <a:rPr lang="nl-BE" sz="4400" dirty="0">
                <a:solidFill>
                  <a:schemeClr val="bg1"/>
                </a:solidFill>
              </a:rPr>
              <a:t> 12 jaar</a:t>
            </a:r>
          </a:p>
          <a:p>
            <a:pPr marL="342900" indent="-342900">
              <a:buAutoNum type="alphaUcParenR"/>
            </a:pPr>
            <a:r>
              <a:rPr lang="nl-BE" sz="4400" dirty="0">
                <a:solidFill>
                  <a:schemeClr val="bg1"/>
                </a:solidFill>
              </a:rPr>
              <a:t> 14 jaar</a:t>
            </a:r>
          </a:p>
          <a:p>
            <a:pPr marL="342900" indent="-342900">
              <a:buAutoNum type="alphaUcParenR"/>
            </a:pPr>
            <a:r>
              <a:rPr lang="nl-BE" sz="4400" dirty="0">
                <a:solidFill>
                  <a:schemeClr val="bg1"/>
                </a:solidFill>
              </a:rPr>
              <a:t> 18 jaar </a:t>
            </a:r>
          </a:p>
        </p:txBody>
      </p:sp>
    </p:spTree>
    <p:extLst>
      <p:ext uri="{BB962C8B-B14F-4D97-AF65-F5344CB8AC3E}">
        <p14:creationId xmlns:p14="http://schemas.microsoft.com/office/powerpoint/2010/main" val="3709415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32E68-F3EC-40ED-B2A9-3D0D4F0AB6FA}"/>
              </a:ext>
            </a:extLst>
          </p:cNvPr>
          <p:cNvSpPr>
            <a:spLocks noGrp="1"/>
          </p:cNvSpPr>
          <p:nvPr>
            <p:ph type="title"/>
          </p:nvPr>
        </p:nvSpPr>
        <p:spPr>
          <a:xfrm>
            <a:off x="7865706" y="704911"/>
            <a:ext cx="3937518" cy="2724089"/>
          </a:xfrm>
          <a:noFill/>
        </p:spPr>
        <p:txBody>
          <a:bodyPr vert="horz" lIns="91440" tIns="45720" rIns="91440" bIns="45720" rtlCol="0" anchor="b">
            <a:normAutofit/>
          </a:bodyPr>
          <a:lstStyle/>
          <a:p>
            <a:pPr algn="ctr"/>
            <a:r>
              <a:rPr lang="en-US" b="1" dirty="0" err="1">
                <a:latin typeface="+mn-lt"/>
              </a:rPr>
              <a:t>Antwoord</a:t>
            </a:r>
            <a:r>
              <a:rPr lang="en-US" b="1" dirty="0">
                <a:latin typeface="+mn-lt"/>
              </a:rPr>
              <a:t> B: </a:t>
            </a:r>
            <a:r>
              <a:rPr lang="en-US" dirty="0" err="1">
                <a:latin typeface="+mn-lt"/>
              </a:rPr>
              <a:t>Vroeger</a:t>
            </a:r>
            <a:r>
              <a:rPr lang="en-US" dirty="0">
                <a:latin typeface="+mn-lt"/>
              </a:rPr>
              <a:t> was men </a:t>
            </a:r>
            <a:r>
              <a:rPr lang="en-US" dirty="0" err="1">
                <a:latin typeface="+mn-lt"/>
              </a:rPr>
              <a:t>leerplichtig</a:t>
            </a:r>
            <a:r>
              <a:rPr lang="en-US" dirty="0">
                <a:latin typeface="+mn-lt"/>
              </a:rPr>
              <a:t> tot </a:t>
            </a:r>
            <a:r>
              <a:rPr lang="en-US" sz="4800" b="1" dirty="0">
                <a:latin typeface="+mn-lt"/>
              </a:rPr>
              <a:t>14 </a:t>
            </a:r>
            <a:r>
              <a:rPr lang="en-US" sz="4800" b="1" dirty="0" err="1">
                <a:latin typeface="+mn-lt"/>
              </a:rPr>
              <a:t>jaar</a:t>
            </a:r>
            <a:r>
              <a:rPr lang="en-US" dirty="0">
                <a:latin typeface="+mn-lt"/>
              </a:rPr>
              <a:t>. </a:t>
            </a:r>
          </a:p>
        </p:txBody>
      </p:sp>
      <p:pic>
        <p:nvPicPr>
          <p:cNvPr id="5" name="Tijdelijke aanduiding voor inhoud 4" descr="Afbeelding met persoon, foto, binnen, kind&#10;&#10;Automatisch gegenereerde beschrijving">
            <a:extLst>
              <a:ext uri="{FF2B5EF4-FFF2-40B4-BE49-F238E27FC236}">
                <a16:creationId xmlns:a16="http://schemas.microsoft.com/office/drawing/2014/main" id="{2DE2C6FC-C2FC-41F4-88B0-552358EFAB9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507" r="8156" b="-1"/>
          <a:stretch/>
        </p:blipFill>
        <p:spPr>
          <a:xfrm>
            <a:off x="20" y="10"/>
            <a:ext cx="7534636" cy="6857990"/>
          </a:xfrm>
          <a:prstGeom prst="rect">
            <a:avLst/>
          </a:prstGeom>
        </p:spPr>
      </p:pic>
      <p:sp>
        <p:nvSpPr>
          <p:cNvPr id="6" name="Tekstvak 5">
            <a:extLst>
              <a:ext uri="{FF2B5EF4-FFF2-40B4-BE49-F238E27FC236}">
                <a16:creationId xmlns:a16="http://schemas.microsoft.com/office/drawing/2014/main" id="{25EAC0E7-B98B-4A2B-9C5F-01AC9993BDAB}"/>
              </a:ext>
            </a:extLst>
          </p:cNvPr>
          <p:cNvSpPr txBox="1"/>
          <p:nvPr/>
        </p:nvSpPr>
        <p:spPr>
          <a:xfrm>
            <a:off x="8145873" y="3822830"/>
            <a:ext cx="3377183" cy="1323439"/>
          </a:xfrm>
          <a:prstGeom prst="rect">
            <a:avLst/>
          </a:prstGeom>
          <a:noFill/>
        </p:spPr>
        <p:txBody>
          <a:bodyPr wrap="square" rtlCol="0">
            <a:spAutoFit/>
          </a:bodyPr>
          <a:lstStyle/>
          <a:p>
            <a:pPr algn="ctr"/>
            <a:r>
              <a:rPr lang="nl-BE" sz="2000" dirty="0"/>
              <a:t>Vandaag moeten de leerlingen tot hun 18 jaar naar school. Vaak wordt er daarna nog doorgestudeerd. </a:t>
            </a:r>
          </a:p>
        </p:txBody>
      </p:sp>
    </p:spTree>
    <p:extLst>
      <p:ext uri="{BB962C8B-B14F-4D97-AF65-F5344CB8AC3E}">
        <p14:creationId xmlns:p14="http://schemas.microsoft.com/office/powerpoint/2010/main" val="203192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D99FF-628F-4A0E-8C61-8EC38812773B}"/>
              </a:ext>
            </a:extLst>
          </p:cNvPr>
          <p:cNvSpPr>
            <a:spLocks noGrp="1"/>
          </p:cNvSpPr>
          <p:nvPr>
            <p:ph type="title"/>
          </p:nvPr>
        </p:nvSpPr>
        <p:spPr>
          <a:xfrm>
            <a:off x="6745735" y="640081"/>
            <a:ext cx="4806184" cy="3637373"/>
          </a:xfrm>
          <a:noFill/>
        </p:spPr>
        <p:txBody>
          <a:bodyPr vert="horz" lIns="91440" tIns="45720" rIns="91440" bIns="45720" rtlCol="0" anchor="b">
            <a:normAutofit/>
          </a:bodyPr>
          <a:lstStyle/>
          <a:p>
            <a:pPr algn="ctr"/>
            <a:br>
              <a:rPr lang="en-US" sz="6000" dirty="0">
                <a:latin typeface="+mn-lt"/>
              </a:rPr>
            </a:br>
            <a:r>
              <a:rPr lang="en-US" sz="6000" dirty="0" err="1">
                <a:latin typeface="+mn-lt"/>
              </a:rPr>
              <a:t>een</a:t>
            </a:r>
            <a:r>
              <a:rPr lang="en-US" sz="6000" dirty="0">
                <a:latin typeface="+mn-lt"/>
              </a:rPr>
              <a:t> lei </a:t>
            </a:r>
            <a:r>
              <a:rPr lang="en-US" sz="6000" dirty="0" err="1">
                <a:latin typeface="+mn-lt"/>
              </a:rPr>
              <a:t>en</a:t>
            </a:r>
            <a:r>
              <a:rPr lang="en-US" sz="6000" dirty="0">
                <a:latin typeface="+mn-lt"/>
              </a:rPr>
              <a:t> </a:t>
            </a:r>
            <a:r>
              <a:rPr lang="en-US" sz="6000" dirty="0" err="1">
                <a:latin typeface="+mn-lt"/>
              </a:rPr>
              <a:t>griffels</a:t>
            </a:r>
            <a:endParaRPr lang="en-US" sz="6000" dirty="0">
              <a:latin typeface="+mn-lt"/>
            </a:endParaRPr>
          </a:p>
        </p:txBody>
      </p:sp>
      <p:pic>
        <p:nvPicPr>
          <p:cNvPr id="5" name="Afbeelding 4">
            <a:extLst>
              <a:ext uri="{FF2B5EF4-FFF2-40B4-BE49-F238E27FC236}">
                <a16:creationId xmlns:a16="http://schemas.microsoft.com/office/drawing/2014/main" id="{87D02CBB-8766-447B-A7A2-2B55B912F8E8}"/>
              </a:ext>
            </a:extLst>
          </p:cNvPr>
          <p:cNvPicPr>
            <a:picLocks noChangeAspect="1"/>
          </p:cNvPicPr>
          <p:nvPr/>
        </p:nvPicPr>
        <p:blipFill rotWithShape="1">
          <a:blip r:embed="rId2">
            <a:extLst>
              <a:ext uri="{28A0092B-C50C-407E-A947-70E740481C1C}">
                <a14:useLocalDpi xmlns:a14="http://schemas.microsoft.com/office/drawing/2010/main" val="0"/>
              </a:ext>
            </a:extLst>
          </a:blip>
          <a:srcRect l="17762" r="15687" b="-2"/>
          <a:stretch/>
        </p:blipFill>
        <p:spPr>
          <a:xfrm>
            <a:off x="20" y="10"/>
            <a:ext cx="6105635" cy="6857990"/>
          </a:xfrm>
          <a:prstGeom prst="rect">
            <a:avLst/>
          </a:prstGeom>
        </p:spPr>
      </p:pic>
    </p:spTree>
    <p:extLst>
      <p:ext uri="{BB962C8B-B14F-4D97-AF65-F5344CB8AC3E}">
        <p14:creationId xmlns:p14="http://schemas.microsoft.com/office/powerpoint/2010/main" val="3357032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842888CA-6AEB-4004-99DF-65F6E0F6924B}"/>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FF43259B-BC9F-4977-8580-C00EF960B893}"/>
              </a:ext>
            </a:extLst>
          </p:cNvPr>
          <p:cNvSpPr>
            <a:spLocks noGrp="1"/>
          </p:cNvSpPr>
          <p:nvPr>
            <p:ph type="title"/>
          </p:nvPr>
        </p:nvSpPr>
        <p:spPr>
          <a:xfrm>
            <a:off x="4003828" y="2766218"/>
            <a:ext cx="7172417" cy="1325563"/>
          </a:xfrm>
        </p:spPr>
        <p:txBody>
          <a:bodyPr>
            <a:noAutofit/>
          </a:bodyPr>
          <a:lstStyle/>
          <a:p>
            <a:pPr algn="ctr"/>
            <a:r>
              <a:rPr lang="nl-BE" sz="6600" dirty="0">
                <a:solidFill>
                  <a:schemeClr val="bg1"/>
                </a:solidFill>
                <a:latin typeface="+mn-lt"/>
              </a:rPr>
              <a:t>Vraag 25: </a:t>
            </a:r>
            <a:br>
              <a:rPr lang="nl-BE" sz="6600" dirty="0">
                <a:solidFill>
                  <a:schemeClr val="bg1"/>
                </a:solidFill>
                <a:latin typeface="+mn-lt"/>
              </a:rPr>
            </a:br>
            <a:r>
              <a:rPr lang="nl-BE" sz="6600" dirty="0">
                <a:solidFill>
                  <a:schemeClr val="bg1"/>
                </a:solidFill>
                <a:latin typeface="+mn-lt"/>
              </a:rPr>
              <a:t>Welk Maria-liedje leerden jullie in de kleuterklas </a:t>
            </a:r>
          </a:p>
        </p:txBody>
      </p:sp>
    </p:spTree>
    <p:extLst>
      <p:ext uri="{BB962C8B-B14F-4D97-AF65-F5344CB8AC3E}">
        <p14:creationId xmlns:p14="http://schemas.microsoft.com/office/powerpoint/2010/main" val="2791620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E9917-2428-41AF-BE85-5859563DEDEB}"/>
              </a:ext>
            </a:extLst>
          </p:cNvPr>
          <p:cNvSpPr>
            <a:spLocks noGrp="1"/>
          </p:cNvSpPr>
          <p:nvPr>
            <p:ph type="title"/>
          </p:nvPr>
        </p:nvSpPr>
        <p:spPr>
          <a:xfrm>
            <a:off x="5286660" y="2049003"/>
            <a:ext cx="6274590" cy="4018341"/>
          </a:xfrm>
          <a:noFill/>
        </p:spPr>
        <p:txBody>
          <a:bodyPr vert="horz" lIns="91440" tIns="45720" rIns="91440" bIns="45720" rtlCol="0" anchor="b">
            <a:normAutofit fontScale="90000"/>
          </a:bodyPr>
          <a:lstStyle/>
          <a:p>
            <a:pPr algn="ctr"/>
            <a:r>
              <a:rPr lang="en-US" sz="5600" dirty="0" err="1"/>
              <a:t>Te</a:t>
            </a:r>
            <a:r>
              <a:rPr lang="en-US" sz="5600" dirty="0"/>
              <a:t> Lourdes op de </a:t>
            </a:r>
            <a:r>
              <a:rPr lang="en-US" sz="5600" dirty="0" err="1"/>
              <a:t>bergen</a:t>
            </a:r>
            <a:br>
              <a:rPr lang="en-US" sz="5600" dirty="0"/>
            </a:br>
            <a:br>
              <a:rPr lang="en-US" sz="5600" dirty="0"/>
            </a:br>
            <a:r>
              <a:rPr lang="nl-BE" sz="2700" dirty="0"/>
              <a:t>Te </a:t>
            </a:r>
            <a:r>
              <a:rPr lang="nl-BE" sz="2700" dirty="0" err="1"/>
              <a:t>Lourd</a:t>
            </a:r>
            <a:r>
              <a:rPr lang="nl-BE" sz="2700" dirty="0"/>
              <a:t> op de bergen verscheen in een grot vol glans en vol luister de Moeder van God</a:t>
            </a:r>
            <a:br>
              <a:rPr lang="nl-BE" sz="2700" dirty="0"/>
            </a:br>
            <a:r>
              <a:rPr lang="nl-BE" sz="2700" dirty="0" err="1"/>
              <a:t>AYe</a:t>
            </a:r>
            <a:r>
              <a:rPr lang="nl-BE" sz="2700" dirty="0"/>
              <a:t>, Ave, Ave Maria! Ave, Ave, Ave Maria! </a:t>
            </a:r>
            <a:br>
              <a:rPr lang="nl-BE" sz="2700" dirty="0"/>
            </a:br>
            <a:br>
              <a:rPr lang="nl-BE" sz="2700" dirty="0"/>
            </a:br>
            <a:r>
              <a:rPr lang="nl-BE" sz="2700" dirty="0"/>
              <a:t>Zij riep Bernadette, een nederig kind "Wie zijt gij, vroeg 't meisje, die u daar bevindt?"</a:t>
            </a:r>
            <a:br>
              <a:rPr lang="nl-BE" sz="5600" dirty="0"/>
            </a:br>
            <a:r>
              <a:rPr lang="nl-BE" sz="2700" dirty="0"/>
              <a:t>Ave, Ave, Ave Maria! Ave, Ave, Ave Maria!</a:t>
            </a:r>
            <a:br>
              <a:rPr lang="en-US" sz="5600" dirty="0"/>
            </a:br>
            <a:endParaRPr lang="en-US" sz="5600" dirty="0"/>
          </a:p>
        </p:txBody>
      </p:sp>
      <p:pic>
        <p:nvPicPr>
          <p:cNvPr id="7" name="Afbeelding 6" descr="Afbeelding met venster, gebouw&#10;&#10;Automatisch gegenereerde beschrijving">
            <a:extLst>
              <a:ext uri="{FF2B5EF4-FFF2-40B4-BE49-F238E27FC236}">
                <a16:creationId xmlns:a16="http://schemas.microsoft.com/office/drawing/2014/main" id="{8BA343A5-0C2E-48E3-A378-1F4F3D93E896}"/>
              </a:ext>
            </a:extLst>
          </p:cNvPr>
          <p:cNvPicPr>
            <a:picLocks noChangeAspect="1"/>
          </p:cNvPicPr>
          <p:nvPr/>
        </p:nvPicPr>
        <p:blipFill rotWithShape="1">
          <a:blip r:embed="rId2">
            <a:extLst>
              <a:ext uri="{28A0092B-C50C-407E-A947-70E740481C1C}">
                <a14:useLocalDpi xmlns:a14="http://schemas.microsoft.com/office/drawing/2010/main" val="0"/>
              </a:ext>
            </a:extLst>
          </a:blip>
          <a:srcRect l="25457" r="23643"/>
          <a:stretch/>
        </p:blipFill>
        <p:spPr>
          <a:xfrm>
            <a:off x="1" y="10"/>
            <a:ext cx="4654296" cy="6857990"/>
          </a:xfrm>
          <a:prstGeom prst="rect">
            <a:avLst/>
          </a:prstGeom>
        </p:spPr>
      </p:pic>
    </p:spTree>
    <p:extLst>
      <p:ext uri="{BB962C8B-B14F-4D97-AF65-F5344CB8AC3E}">
        <p14:creationId xmlns:p14="http://schemas.microsoft.com/office/powerpoint/2010/main" val="1310724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tafel, binnen, zitten, vloer&#10;&#10;Automatisch gegenereerde beschrijving">
            <a:extLst>
              <a:ext uri="{FF2B5EF4-FFF2-40B4-BE49-F238E27FC236}">
                <a16:creationId xmlns:a16="http://schemas.microsoft.com/office/drawing/2014/main" id="{8A0978FF-D160-4B6A-B9BB-3E02F4DC4EC7}"/>
              </a:ext>
            </a:extLst>
          </p:cNvPr>
          <p:cNvPicPr>
            <a:picLocks noChangeAspect="1"/>
          </p:cNvPicPr>
          <p:nvPr/>
        </p:nvPicPr>
        <p:blipFill rotWithShape="1">
          <a:blip r:embed="rId2">
            <a:extLst>
              <a:ext uri="{28A0092B-C50C-407E-A947-70E740481C1C}">
                <a14:useLocalDpi xmlns:a14="http://schemas.microsoft.com/office/drawing/2010/main" val="0"/>
              </a:ext>
            </a:extLst>
          </a:blip>
          <a:srcRect t="1819" b="23181"/>
          <a:stretch/>
        </p:blipFill>
        <p:spPr>
          <a:xfrm>
            <a:off x="20" y="10"/>
            <a:ext cx="12191980" cy="6857990"/>
          </a:xfrm>
          <a:prstGeom prst="rect">
            <a:avLst/>
          </a:prstGeom>
        </p:spPr>
      </p:pic>
      <p:sp>
        <p:nvSpPr>
          <p:cNvPr id="21" name="Freeform 49">
            <a:extLst>
              <a:ext uri="{FF2B5EF4-FFF2-40B4-BE49-F238E27FC236}">
                <a16:creationId xmlns:a16="http://schemas.microsoft.com/office/drawing/2014/main" id="{D227D8FB-85E6-4F0E-9F9E-A85A9E7D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335576" y="-399378"/>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chemeClr val="bg1">
              <a:alpha val="5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45991BFE-2E28-42F0-ABB2-4AA495629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562" y="0"/>
            <a:ext cx="6097438" cy="5298683"/>
          </a:xfrm>
          <a:custGeom>
            <a:avLst/>
            <a:gdLst>
              <a:gd name="connsiteX0" fmla="*/ 744562 w 6097438"/>
              <a:gd name="connsiteY0" fmla="*/ 0 h 5298683"/>
              <a:gd name="connsiteX1" fmla="*/ 5209260 w 6097438"/>
              <a:gd name="connsiteY1" fmla="*/ 0 h 5298683"/>
              <a:gd name="connsiteX2" fmla="*/ 5384861 w 6097438"/>
              <a:gd name="connsiteY2" fmla="*/ 193210 h 5298683"/>
              <a:gd name="connsiteX3" fmla="*/ 6097438 w 6097438"/>
              <a:gd name="connsiteY3" fmla="*/ 2178155 h 5298683"/>
              <a:gd name="connsiteX4" fmla="*/ 2976911 w 6097438"/>
              <a:gd name="connsiteY4" fmla="*/ 5298683 h 5298683"/>
              <a:gd name="connsiteX5" fmla="*/ 101610 w 6097438"/>
              <a:gd name="connsiteY5" fmla="*/ 3392805 h 5298683"/>
              <a:gd name="connsiteX6" fmla="*/ 0 w 6097438"/>
              <a:gd name="connsiteY6" fmla="*/ 3115184 h 5298683"/>
              <a:gd name="connsiteX7" fmla="*/ 0 w 6097438"/>
              <a:gd name="connsiteY7" fmla="*/ 1241127 h 5298683"/>
              <a:gd name="connsiteX8" fmla="*/ 101610 w 6097438"/>
              <a:gd name="connsiteY8" fmla="*/ 963506 h 5298683"/>
              <a:gd name="connsiteX9" fmla="*/ 568961 w 6097438"/>
              <a:gd name="connsiteY9" fmla="*/ 193210 h 529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7438" h="5298683">
                <a:moveTo>
                  <a:pt x="744562" y="0"/>
                </a:moveTo>
                <a:lnTo>
                  <a:pt x="5209260" y="0"/>
                </a:lnTo>
                <a:lnTo>
                  <a:pt x="5384861" y="193210"/>
                </a:lnTo>
                <a:cubicBezTo>
                  <a:pt x="5830023" y="732621"/>
                  <a:pt x="6097438" y="1424159"/>
                  <a:pt x="6097438" y="2178155"/>
                </a:cubicBezTo>
                <a:cubicBezTo>
                  <a:pt x="6097438" y="3901575"/>
                  <a:pt x="4700330" y="5298683"/>
                  <a:pt x="2976911" y="5298683"/>
                </a:cubicBezTo>
                <a:cubicBezTo>
                  <a:pt x="1684346" y="5298683"/>
                  <a:pt x="575332" y="4512810"/>
                  <a:pt x="101610" y="3392805"/>
                </a:cubicBezTo>
                <a:lnTo>
                  <a:pt x="0" y="3115184"/>
                </a:lnTo>
                <a:lnTo>
                  <a:pt x="0" y="1241127"/>
                </a:lnTo>
                <a:lnTo>
                  <a:pt x="101610" y="963506"/>
                </a:lnTo>
                <a:cubicBezTo>
                  <a:pt x="220041" y="683504"/>
                  <a:pt x="378177" y="424387"/>
                  <a:pt x="568961" y="193210"/>
                </a:cubicBez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E76635F-8583-4958-976D-F75F6165057F}"/>
              </a:ext>
            </a:extLst>
          </p:cNvPr>
          <p:cNvSpPr>
            <a:spLocks noGrp="1"/>
          </p:cNvSpPr>
          <p:nvPr>
            <p:ph type="title"/>
          </p:nvPr>
        </p:nvSpPr>
        <p:spPr>
          <a:xfrm>
            <a:off x="6658253" y="399493"/>
            <a:ext cx="5106523" cy="3932810"/>
          </a:xfrm>
        </p:spPr>
        <p:txBody>
          <a:bodyPr vert="horz" lIns="91440" tIns="45720" rIns="91440" bIns="45720" rtlCol="0">
            <a:normAutofit fontScale="90000"/>
          </a:bodyPr>
          <a:lstStyle/>
          <a:p>
            <a:pPr algn="ctr"/>
            <a:r>
              <a:rPr lang="en-US" sz="7200" dirty="0" err="1">
                <a:latin typeface="+mn-lt"/>
              </a:rPr>
              <a:t>En</a:t>
            </a:r>
            <a:r>
              <a:rPr lang="en-US" sz="7200" dirty="0">
                <a:latin typeface="+mn-lt"/>
              </a:rPr>
              <a:t> nu </a:t>
            </a:r>
            <a:r>
              <a:rPr lang="en-US" sz="7200" dirty="0" err="1">
                <a:latin typeface="+mn-lt"/>
              </a:rPr>
              <a:t>gaan</a:t>
            </a:r>
            <a:r>
              <a:rPr lang="en-US" sz="7200" dirty="0">
                <a:latin typeface="+mn-lt"/>
              </a:rPr>
              <a:t> we </a:t>
            </a:r>
            <a:r>
              <a:rPr lang="en-US" sz="7200" dirty="0" err="1">
                <a:latin typeface="+mn-lt"/>
              </a:rPr>
              <a:t>jullie</a:t>
            </a:r>
            <a:r>
              <a:rPr lang="en-US" sz="7200" dirty="0">
                <a:latin typeface="+mn-lt"/>
              </a:rPr>
              <a:t> </a:t>
            </a:r>
            <a:r>
              <a:rPr lang="en-US" sz="7200" dirty="0" err="1">
                <a:latin typeface="+mn-lt"/>
              </a:rPr>
              <a:t>kennis</a:t>
            </a:r>
            <a:r>
              <a:rPr lang="en-US" sz="7200" dirty="0">
                <a:latin typeface="+mn-lt"/>
              </a:rPr>
              <a:t> </a:t>
            </a:r>
            <a:r>
              <a:rPr lang="en-US" sz="7200" dirty="0" err="1">
                <a:latin typeface="+mn-lt"/>
              </a:rPr>
              <a:t>testen</a:t>
            </a:r>
            <a:r>
              <a:rPr lang="en-US" sz="7200" dirty="0">
                <a:latin typeface="+mn-lt"/>
              </a:rPr>
              <a:t> </a:t>
            </a:r>
            <a:r>
              <a:rPr lang="en-US" sz="7200" dirty="0">
                <a:latin typeface="+mn-lt"/>
                <a:sym typeface="Wingdings" panose="05000000000000000000" pitchFamily="2" charset="2"/>
              </a:rPr>
              <a:t> </a:t>
            </a:r>
            <a:endParaRPr lang="en-US" sz="7200" dirty="0">
              <a:latin typeface="+mn-lt"/>
            </a:endParaRPr>
          </a:p>
        </p:txBody>
      </p:sp>
    </p:spTree>
    <p:extLst>
      <p:ext uri="{BB962C8B-B14F-4D97-AF65-F5344CB8AC3E}">
        <p14:creationId xmlns:p14="http://schemas.microsoft.com/office/powerpoint/2010/main" val="664245970"/>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858B2863-1234-4055-A43F-986B5A28AF66}"/>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4FF6D845-B1DE-4969-ACC5-DB7A9D8DDD59}"/>
              </a:ext>
            </a:extLst>
          </p:cNvPr>
          <p:cNvSpPr>
            <a:spLocks noGrp="1"/>
          </p:cNvSpPr>
          <p:nvPr>
            <p:ph type="title"/>
          </p:nvPr>
        </p:nvSpPr>
        <p:spPr>
          <a:xfrm>
            <a:off x="2631233" y="2003870"/>
            <a:ext cx="9367934" cy="1325563"/>
          </a:xfrm>
        </p:spPr>
        <p:txBody>
          <a:bodyPr>
            <a:normAutofit fontScale="90000"/>
          </a:bodyPr>
          <a:lstStyle/>
          <a:p>
            <a:pPr algn="ctr"/>
            <a:br>
              <a:rPr lang="nl-BE" sz="6700" dirty="0">
                <a:solidFill>
                  <a:schemeClr val="bg1"/>
                </a:solidFill>
                <a:latin typeface="+mn-lt"/>
              </a:rPr>
            </a:br>
            <a:r>
              <a:rPr lang="nl-BE" sz="6700" dirty="0">
                <a:solidFill>
                  <a:schemeClr val="bg1"/>
                </a:solidFill>
                <a:latin typeface="+mn-lt"/>
              </a:rPr>
              <a:t>Vraag 26: </a:t>
            </a:r>
            <a:br>
              <a:rPr lang="nl-BE" sz="6700" dirty="0">
                <a:solidFill>
                  <a:schemeClr val="bg1"/>
                </a:solidFill>
                <a:latin typeface="+mn-lt"/>
              </a:rPr>
            </a:br>
            <a:r>
              <a:rPr lang="nl-BE" sz="6000" dirty="0">
                <a:solidFill>
                  <a:schemeClr val="bg1"/>
                </a:solidFill>
                <a:latin typeface="+mn-lt"/>
              </a:rPr>
              <a:t>Hier zie je iets dat je leerde in de rekenles… Hoe noemt men dit?</a:t>
            </a:r>
            <a:br>
              <a:rPr lang="nl-BE" sz="6000" dirty="0">
                <a:solidFill>
                  <a:schemeClr val="bg1"/>
                </a:solidFill>
                <a:latin typeface="+mn-lt"/>
              </a:rPr>
            </a:br>
            <a:br>
              <a:rPr lang="nl-BE" sz="6000" dirty="0">
                <a:solidFill>
                  <a:schemeClr val="bg1"/>
                </a:solidFill>
                <a:latin typeface="+mn-lt"/>
              </a:rPr>
            </a:br>
            <a:br>
              <a:rPr lang="nl-BE" sz="6000" dirty="0">
                <a:solidFill>
                  <a:schemeClr val="bg1"/>
                </a:solidFill>
                <a:latin typeface="+mn-lt"/>
              </a:rPr>
            </a:br>
            <a:br>
              <a:rPr lang="nl-BE" sz="6000" dirty="0">
                <a:solidFill>
                  <a:schemeClr val="bg1"/>
                </a:solidFill>
                <a:latin typeface="+mn-lt"/>
              </a:rPr>
            </a:br>
            <a:endParaRPr lang="nl-BE" sz="6000" dirty="0">
              <a:solidFill>
                <a:schemeClr val="bg1"/>
              </a:solidFill>
              <a:latin typeface="+mn-lt"/>
            </a:endParaRPr>
          </a:p>
        </p:txBody>
      </p:sp>
      <p:pic>
        <p:nvPicPr>
          <p:cNvPr id="5" name="Afbeelding 4">
            <a:extLst>
              <a:ext uri="{FF2B5EF4-FFF2-40B4-BE49-F238E27FC236}">
                <a16:creationId xmlns:a16="http://schemas.microsoft.com/office/drawing/2014/main" id="{A4DF4711-ADDF-4F43-9998-1974BC98B2A6}"/>
              </a:ext>
            </a:extLst>
          </p:cNvPr>
          <p:cNvPicPr>
            <a:picLocks noChangeAspect="1"/>
          </p:cNvPicPr>
          <p:nvPr/>
        </p:nvPicPr>
        <p:blipFill rotWithShape="1">
          <a:blip r:embed="rId3">
            <a:extLst>
              <a:ext uri="{28A0092B-C50C-407E-A947-70E740481C1C}">
                <a14:useLocalDpi xmlns:a14="http://schemas.microsoft.com/office/drawing/2010/main" val="0"/>
              </a:ext>
            </a:extLst>
          </a:blip>
          <a:srcRect t="32806"/>
          <a:stretch/>
        </p:blipFill>
        <p:spPr>
          <a:xfrm>
            <a:off x="5499327" y="3107094"/>
            <a:ext cx="3631746" cy="2133142"/>
          </a:xfrm>
          <a:prstGeom prst="rect">
            <a:avLst/>
          </a:prstGeom>
          <a:ln>
            <a:noFill/>
          </a:ln>
          <a:effectLst>
            <a:softEdge rad="112500"/>
          </a:effectLst>
        </p:spPr>
      </p:pic>
      <p:sp>
        <p:nvSpPr>
          <p:cNvPr id="6" name="Tekstvak 5">
            <a:extLst>
              <a:ext uri="{FF2B5EF4-FFF2-40B4-BE49-F238E27FC236}">
                <a16:creationId xmlns:a16="http://schemas.microsoft.com/office/drawing/2014/main" id="{44240F79-32CB-44E3-BBEA-711A03C528BF}"/>
              </a:ext>
            </a:extLst>
          </p:cNvPr>
          <p:cNvSpPr txBox="1"/>
          <p:nvPr/>
        </p:nvSpPr>
        <p:spPr>
          <a:xfrm>
            <a:off x="9480315" y="3662556"/>
            <a:ext cx="2362443" cy="954107"/>
          </a:xfrm>
          <a:prstGeom prst="rect">
            <a:avLst/>
          </a:prstGeom>
          <a:noFill/>
        </p:spPr>
        <p:txBody>
          <a:bodyPr wrap="square" rtlCol="0">
            <a:spAutoFit/>
          </a:bodyPr>
          <a:lstStyle/>
          <a:p>
            <a:pPr algn="ctr"/>
            <a:r>
              <a:rPr lang="nl-BE" sz="2800" dirty="0">
                <a:solidFill>
                  <a:schemeClr val="bg1"/>
                </a:solidFill>
              </a:rPr>
              <a:t>TIP: Begint met de letter B</a:t>
            </a:r>
          </a:p>
        </p:txBody>
      </p:sp>
    </p:spTree>
    <p:extLst>
      <p:ext uri="{BB962C8B-B14F-4D97-AF65-F5344CB8AC3E}">
        <p14:creationId xmlns:p14="http://schemas.microsoft.com/office/powerpoint/2010/main" val="30078975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9C7FB-7F0A-477B-8DC1-EAABF5ED7EA4}"/>
              </a:ext>
            </a:extLst>
          </p:cNvPr>
          <p:cNvSpPr>
            <a:spLocks noGrp="1"/>
          </p:cNvSpPr>
          <p:nvPr>
            <p:ph type="title"/>
          </p:nvPr>
        </p:nvSpPr>
        <p:spPr>
          <a:xfrm>
            <a:off x="7710618" y="2077720"/>
            <a:ext cx="4232565" cy="3708895"/>
          </a:xfrm>
          <a:noFill/>
        </p:spPr>
        <p:txBody>
          <a:bodyPr vert="horz" lIns="91440" tIns="45720" rIns="91440" bIns="45720" rtlCol="0" anchor="b">
            <a:noAutofit/>
          </a:bodyPr>
          <a:lstStyle/>
          <a:p>
            <a:pPr algn="ctr"/>
            <a:r>
              <a:rPr lang="nl-BE" sz="6000" dirty="0">
                <a:latin typeface="+mn-lt"/>
              </a:rPr>
              <a:t>Dit noemt men een breuk</a:t>
            </a:r>
            <a:br>
              <a:rPr lang="nl-BE" sz="6000" dirty="0">
                <a:latin typeface="+mn-lt"/>
              </a:rPr>
            </a:br>
            <a:br>
              <a:rPr lang="nl-BE" sz="6000" dirty="0">
                <a:latin typeface="+mn-lt"/>
              </a:rPr>
            </a:br>
            <a:r>
              <a:rPr lang="nl-BE" sz="3600" dirty="0">
                <a:latin typeface="+mn-lt"/>
              </a:rPr>
              <a:t>Bovenaan staat de teller, onderaan de noemer</a:t>
            </a:r>
            <a:endParaRPr lang="en-US" sz="6000" dirty="0">
              <a:latin typeface="+mn-lt"/>
            </a:endParaRPr>
          </a:p>
        </p:txBody>
      </p:sp>
      <p:pic>
        <p:nvPicPr>
          <p:cNvPr id="9" name="Tijdelijke aanduiding voor inhoud 8" descr="Afbeelding met binnen&#10;&#10;Automatisch gegenereerde beschrijving">
            <a:extLst>
              <a:ext uri="{FF2B5EF4-FFF2-40B4-BE49-F238E27FC236}">
                <a16:creationId xmlns:a16="http://schemas.microsoft.com/office/drawing/2014/main" id="{8D331E88-DC24-4F20-B357-5B874956A51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508" r="37347" b="-1"/>
          <a:stretch/>
        </p:blipFill>
        <p:spPr>
          <a:xfrm>
            <a:off x="20" y="10"/>
            <a:ext cx="7534636" cy="6857990"/>
          </a:xfrm>
          <a:prstGeom prst="rect">
            <a:avLst/>
          </a:prstGeom>
        </p:spPr>
      </p:pic>
    </p:spTree>
    <p:extLst>
      <p:ext uri="{BB962C8B-B14F-4D97-AF65-F5344CB8AC3E}">
        <p14:creationId xmlns:p14="http://schemas.microsoft.com/office/powerpoint/2010/main" val="1033291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842888CA-6AEB-4004-99DF-65F6E0F6924B}"/>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FF43259B-BC9F-4977-8580-C00EF960B893}"/>
              </a:ext>
            </a:extLst>
          </p:cNvPr>
          <p:cNvSpPr>
            <a:spLocks noGrp="1"/>
          </p:cNvSpPr>
          <p:nvPr>
            <p:ph type="title"/>
          </p:nvPr>
        </p:nvSpPr>
        <p:spPr>
          <a:xfrm>
            <a:off x="4386021" y="863263"/>
            <a:ext cx="7021498" cy="1325563"/>
          </a:xfrm>
        </p:spPr>
        <p:txBody>
          <a:bodyPr>
            <a:noAutofit/>
          </a:bodyPr>
          <a:lstStyle/>
          <a:p>
            <a:pPr algn="ctr"/>
            <a:r>
              <a:rPr lang="nl-BE" sz="5400" dirty="0">
                <a:solidFill>
                  <a:schemeClr val="bg1"/>
                </a:solidFill>
                <a:latin typeface="+mn-lt"/>
              </a:rPr>
              <a:t>Vraag 27: </a:t>
            </a:r>
            <a:br>
              <a:rPr lang="nl-BE" sz="5400" dirty="0">
                <a:solidFill>
                  <a:schemeClr val="bg1"/>
                </a:solidFill>
                <a:latin typeface="+mn-lt"/>
              </a:rPr>
            </a:br>
            <a:r>
              <a:rPr lang="nl-BE" sz="5400" dirty="0">
                <a:solidFill>
                  <a:schemeClr val="bg1"/>
                </a:solidFill>
                <a:latin typeface="+mn-lt"/>
              </a:rPr>
              <a:t>Wie was de 5</a:t>
            </a:r>
            <a:r>
              <a:rPr lang="nl-BE" sz="5400" baseline="30000" dirty="0">
                <a:solidFill>
                  <a:schemeClr val="bg1"/>
                </a:solidFill>
                <a:latin typeface="+mn-lt"/>
              </a:rPr>
              <a:t>de</a:t>
            </a:r>
            <a:r>
              <a:rPr lang="nl-BE" sz="5400" dirty="0">
                <a:solidFill>
                  <a:schemeClr val="bg1"/>
                </a:solidFill>
                <a:latin typeface="+mn-lt"/>
              </a:rPr>
              <a:t> koning van België? </a:t>
            </a:r>
          </a:p>
        </p:txBody>
      </p:sp>
    </p:spTree>
    <p:extLst>
      <p:ext uri="{BB962C8B-B14F-4D97-AF65-F5344CB8AC3E}">
        <p14:creationId xmlns:p14="http://schemas.microsoft.com/office/powerpoint/2010/main" val="734438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Tijdelijke aanduiding voor inhoud 6" descr="Afbeelding met persoon, man, gebouw, foto&#10;&#10;Automatisch gegenereerde beschrijving">
            <a:extLst>
              <a:ext uri="{FF2B5EF4-FFF2-40B4-BE49-F238E27FC236}">
                <a16:creationId xmlns:a16="http://schemas.microsoft.com/office/drawing/2014/main" id="{104F351B-E420-4532-A1FC-A3502B2BF6F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5" r="5338"/>
          <a:stretch/>
        </p:blipFill>
        <p:spPr>
          <a:xfrm>
            <a:off x="20" y="10"/>
            <a:ext cx="4635571" cy="6857990"/>
          </a:xfrm>
          <a:prstGeom prst="rect">
            <a:avLst/>
          </a:prstGeom>
          <a:effectLst/>
        </p:spPr>
      </p:pic>
      <p:sp>
        <p:nvSpPr>
          <p:cNvPr id="6" name="Tekstvak 5">
            <a:extLst>
              <a:ext uri="{FF2B5EF4-FFF2-40B4-BE49-F238E27FC236}">
                <a16:creationId xmlns:a16="http://schemas.microsoft.com/office/drawing/2014/main" id="{44E62181-BC00-4D32-9B24-BF9064262274}"/>
              </a:ext>
            </a:extLst>
          </p:cNvPr>
          <p:cNvSpPr txBox="1"/>
          <p:nvPr/>
        </p:nvSpPr>
        <p:spPr>
          <a:xfrm>
            <a:off x="5114721" y="1536290"/>
            <a:ext cx="6865785" cy="4397979"/>
          </a:xfrm>
          <a:prstGeom prst="rect">
            <a:avLst/>
          </a:prstGeom>
        </p:spPr>
        <p:txBody>
          <a:bodyPr vert="horz" lIns="91440" tIns="45720" rIns="91440" bIns="45720" rtlCol="0">
            <a:normAutofit lnSpcReduction="10000"/>
          </a:bodyPr>
          <a:lstStyle/>
          <a:p>
            <a:pPr marL="114300" algn="ctr">
              <a:lnSpc>
                <a:spcPct val="90000"/>
              </a:lnSpc>
              <a:spcAft>
                <a:spcPts val="600"/>
              </a:spcAft>
            </a:pPr>
            <a:r>
              <a:rPr lang="en-US" sz="3600" dirty="0"/>
              <a:t>De 5de </a:t>
            </a:r>
            <a:r>
              <a:rPr lang="en-US" sz="3600" dirty="0" err="1"/>
              <a:t>koning</a:t>
            </a:r>
            <a:r>
              <a:rPr lang="en-US" sz="3600" dirty="0"/>
              <a:t> van </a:t>
            </a:r>
            <a:r>
              <a:rPr lang="en-US" sz="3600" dirty="0" err="1"/>
              <a:t>België</a:t>
            </a:r>
            <a:r>
              <a:rPr lang="en-US" sz="3600" dirty="0"/>
              <a:t> was </a:t>
            </a:r>
            <a:r>
              <a:rPr lang="en-US" sz="3600" dirty="0" err="1"/>
              <a:t>koning</a:t>
            </a:r>
            <a:r>
              <a:rPr lang="en-US" sz="3600" dirty="0"/>
              <a:t> </a:t>
            </a:r>
            <a:r>
              <a:rPr lang="en-US" sz="3600" b="1" dirty="0" err="1"/>
              <a:t>Boudewijn</a:t>
            </a:r>
            <a:r>
              <a:rPr lang="en-US" sz="3600" b="1" dirty="0"/>
              <a:t>.</a:t>
            </a:r>
          </a:p>
          <a:p>
            <a:pPr marL="114300" algn="ctr">
              <a:lnSpc>
                <a:spcPct val="90000"/>
              </a:lnSpc>
              <a:spcAft>
                <a:spcPts val="600"/>
              </a:spcAft>
            </a:pPr>
            <a:endParaRPr lang="en-US" sz="2800" dirty="0"/>
          </a:p>
          <a:p>
            <a:pPr marL="1714500" lvl="3" indent="-228600">
              <a:lnSpc>
                <a:spcPct val="90000"/>
              </a:lnSpc>
              <a:spcAft>
                <a:spcPts val="600"/>
              </a:spcAft>
              <a:buFont typeface="Arial" panose="020B0604020202020204" pitchFamily="34" charset="0"/>
              <a:buChar char="•"/>
            </a:pPr>
            <a:r>
              <a:rPr lang="en-US" sz="2800" dirty="0"/>
              <a:t>Leopold I </a:t>
            </a:r>
          </a:p>
          <a:p>
            <a:pPr marL="1714500" lvl="3" indent="-228600">
              <a:lnSpc>
                <a:spcPct val="90000"/>
              </a:lnSpc>
              <a:spcAft>
                <a:spcPts val="600"/>
              </a:spcAft>
              <a:buFont typeface="Arial" panose="020B0604020202020204" pitchFamily="34" charset="0"/>
              <a:buChar char="•"/>
            </a:pPr>
            <a:r>
              <a:rPr lang="en-US" sz="2800" dirty="0"/>
              <a:t>Leopold II </a:t>
            </a:r>
          </a:p>
          <a:p>
            <a:pPr marL="1714500" lvl="3" indent="-228600">
              <a:lnSpc>
                <a:spcPct val="90000"/>
              </a:lnSpc>
              <a:spcAft>
                <a:spcPts val="600"/>
              </a:spcAft>
              <a:buFont typeface="Arial" panose="020B0604020202020204" pitchFamily="34" charset="0"/>
              <a:buChar char="•"/>
            </a:pPr>
            <a:r>
              <a:rPr lang="en-US" sz="2800" dirty="0"/>
              <a:t>Albert I </a:t>
            </a:r>
          </a:p>
          <a:p>
            <a:pPr marL="1714500" lvl="3" indent="-228600">
              <a:lnSpc>
                <a:spcPct val="90000"/>
              </a:lnSpc>
              <a:spcAft>
                <a:spcPts val="600"/>
              </a:spcAft>
              <a:buFont typeface="Arial" panose="020B0604020202020204" pitchFamily="34" charset="0"/>
              <a:buChar char="•"/>
            </a:pPr>
            <a:r>
              <a:rPr lang="en-US" sz="2800" dirty="0"/>
              <a:t>Leopold III </a:t>
            </a:r>
          </a:p>
          <a:p>
            <a:pPr marL="1714500" lvl="3" indent="-228600">
              <a:lnSpc>
                <a:spcPct val="90000"/>
              </a:lnSpc>
              <a:spcAft>
                <a:spcPts val="600"/>
              </a:spcAft>
              <a:buFont typeface="Arial" panose="020B0604020202020204" pitchFamily="34" charset="0"/>
              <a:buChar char="•"/>
            </a:pPr>
            <a:r>
              <a:rPr lang="en-US" sz="2800" b="1" dirty="0" err="1"/>
              <a:t>Boudewijn</a:t>
            </a:r>
            <a:r>
              <a:rPr lang="en-US" sz="2800" b="1" dirty="0"/>
              <a:t> </a:t>
            </a:r>
          </a:p>
          <a:p>
            <a:pPr marL="1714500" lvl="3" indent="-228600">
              <a:lnSpc>
                <a:spcPct val="90000"/>
              </a:lnSpc>
              <a:spcAft>
                <a:spcPts val="600"/>
              </a:spcAft>
              <a:buFont typeface="Arial" panose="020B0604020202020204" pitchFamily="34" charset="0"/>
              <a:buChar char="•"/>
            </a:pPr>
            <a:r>
              <a:rPr lang="en-US" sz="2800" dirty="0"/>
              <a:t>Albert II </a:t>
            </a:r>
          </a:p>
          <a:p>
            <a:pPr marL="1714500" lvl="3" indent="-228600">
              <a:lnSpc>
                <a:spcPct val="90000"/>
              </a:lnSpc>
              <a:spcAft>
                <a:spcPts val="600"/>
              </a:spcAft>
              <a:buFont typeface="Arial" panose="020B0604020202020204" pitchFamily="34" charset="0"/>
              <a:buChar char="•"/>
            </a:pPr>
            <a:r>
              <a:rPr lang="en-US" sz="2800" dirty="0"/>
              <a:t>Filip </a:t>
            </a:r>
          </a:p>
        </p:txBody>
      </p:sp>
    </p:spTree>
    <p:extLst>
      <p:ext uri="{BB962C8B-B14F-4D97-AF65-F5344CB8AC3E}">
        <p14:creationId xmlns:p14="http://schemas.microsoft.com/office/powerpoint/2010/main" val="2624725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842888CA-6AEB-4004-99DF-65F6E0F6924B}"/>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FF43259B-BC9F-4977-8580-C00EF960B893}"/>
              </a:ext>
            </a:extLst>
          </p:cNvPr>
          <p:cNvSpPr>
            <a:spLocks noGrp="1"/>
          </p:cNvSpPr>
          <p:nvPr>
            <p:ph type="title"/>
          </p:nvPr>
        </p:nvSpPr>
        <p:spPr>
          <a:xfrm>
            <a:off x="4002833" y="2664441"/>
            <a:ext cx="7013616" cy="1325563"/>
          </a:xfrm>
        </p:spPr>
        <p:txBody>
          <a:bodyPr>
            <a:noAutofit/>
          </a:bodyPr>
          <a:lstStyle/>
          <a:p>
            <a:pPr algn="ctr"/>
            <a:r>
              <a:rPr lang="nl-BE" sz="6600" dirty="0">
                <a:solidFill>
                  <a:schemeClr val="bg1"/>
                </a:solidFill>
                <a:latin typeface="+mn-lt"/>
              </a:rPr>
              <a:t>Vraag 28: </a:t>
            </a:r>
            <a:br>
              <a:rPr lang="nl-BE" sz="6600" dirty="0">
                <a:solidFill>
                  <a:schemeClr val="bg1"/>
                </a:solidFill>
                <a:latin typeface="+mn-lt"/>
              </a:rPr>
            </a:br>
            <a:r>
              <a:rPr lang="nl-BE" sz="6600" dirty="0">
                <a:solidFill>
                  <a:schemeClr val="bg1"/>
                </a:solidFill>
                <a:latin typeface="+mn-lt"/>
              </a:rPr>
              <a:t>Hoeveel provincies telt België? </a:t>
            </a:r>
          </a:p>
        </p:txBody>
      </p:sp>
    </p:spTree>
    <p:extLst>
      <p:ext uri="{BB962C8B-B14F-4D97-AF65-F5344CB8AC3E}">
        <p14:creationId xmlns:p14="http://schemas.microsoft.com/office/powerpoint/2010/main" val="31038015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160E55-B5AF-4382-9F5C-6A156C748E37}"/>
              </a:ext>
            </a:extLst>
          </p:cNvPr>
          <p:cNvSpPr>
            <a:spLocks noGrp="1"/>
          </p:cNvSpPr>
          <p:nvPr>
            <p:ph type="title"/>
          </p:nvPr>
        </p:nvSpPr>
        <p:spPr>
          <a:xfrm>
            <a:off x="8038378" y="1296610"/>
            <a:ext cx="3510155" cy="1656835"/>
          </a:xfrm>
        </p:spPr>
        <p:txBody>
          <a:bodyPr anchor="b">
            <a:normAutofit fontScale="90000"/>
          </a:bodyPr>
          <a:lstStyle/>
          <a:p>
            <a:pPr algn="ctr"/>
            <a:r>
              <a:rPr lang="nl-BE" sz="4800" dirty="0">
                <a:latin typeface="+mn-lt"/>
              </a:rPr>
              <a:t>België heeft 10 provincies. </a:t>
            </a:r>
            <a:br>
              <a:rPr lang="nl-BE" sz="4800" dirty="0">
                <a:latin typeface="+mn-lt"/>
              </a:rPr>
            </a:br>
            <a:br>
              <a:rPr lang="nl-BE" sz="4800" dirty="0">
                <a:latin typeface="+mn-lt"/>
              </a:rPr>
            </a:br>
            <a:r>
              <a:rPr lang="nl-BE" sz="3600" dirty="0">
                <a:latin typeface="+mn-lt"/>
              </a:rPr>
              <a:t>Vroeger waren er 11</a:t>
            </a:r>
            <a:endParaRPr lang="nl-BE" sz="4800" dirty="0">
              <a:latin typeface="+mn-lt"/>
            </a:endParaRPr>
          </a:p>
        </p:txBody>
      </p:sp>
      <p:sp>
        <p:nvSpPr>
          <p:cNvPr id="18" name="Rectangle 17">
            <a:extLst>
              <a:ext uri="{FF2B5EF4-FFF2-40B4-BE49-F238E27FC236}">
                <a16:creationId xmlns:a16="http://schemas.microsoft.com/office/drawing/2014/main" id="{8F8AAABF-193E-4661-945E-C429586E1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6891187" cy="5546414"/>
          </a:xfrm>
          <a:prstGeom prst="rect">
            <a:avLst/>
          </a:prstGeom>
          <a:noFill/>
          <a:ln w="6350" cap="sq" cmpd="sng" algn="ctr">
            <a:solidFill>
              <a:schemeClr val="tx1">
                <a:lumMod val="75000"/>
                <a:lumOff val="25000"/>
              </a:schemeClr>
            </a:solidFill>
            <a:prstDash val="solid"/>
            <a:miter lim="800000"/>
          </a:ln>
          <a:effectLst/>
        </p:spPr>
      </p:sp>
      <p:pic>
        <p:nvPicPr>
          <p:cNvPr id="11" name="Tijdelijke aanduiding voor inhoud 10" descr="Afbeelding met tekst, kaart&#10;&#10;Automatisch gegenereerde beschrijving">
            <a:extLst>
              <a:ext uri="{FF2B5EF4-FFF2-40B4-BE49-F238E27FC236}">
                <a16:creationId xmlns:a16="http://schemas.microsoft.com/office/drawing/2014/main" id="{8DD427A8-8C07-4927-9BD0-7A282670E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052" y="961510"/>
            <a:ext cx="6195997" cy="4910328"/>
          </a:xfrm>
          <a:prstGeom prst="rect">
            <a:avLst/>
          </a:prstGeom>
        </p:spPr>
      </p:pic>
      <p:sp>
        <p:nvSpPr>
          <p:cNvPr id="17" name="Content Placeholder 14">
            <a:extLst>
              <a:ext uri="{FF2B5EF4-FFF2-40B4-BE49-F238E27FC236}">
                <a16:creationId xmlns:a16="http://schemas.microsoft.com/office/drawing/2014/main" id="{E7F05C90-4CD1-4E32-93D4-8320A878D81F}"/>
              </a:ext>
            </a:extLst>
          </p:cNvPr>
          <p:cNvSpPr>
            <a:spLocks noGrp="1"/>
          </p:cNvSpPr>
          <p:nvPr>
            <p:ph idx="1"/>
          </p:nvPr>
        </p:nvSpPr>
        <p:spPr>
          <a:xfrm>
            <a:off x="8183730" y="2953445"/>
            <a:ext cx="3219450" cy="3526580"/>
          </a:xfrm>
        </p:spPr>
        <p:txBody>
          <a:bodyPr>
            <a:normAutofit lnSpcReduction="10000"/>
          </a:bodyPr>
          <a:lstStyle/>
          <a:p>
            <a:pPr marL="342900" indent="-342900">
              <a:buFont typeface="+mj-lt"/>
              <a:buAutoNum type="arabicPeriod"/>
            </a:pPr>
            <a:r>
              <a:rPr lang="en-US" sz="1800" dirty="0"/>
              <a:t>West-</a:t>
            </a:r>
            <a:r>
              <a:rPr lang="en-US" sz="1800" dirty="0" err="1"/>
              <a:t>Vlaanderen</a:t>
            </a:r>
            <a:r>
              <a:rPr lang="en-US" sz="1800" dirty="0"/>
              <a:t> </a:t>
            </a:r>
          </a:p>
          <a:p>
            <a:pPr marL="342900" indent="-342900">
              <a:buFont typeface="+mj-lt"/>
              <a:buAutoNum type="arabicPeriod"/>
            </a:pPr>
            <a:r>
              <a:rPr lang="en-US" sz="1800" dirty="0"/>
              <a:t>Oost-</a:t>
            </a:r>
            <a:r>
              <a:rPr lang="en-US" sz="1800" dirty="0" err="1"/>
              <a:t>Vlaanderen</a:t>
            </a:r>
            <a:r>
              <a:rPr lang="en-US" sz="1800" dirty="0"/>
              <a:t> </a:t>
            </a:r>
          </a:p>
          <a:p>
            <a:pPr marL="342900" indent="-342900">
              <a:buFont typeface="+mj-lt"/>
              <a:buAutoNum type="arabicPeriod"/>
            </a:pPr>
            <a:r>
              <a:rPr lang="en-US" sz="1800" dirty="0" err="1"/>
              <a:t>Antwerpen</a:t>
            </a:r>
            <a:r>
              <a:rPr lang="en-US" sz="1800" dirty="0"/>
              <a:t> </a:t>
            </a:r>
          </a:p>
          <a:p>
            <a:pPr marL="342900" indent="-342900">
              <a:buFont typeface="+mj-lt"/>
              <a:buAutoNum type="arabicPeriod"/>
            </a:pPr>
            <a:r>
              <a:rPr lang="en-US" sz="1800" dirty="0"/>
              <a:t>Limburg </a:t>
            </a:r>
          </a:p>
          <a:p>
            <a:pPr marL="342900" indent="-342900">
              <a:buFont typeface="+mj-lt"/>
              <a:buAutoNum type="arabicPeriod"/>
            </a:pPr>
            <a:r>
              <a:rPr lang="en-US" sz="1800" dirty="0" err="1"/>
              <a:t>Vlaams</a:t>
            </a:r>
            <a:r>
              <a:rPr lang="en-US" sz="1800" dirty="0"/>
              <a:t>-Brabant </a:t>
            </a:r>
          </a:p>
          <a:p>
            <a:pPr marL="342900" indent="-342900">
              <a:buFont typeface="+mj-lt"/>
              <a:buAutoNum type="arabicPeriod"/>
            </a:pPr>
            <a:r>
              <a:rPr lang="en-US" sz="1800" dirty="0"/>
              <a:t>Waals-Brabant </a:t>
            </a:r>
          </a:p>
          <a:p>
            <a:pPr marL="342900" indent="-342900">
              <a:buFont typeface="+mj-lt"/>
              <a:buAutoNum type="arabicPeriod"/>
            </a:pPr>
            <a:r>
              <a:rPr lang="en-US" sz="1800" dirty="0" err="1"/>
              <a:t>Henegouwen</a:t>
            </a:r>
            <a:r>
              <a:rPr lang="en-US" sz="1800" dirty="0"/>
              <a:t> </a:t>
            </a:r>
          </a:p>
          <a:p>
            <a:pPr marL="342900" indent="-342900">
              <a:buFont typeface="+mj-lt"/>
              <a:buAutoNum type="arabicPeriod"/>
            </a:pPr>
            <a:r>
              <a:rPr lang="en-US" sz="1800" dirty="0" err="1"/>
              <a:t>Namen</a:t>
            </a:r>
            <a:r>
              <a:rPr lang="en-US" sz="1800" dirty="0"/>
              <a:t> 	</a:t>
            </a:r>
          </a:p>
          <a:p>
            <a:pPr marL="342900" indent="-342900">
              <a:buFont typeface="+mj-lt"/>
              <a:buAutoNum type="arabicPeriod"/>
            </a:pPr>
            <a:r>
              <a:rPr lang="en-US" sz="1800" dirty="0" err="1"/>
              <a:t>Luik</a:t>
            </a:r>
            <a:r>
              <a:rPr lang="en-US" sz="1800" dirty="0"/>
              <a:t> </a:t>
            </a:r>
          </a:p>
          <a:p>
            <a:pPr marL="342900" indent="-342900">
              <a:buFont typeface="+mj-lt"/>
              <a:buAutoNum type="arabicPeriod"/>
            </a:pPr>
            <a:r>
              <a:rPr lang="en-US" sz="1800" dirty="0"/>
              <a:t>Luxemburg</a:t>
            </a:r>
          </a:p>
        </p:txBody>
      </p:sp>
    </p:spTree>
    <p:extLst>
      <p:ext uri="{BB962C8B-B14F-4D97-AF65-F5344CB8AC3E}">
        <p14:creationId xmlns:p14="http://schemas.microsoft.com/office/powerpoint/2010/main" val="3046343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842888CA-6AEB-4004-99DF-65F6E0F6924B}"/>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0" y="10"/>
            <a:ext cx="12191980" cy="6857990"/>
          </a:xfrm>
          <a:prstGeom prst="rect">
            <a:avLst/>
          </a:prstGeom>
        </p:spPr>
      </p:pic>
      <p:sp>
        <p:nvSpPr>
          <p:cNvPr id="2" name="Titel 1">
            <a:extLst>
              <a:ext uri="{FF2B5EF4-FFF2-40B4-BE49-F238E27FC236}">
                <a16:creationId xmlns:a16="http://schemas.microsoft.com/office/drawing/2014/main" id="{FF43259B-BC9F-4977-8580-C00EF960B893}"/>
              </a:ext>
            </a:extLst>
          </p:cNvPr>
          <p:cNvSpPr>
            <a:spLocks noGrp="1"/>
          </p:cNvSpPr>
          <p:nvPr>
            <p:ph type="title"/>
          </p:nvPr>
        </p:nvSpPr>
        <p:spPr>
          <a:xfrm>
            <a:off x="3764132" y="1998617"/>
            <a:ext cx="7687322" cy="1325563"/>
          </a:xfrm>
        </p:spPr>
        <p:txBody>
          <a:bodyPr>
            <a:noAutofit/>
          </a:bodyPr>
          <a:lstStyle/>
          <a:p>
            <a:pPr algn="ctr"/>
            <a:r>
              <a:rPr lang="nl-BE" sz="6000" dirty="0">
                <a:solidFill>
                  <a:schemeClr val="bg1"/>
                </a:solidFill>
                <a:latin typeface="+mn-lt"/>
              </a:rPr>
              <a:t>Vraag 29: </a:t>
            </a:r>
            <a:br>
              <a:rPr lang="nl-BE" sz="6000" dirty="0">
                <a:solidFill>
                  <a:schemeClr val="bg1"/>
                </a:solidFill>
                <a:latin typeface="+mn-lt"/>
              </a:rPr>
            </a:br>
            <a:r>
              <a:rPr lang="nl-BE" sz="6000" dirty="0">
                <a:solidFill>
                  <a:schemeClr val="bg1"/>
                </a:solidFill>
                <a:latin typeface="+mn-lt"/>
              </a:rPr>
              <a:t>Kennen jullie de 10 geboden nog? </a:t>
            </a:r>
            <a:br>
              <a:rPr lang="nl-BE" sz="5400" dirty="0">
                <a:solidFill>
                  <a:schemeClr val="bg1"/>
                </a:solidFill>
                <a:latin typeface="+mn-lt"/>
              </a:rPr>
            </a:br>
            <a:br>
              <a:rPr lang="nl-BE" sz="5400" dirty="0">
                <a:solidFill>
                  <a:schemeClr val="bg1"/>
                </a:solidFill>
                <a:latin typeface="+mn-lt"/>
              </a:rPr>
            </a:br>
            <a:r>
              <a:rPr lang="nl-BE" sz="5400" dirty="0">
                <a:solidFill>
                  <a:schemeClr val="bg1"/>
                </a:solidFill>
                <a:latin typeface="+mn-lt"/>
              </a:rPr>
              <a:t>Je mag er 2 opschrijven</a:t>
            </a:r>
          </a:p>
        </p:txBody>
      </p:sp>
    </p:spTree>
    <p:extLst>
      <p:ext uri="{BB962C8B-B14F-4D97-AF65-F5344CB8AC3E}">
        <p14:creationId xmlns:p14="http://schemas.microsoft.com/office/powerpoint/2010/main" val="311409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082485-1C67-432C-B152-536D23CB9DB3}"/>
              </a:ext>
            </a:extLst>
          </p:cNvPr>
          <p:cNvSpPr>
            <a:spLocks noGrp="1"/>
          </p:cNvSpPr>
          <p:nvPr>
            <p:ph type="title"/>
          </p:nvPr>
        </p:nvSpPr>
        <p:spPr/>
        <p:txBody>
          <a:bodyPr/>
          <a:lstStyle/>
          <a:p>
            <a:pPr algn="ctr"/>
            <a:r>
              <a:rPr lang="nl-BE" dirty="0"/>
              <a:t>Vraag 3: Van welk materiaal werden de schooltassen vroeger gemaakt? </a:t>
            </a:r>
          </a:p>
        </p:txBody>
      </p:sp>
      <p:pic>
        <p:nvPicPr>
          <p:cNvPr id="4" name="Tijdelijke aanduiding voor inhoud 12" descr="Afbeelding met muur, rolschaatsen, vloer, binnen&#10;&#10;Automatisch gegenereerde beschrijving">
            <a:extLst>
              <a:ext uri="{FF2B5EF4-FFF2-40B4-BE49-F238E27FC236}">
                <a16:creationId xmlns:a16="http://schemas.microsoft.com/office/drawing/2014/main" id="{49E9D608-763C-4DB8-B244-0FCEE3C8F2FD}"/>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0" y="10"/>
            <a:ext cx="12191980" cy="6857990"/>
          </a:xfrm>
          <a:prstGeom prst="rect">
            <a:avLst/>
          </a:prstGeom>
        </p:spPr>
      </p:pic>
      <p:sp>
        <p:nvSpPr>
          <p:cNvPr id="7" name="Titel 1">
            <a:extLst>
              <a:ext uri="{FF2B5EF4-FFF2-40B4-BE49-F238E27FC236}">
                <a16:creationId xmlns:a16="http://schemas.microsoft.com/office/drawing/2014/main" id="{5A075580-7CE5-4098-94E4-BFE33036D3D9}"/>
              </a:ext>
            </a:extLst>
          </p:cNvPr>
          <p:cNvSpPr txBox="1">
            <a:spLocks/>
          </p:cNvSpPr>
          <p:nvPr/>
        </p:nvSpPr>
        <p:spPr>
          <a:xfrm>
            <a:off x="1988598" y="517525"/>
            <a:ext cx="9765437" cy="547490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6200" dirty="0">
                <a:solidFill>
                  <a:schemeClr val="bg1"/>
                </a:solidFill>
                <a:latin typeface="+mn-lt"/>
              </a:rPr>
              <a:t>Vraag 3: </a:t>
            </a:r>
          </a:p>
          <a:p>
            <a:pPr algn="ctr"/>
            <a:r>
              <a:rPr lang="nl-BE" sz="6200" dirty="0">
                <a:solidFill>
                  <a:schemeClr val="bg1"/>
                </a:solidFill>
                <a:latin typeface="+mn-lt"/>
              </a:rPr>
              <a:t>Van wat werden de boekentassen vroeger gemaakt? </a:t>
            </a:r>
          </a:p>
        </p:txBody>
      </p:sp>
    </p:spTree>
    <p:extLst>
      <p:ext uri="{BB962C8B-B14F-4D97-AF65-F5344CB8AC3E}">
        <p14:creationId xmlns:p14="http://schemas.microsoft.com/office/powerpoint/2010/main" val="12282664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binnen, levend, luie stoel, gebouw&#10;&#10;Automatisch gegenereerde beschrijving">
            <a:extLst>
              <a:ext uri="{FF2B5EF4-FFF2-40B4-BE49-F238E27FC236}">
                <a16:creationId xmlns:a16="http://schemas.microsoft.com/office/drawing/2014/main" id="{86A49CF0-9129-43CC-8AAF-3BDFEC1753A0}"/>
              </a:ext>
            </a:extLst>
          </p:cNvPr>
          <p:cNvPicPr>
            <a:picLocks noChangeAspect="1"/>
          </p:cNvPicPr>
          <p:nvPr/>
        </p:nvPicPr>
        <p:blipFill rotWithShape="1">
          <a:blip r:embed="rId2">
            <a:extLst>
              <a:ext uri="{28A0092B-C50C-407E-A947-70E740481C1C}">
                <a14:useLocalDpi xmlns:a14="http://schemas.microsoft.com/office/drawing/2010/main" val="0"/>
              </a:ext>
            </a:extLst>
          </a:blip>
          <a:srcRect t="3526" r="1" b="3529"/>
          <a:stretch/>
        </p:blipFill>
        <p:spPr>
          <a:xfrm>
            <a:off x="-66675" y="789856"/>
            <a:ext cx="7435118" cy="5096594"/>
          </a:xfrm>
          <a:prstGeom prst="rect">
            <a:avLst/>
          </a:prstGeom>
        </p:spPr>
      </p:pic>
      <p:sp>
        <p:nvSpPr>
          <p:cNvPr id="9" name="Content Placeholder 8">
            <a:extLst>
              <a:ext uri="{FF2B5EF4-FFF2-40B4-BE49-F238E27FC236}">
                <a16:creationId xmlns:a16="http://schemas.microsoft.com/office/drawing/2014/main" id="{447CACB4-02A6-4478-B969-D124FDDE89C1}"/>
              </a:ext>
            </a:extLst>
          </p:cNvPr>
          <p:cNvSpPr>
            <a:spLocks noGrp="1"/>
          </p:cNvSpPr>
          <p:nvPr>
            <p:ph idx="1"/>
          </p:nvPr>
        </p:nvSpPr>
        <p:spPr>
          <a:xfrm>
            <a:off x="7552944" y="1268963"/>
            <a:ext cx="4296934" cy="4908000"/>
          </a:xfrm>
        </p:spPr>
        <p:txBody>
          <a:bodyPr>
            <a:normAutofit fontScale="92500"/>
          </a:bodyPr>
          <a:lstStyle/>
          <a:p>
            <a:pPr marL="342900" indent="-342900">
              <a:buFont typeface="+mj-lt"/>
              <a:buAutoNum type="arabicPeriod"/>
            </a:pPr>
            <a:r>
              <a:rPr lang="nl-NL" sz="2400" dirty="0"/>
              <a:t>Bovenal bemin één God.</a:t>
            </a:r>
          </a:p>
          <a:p>
            <a:pPr marL="342900" indent="-342900">
              <a:buFont typeface="+mj-lt"/>
              <a:buAutoNum type="arabicPeriod"/>
            </a:pPr>
            <a:r>
              <a:rPr lang="nl-NL" sz="2400" dirty="0"/>
              <a:t>Zweer niet ijdel, vloek noch spot.</a:t>
            </a:r>
          </a:p>
          <a:p>
            <a:pPr marL="342900" indent="-342900">
              <a:buFont typeface="+mj-lt"/>
              <a:buAutoNum type="arabicPeriod"/>
            </a:pPr>
            <a:r>
              <a:rPr lang="nl-NL" sz="2400" dirty="0"/>
              <a:t>Heilig steeds de dag des Heren.</a:t>
            </a:r>
          </a:p>
          <a:p>
            <a:pPr marL="342900" indent="-342900">
              <a:buFont typeface="+mj-lt"/>
              <a:buAutoNum type="arabicPeriod"/>
            </a:pPr>
            <a:r>
              <a:rPr lang="nl-NL" sz="2400" dirty="0"/>
              <a:t>Vader, moeder zult gij eren.</a:t>
            </a:r>
          </a:p>
          <a:p>
            <a:pPr marL="342900" indent="-342900">
              <a:buFont typeface="+mj-lt"/>
              <a:buAutoNum type="arabicPeriod"/>
            </a:pPr>
            <a:r>
              <a:rPr lang="nl-NL" sz="2400" dirty="0"/>
              <a:t>Dood niet, geef geen ergernis.</a:t>
            </a:r>
          </a:p>
          <a:p>
            <a:pPr marL="342900" indent="-342900">
              <a:buFont typeface="+mj-lt"/>
              <a:buAutoNum type="arabicPeriod"/>
            </a:pPr>
            <a:r>
              <a:rPr lang="nl-NL" sz="2400" dirty="0"/>
              <a:t>Doe nooit wat onkuisheid is.</a:t>
            </a:r>
          </a:p>
          <a:p>
            <a:pPr marL="342900" indent="-342900">
              <a:buFont typeface="+mj-lt"/>
              <a:buAutoNum type="arabicPeriod"/>
            </a:pPr>
            <a:r>
              <a:rPr lang="nl-NL" sz="2400" dirty="0"/>
              <a:t>Vlucht het stelen en bedriegen.</a:t>
            </a:r>
          </a:p>
          <a:p>
            <a:pPr marL="342900" indent="-342900">
              <a:buFont typeface="+mj-lt"/>
              <a:buAutoNum type="arabicPeriod"/>
            </a:pPr>
            <a:r>
              <a:rPr lang="nl-NL" sz="2400" dirty="0"/>
              <a:t>Ook de achterklap en 't liegen.</a:t>
            </a:r>
          </a:p>
          <a:p>
            <a:pPr marL="342900" indent="-342900">
              <a:buFont typeface="+mj-lt"/>
              <a:buAutoNum type="arabicPeriod"/>
            </a:pPr>
            <a:r>
              <a:rPr lang="nl-NL" sz="2400" dirty="0"/>
              <a:t>Wees steeds kuis in uw gemoed.</a:t>
            </a:r>
          </a:p>
          <a:p>
            <a:pPr marL="342900" indent="-342900">
              <a:buFont typeface="+mj-lt"/>
              <a:buAutoNum type="arabicPeriod"/>
            </a:pPr>
            <a:r>
              <a:rPr lang="nl-NL" sz="2400" dirty="0"/>
              <a:t>En begeer nooit iemands goed.</a:t>
            </a:r>
          </a:p>
          <a:p>
            <a:endParaRPr lang="en-US" sz="1900" dirty="0"/>
          </a:p>
        </p:txBody>
      </p:sp>
    </p:spTree>
    <p:extLst>
      <p:ext uri="{BB962C8B-B14F-4D97-AF65-F5344CB8AC3E}">
        <p14:creationId xmlns:p14="http://schemas.microsoft.com/office/powerpoint/2010/main" val="20052352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842888CA-6AEB-4004-99DF-65F6E0F6924B}"/>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FF43259B-BC9F-4977-8580-C00EF960B893}"/>
              </a:ext>
            </a:extLst>
          </p:cNvPr>
          <p:cNvSpPr>
            <a:spLocks noGrp="1"/>
          </p:cNvSpPr>
          <p:nvPr>
            <p:ph type="title"/>
          </p:nvPr>
        </p:nvSpPr>
        <p:spPr>
          <a:xfrm>
            <a:off x="3915053" y="2103437"/>
            <a:ext cx="6675268" cy="1325563"/>
          </a:xfrm>
        </p:spPr>
        <p:txBody>
          <a:bodyPr>
            <a:noAutofit/>
          </a:bodyPr>
          <a:lstStyle/>
          <a:p>
            <a:pPr algn="ctr"/>
            <a:r>
              <a:rPr lang="nl-BE" sz="7200" dirty="0">
                <a:solidFill>
                  <a:schemeClr val="bg1"/>
                </a:solidFill>
                <a:latin typeface="+mn-lt"/>
              </a:rPr>
              <a:t>Vraag 30: Waarvoor staat ABN? </a:t>
            </a:r>
          </a:p>
        </p:txBody>
      </p:sp>
    </p:spTree>
    <p:extLst>
      <p:ext uri="{BB962C8B-B14F-4D97-AF65-F5344CB8AC3E}">
        <p14:creationId xmlns:p14="http://schemas.microsoft.com/office/powerpoint/2010/main" val="86558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8C520-A44A-4536-AD5F-76D1E6F0B5EC}"/>
              </a:ext>
            </a:extLst>
          </p:cNvPr>
          <p:cNvSpPr>
            <a:spLocks noGrp="1"/>
          </p:cNvSpPr>
          <p:nvPr>
            <p:ph type="title"/>
          </p:nvPr>
        </p:nvSpPr>
        <p:spPr>
          <a:xfrm>
            <a:off x="7809722" y="1483902"/>
            <a:ext cx="4161453" cy="3890195"/>
          </a:xfrm>
          <a:noFill/>
        </p:spPr>
        <p:txBody>
          <a:bodyPr vert="horz" lIns="91440" tIns="45720" rIns="91440" bIns="45720" rtlCol="0" anchor="b">
            <a:normAutofit/>
          </a:bodyPr>
          <a:lstStyle/>
          <a:p>
            <a:pPr algn="ctr"/>
            <a:r>
              <a:rPr lang="en-US" sz="5400" dirty="0">
                <a:latin typeface="+mn-lt"/>
              </a:rPr>
              <a:t>Het </a:t>
            </a:r>
            <a:r>
              <a:rPr lang="en-US" sz="5400" dirty="0" err="1">
                <a:latin typeface="+mn-lt"/>
              </a:rPr>
              <a:t>staat</a:t>
            </a:r>
            <a:r>
              <a:rPr lang="en-US" sz="5400" dirty="0">
                <a:latin typeface="+mn-lt"/>
              </a:rPr>
              <a:t> </a:t>
            </a:r>
            <a:r>
              <a:rPr lang="en-US" sz="5400" dirty="0" err="1">
                <a:latin typeface="+mn-lt"/>
              </a:rPr>
              <a:t>voor</a:t>
            </a:r>
            <a:r>
              <a:rPr lang="en-US" sz="5400" dirty="0">
                <a:latin typeface="+mn-lt"/>
              </a:rPr>
              <a:t> </a:t>
            </a:r>
            <a:r>
              <a:rPr lang="en-US" sz="5400" dirty="0" err="1">
                <a:latin typeface="+mn-lt"/>
              </a:rPr>
              <a:t>Algemeen</a:t>
            </a:r>
            <a:r>
              <a:rPr lang="en-US" sz="5400" dirty="0">
                <a:latin typeface="+mn-lt"/>
              </a:rPr>
              <a:t> </a:t>
            </a:r>
            <a:r>
              <a:rPr lang="en-US" sz="5400" dirty="0" err="1">
                <a:latin typeface="+mn-lt"/>
              </a:rPr>
              <a:t>Beschaafd</a:t>
            </a:r>
            <a:r>
              <a:rPr lang="en-US" sz="5400" dirty="0">
                <a:latin typeface="+mn-lt"/>
              </a:rPr>
              <a:t> </a:t>
            </a:r>
            <a:r>
              <a:rPr lang="en-US" sz="5400" dirty="0" err="1">
                <a:latin typeface="+mn-lt"/>
              </a:rPr>
              <a:t>Nederlands</a:t>
            </a:r>
            <a:r>
              <a:rPr lang="en-US" sz="5400" dirty="0">
                <a:latin typeface="+mn-lt"/>
              </a:rPr>
              <a:t>. </a:t>
            </a:r>
          </a:p>
        </p:txBody>
      </p:sp>
      <p:pic>
        <p:nvPicPr>
          <p:cNvPr id="5" name="Tijdelijke aanduiding voor inhoud 4" descr="Afbeelding met gebouw, tafel, binnen, persoon&#10;&#10;Automatisch gegenereerde beschrijving">
            <a:extLst>
              <a:ext uri="{FF2B5EF4-FFF2-40B4-BE49-F238E27FC236}">
                <a16:creationId xmlns:a16="http://schemas.microsoft.com/office/drawing/2014/main" id="{A5748291-BF6B-41D2-AD98-35DEE21659D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742" r="1893"/>
          <a:stretch/>
        </p:blipFill>
        <p:spPr>
          <a:xfrm>
            <a:off x="20" y="10"/>
            <a:ext cx="7534636" cy="6857990"/>
          </a:xfrm>
          <a:prstGeom prst="rect">
            <a:avLst/>
          </a:prstGeom>
        </p:spPr>
      </p:pic>
    </p:spTree>
    <p:extLst>
      <p:ext uri="{BB962C8B-B14F-4D97-AF65-F5344CB8AC3E}">
        <p14:creationId xmlns:p14="http://schemas.microsoft.com/office/powerpoint/2010/main" val="37777580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12" descr="Afbeelding met muur, rolschaatsen, vloer, binnen&#10;&#10;Automatisch gegenereerde beschrijving">
            <a:extLst>
              <a:ext uri="{FF2B5EF4-FFF2-40B4-BE49-F238E27FC236}">
                <a16:creationId xmlns:a16="http://schemas.microsoft.com/office/drawing/2014/main" id="{842888CA-6AEB-4004-99DF-65F6E0F6924B}"/>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FF43259B-BC9F-4977-8580-C00EF960B893}"/>
              </a:ext>
            </a:extLst>
          </p:cNvPr>
          <p:cNvSpPr>
            <a:spLocks noGrp="1"/>
          </p:cNvSpPr>
          <p:nvPr>
            <p:ph type="title"/>
          </p:nvPr>
        </p:nvSpPr>
        <p:spPr>
          <a:xfrm>
            <a:off x="4214045" y="2030395"/>
            <a:ext cx="6038318" cy="2797209"/>
          </a:xfrm>
        </p:spPr>
        <p:txBody>
          <a:bodyPr>
            <a:normAutofit/>
          </a:bodyPr>
          <a:lstStyle/>
          <a:p>
            <a:r>
              <a:rPr lang="nl-BE" sz="16600" dirty="0">
                <a:solidFill>
                  <a:schemeClr val="bg1"/>
                </a:solidFill>
              </a:rPr>
              <a:t>Einde</a:t>
            </a:r>
            <a:endParaRPr lang="nl-BE" sz="8000" dirty="0">
              <a:solidFill>
                <a:schemeClr val="bg1"/>
              </a:solidFill>
            </a:endParaRPr>
          </a:p>
        </p:txBody>
      </p:sp>
    </p:spTree>
    <p:extLst>
      <p:ext uri="{BB962C8B-B14F-4D97-AF65-F5344CB8AC3E}">
        <p14:creationId xmlns:p14="http://schemas.microsoft.com/office/powerpoint/2010/main" val="1495162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FD276D-0148-42B5-8D10-32B95CD441C6}"/>
              </a:ext>
            </a:extLst>
          </p:cNvPr>
          <p:cNvSpPr>
            <a:spLocks noGrp="1"/>
          </p:cNvSpPr>
          <p:nvPr>
            <p:ph type="title"/>
          </p:nvPr>
        </p:nvSpPr>
        <p:spPr>
          <a:xfrm>
            <a:off x="7848580" y="2561621"/>
            <a:ext cx="3693445" cy="1734757"/>
          </a:xfrm>
          <a:noFill/>
        </p:spPr>
        <p:txBody>
          <a:bodyPr vert="horz" lIns="91440" tIns="45720" rIns="91440" bIns="45720" rtlCol="0" anchor="b">
            <a:normAutofit/>
          </a:bodyPr>
          <a:lstStyle/>
          <a:p>
            <a:pPr algn="ctr"/>
            <a:r>
              <a:rPr lang="en-US" sz="5400" dirty="0">
                <a:latin typeface="+mn-lt"/>
              </a:rPr>
              <a:t>Van leer</a:t>
            </a:r>
          </a:p>
        </p:txBody>
      </p:sp>
      <p:sp>
        <p:nvSpPr>
          <p:cNvPr id="71" name="Rectangle 70">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975"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fbeeldingsresultaat voor lederen boekentassen van vroeger">
            <a:hlinkClick r:id="rId2"/>
            <a:extLst>
              <a:ext uri="{FF2B5EF4-FFF2-40B4-BE49-F238E27FC236}">
                <a16:creationId xmlns:a16="http://schemas.microsoft.com/office/drawing/2014/main" id="{D2C75293-B4E6-4A01-B70C-68A2281B9C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872" b="-1"/>
          <a:stretch/>
        </p:blipFill>
        <p:spPr bwMode="auto">
          <a:xfrm>
            <a:off x="815807" y="804672"/>
            <a:ext cx="5934456" cy="524865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48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Tijdelijke aanduiding voor inhoud 12" descr="Afbeelding met muur, rolschaatsen, vloer, binnen&#10;&#10;Automatisch gegenereerde beschrijving">
            <a:extLst>
              <a:ext uri="{FF2B5EF4-FFF2-40B4-BE49-F238E27FC236}">
                <a16:creationId xmlns:a16="http://schemas.microsoft.com/office/drawing/2014/main" id="{93C3DA57-B3A8-4CCD-8EB3-80B3D098B2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0" name="Titel 1">
            <a:extLst>
              <a:ext uri="{FF2B5EF4-FFF2-40B4-BE49-F238E27FC236}">
                <a16:creationId xmlns:a16="http://schemas.microsoft.com/office/drawing/2014/main" id="{CC4A13C2-016D-4543-992C-55EB4D125ADF}"/>
              </a:ext>
            </a:extLst>
          </p:cNvPr>
          <p:cNvSpPr>
            <a:spLocks noGrp="1"/>
          </p:cNvSpPr>
          <p:nvPr>
            <p:ph type="title"/>
          </p:nvPr>
        </p:nvSpPr>
        <p:spPr>
          <a:xfrm>
            <a:off x="2853430" y="2318213"/>
            <a:ext cx="8776317" cy="1325563"/>
          </a:xfrm>
        </p:spPr>
        <p:txBody>
          <a:bodyPr>
            <a:normAutofit fontScale="90000"/>
          </a:bodyPr>
          <a:lstStyle/>
          <a:p>
            <a:pPr algn="ctr"/>
            <a:r>
              <a:rPr lang="nl-BE" dirty="0">
                <a:solidFill>
                  <a:schemeClr val="bg1"/>
                </a:solidFill>
                <a:latin typeface="+mn-lt"/>
              </a:rPr>
              <a:t>Vraag 4: Als kinderen vroeger niet opletten of het antwoord niet wisten werd er iets op hun hoofd gezet… </a:t>
            </a:r>
            <a:br>
              <a:rPr lang="nl-BE" dirty="0">
                <a:solidFill>
                  <a:schemeClr val="bg1"/>
                </a:solidFill>
                <a:latin typeface="+mn-lt"/>
              </a:rPr>
            </a:br>
            <a:br>
              <a:rPr lang="nl-BE" dirty="0">
                <a:solidFill>
                  <a:schemeClr val="bg1"/>
                </a:solidFill>
                <a:latin typeface="+mn-lt"/>
              </a:rPr>
            </a:br>
            <a:r>
              <a:rPr lang="nl-BE" dirty="0">
                <a:solidFill>
                  <a:schemeClr val="bg1"/>
                </a:solidFill>
                <a:latin typeface="+mn-lt"/>
              </a:rPr>
              <a:t>Wat was dit?</a:t>
            </a:r>
            <a:br>
              <a:rPr lang="nl-BE" dirty="0">
                <a:solidFill>
                  <a:schemeClr val="bg1"/>
                </a:solidFill>
                <a:latin typeface="+mn-lt"/>
              </a:rPr>
            </a:br>
            <a:br>
              <a:rPr lang="nl-BE" dirty="0">
                <a:solidFill>
                  <a:schemeClr val="bg1"/>
                </a:solidFill>
                <a:latin typeface="+mn-lt"/>
              </a:rPr>
            </a:br>
            <a:r>
              <a:rPr lang="nl-BE" dirty="0">
                <a:solidFill>
                  <a:schemeClr val="bg1"/>
                </a:solidFill>
                <a:latin typeface="+mn-lt"/>
              </a:rPr>
              <a:t>TIP: Zo dom als een … </a:t>
            </a:r>
          </a:p>
        </p:txBody>
      </p:sp>
    </p:spTree>
    <p:extLst>
      <p:ext uri="{BB962C8B-B14F-4D97-AF65-F5344CB8AC3E}">
        <p14:creationId xmlns:p14="http://schemas.microsoft.com/office/powerpoint/2010/main" val="59659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BBAAEF-349F-4C5E-B66F-098A24866206}"/>
              </a:ext>
            </a:extLst>
          </p:cNvPr>
          <p:cNvSpPr>
            <a:spLocks noGrp="1"/>
          </p:cNvSpPr>
          <p:nvPr>
            <p:ph type="title"/>
          </p:nvPr>
        </p:nvSpPr>
        <p:spPr>
          <a:xfrm>
            <a:off x="5277329" y="640080"/>
            <a:ext cx="6274590" cy="4018341"/>
          </a:xfrm>
          <a:noFill/>
        </p:spPr>
        <p:txBody>
          <a:bodyPr vert="horz" lIns="91440" tIns="45720" rIns="91440" bIns="45720" rtlCol="0" anchor="b">
            <a:normAutofit/>
          </a:bodyPr>
          <a:lstStyle/>
          <a:p>
            <a:pPr algn="ctr"/>
            <a:r>
              <a:rPr lang="en-US" sz="6000" dirty="0" err="1">
                <a:latin typeface="+mn-lt"/>
              </a:rPr>
              <a:t>Kinderen</a:t>
            </a:r>
            <a:r>
              <a:rPr lang="en-US" sz="6000" dirty="0">
                <a:latin typeface="+mn-lt"/>
              </a:rPr>
              <a:t> </a:t>
            </a:r>
            <a:r>
              <a:rPr lang="en-US" sz="6000" dirty="0" err="1">
                <a:latin typeface="+mn-lt"/>
              </a:rPr>
              <a:t>kregen</a:t>
            </a:r>
            <a:r>
              <a:rPr lang="en-US" sz="6000" dirty="0">
                <a:latin typeface="+mn-lt"/>
              </a:rPr>
              <a:t> </a:t>
            </a:r>
            <a:r>
              <a:rPr lang="en-US" sz="6000" dirty="0" err="1">
                <a:latin typeface="+mn-lt"/>
              </a:rPr>
              <a:t>ezelsoren</a:t>
            </a:r>
            <a:r>
              <a:rPr lang="en-US" sz="6000" dirty="0">
                <a:latin typeface="+mn-lt"/>
              </a:rPr>
              <a:t> op </a:t>
            </a:r>
            <a:r>
              <a:rPr lang="en-US" sz="6000" dirty="0" err="1">
                <a:latin typeface="+mn-lt"/>
              </a:rPr>
              <a:t>hun</a:t>
            </a:r>
            <a:r>
              <a:rPr lang="en-US" sz="6000" dirty="0">
                <a:latin typeface="+mn-lt"/>
              </a:rPr>
              <a:t> </a:t>
            </a:r>
            <a:r>
              <a:rPr lang="en-US" sz="6000" dirty="0" err="1">
                <a:latin typeface="+mn-lt"/>
              </a:rPr>
              <a:t>hoofd</a:t>
            </a:r>
            <a:r>
              <a:rPr lang="en-US" sz="6000" dirty="0">
                <a:latin typeface="+mn-lt"/>
              </a:rPr>
              <a:t>! </a:t>
            </a:r>
          </a:p>
        </p:txBody>
      </p:sp>
      <p:pic>
        <p:nvPicPr>
          <p:cNvPr id="15" name="Tijdelijke aanduiding voor inhoud 14" descr="Afbeelding met binnen, vloer, muur, tafel&#10;&#10;Automatisch gegenereerde beschrijving">
            <a:extLst>
              <a:ext uri="{FF2B5EF4-FFF2-40B4-BE49-F238E27FC236}">
                <a16:creationId xmlns:a16="http://schemas.microsoft.com/office/drawing/2014/main" id="{B8735730-51AB-4BE6-833B-52240DC58816}"/>
              </a:ext>
            </a:extLst>
          </p:cNvPr>
          <p:cNvPicPr>
            <a:picLocks noChangeAspect="1"/>
          </p:cNvPicPr>
          <p:nvPr/>
        </p:nvPicPr>
        <p:blipFill rotWithShape="1">
          <a:blip r:embed="rId2">
            <a:extLst>
              <a:ext uri="{28A0092B-C50C-407E-A947-70E740481C1C}">
                <a14:useLocalDpi xmlns:a14="http://schemas.microsoft.com/office/drawing/2010/main" val="0"/>
              </a:ext>
            </a:extLst>
          </a:blip>
          <a:srcRect l="32419" r="16681"/>
          <a:stretch/>
        </p:blipFill>
        <p:spPr>
          <a:xfrm>
            <a:off x="1" y="10"/>
            <a:ext cx="4654296" cy="6857990"/>
          </a:xfrm>
          <a:prstGeom prst="rect">
            <a:avLst/>
          </a:prstGeom>
        </p:spPr>
      </p:pic>
      <p:sp>
        <p:nvSpPr>
          <p:cNvPr id="3" name="Tekstvak 2">
            <a:extLst>
              <a:ext uri="{FF2B5EF4-FFF2-40B4-BE49-F238E27FC236}">
                <a16:creationId xmlns:a16="http://schemas.microsoft.com/office/drawing/2014/main" id="{0760003A-31E3-4B9A-895D-68EBF1DE1AA9}"/>
              </a:ext>
            </a:extLst>
          </p:cNvPr>
          <p:cNvSpPr txBox="1"/>
          <p:nvPr/>
        </p:nvSpPr>
        <p:spPr>
          <a:xfrm>
            <a:off x="5122416" y="5131293"/>
            <a:ext cx="6525087" cy="646331"/>
          </a:xfrm>
          <a:prstGeom prst="rect">
            <a:avLst/>
          </a:prstGeom>
          <a:noFill/>
        </p:spPr>
        <p:txBody>
          <a:bodyPr wrap="square" rtlCol="0">
            <a:spAutoFit/>
          </a:bodyPr>
          <a:lstStyle/>
          <a:p>
            <a:r>
              <a:rPr lang="nl-BE" dirty="0"/>
              <a:t>Weetje: als de kinderen te veel babbelden tijdens de les, moesten ze tijdens de speeltijd een grote kartonnen tong dragen.</a:t>
            </a:r>
          </a:p>
        </p:txBody>
      </p:sp>
    </p:spTree>
    <p:extLst>
      <p:ext uri="{BB962C8B-B14F-4D97-AF65-F5344CB8AC3E}">
        <p14:creationId xmlns:p14="http://schemas.microsoft.com/office/powerpoint/2010/main" val="100948126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659</Words>
  <Application>Microsoft Office PowerPoint</Application>
  <PresentationFormat>Breedbeeld</PresentationFormat>
  <Paragraphs>127</Paragraphs>
  <Slides>63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63</vt:i4>
      </vt:variant>
    </vt:vector>
  </HeadingPairs>
  <TitlesOfParts>
    <vt:vector size="67" baseType="lpstr">
      <vt:lpstr>Arial</vt:lpstr>
      <vt:lpstr>Calibri</vt:lpstr>
      <vt:lpstr>Calibri Light</vt:lpstr>
      <vt:lpstr>Kantoorthema</vt:lpstr>
      <vt:lpstr> De School Quiz</vt:lpstr>
      <vt:lpstr>Vraag 1:  Sinds wanneer zijn kinderen leerplichtig? </vt:lpstr>
      <vt:lpstr>Antwoord C: 1901</vt:lpstr>
      <vt:lpstr>Vraag 2: Dit was het eerste schrijfgerei voor veel kinderen… Hoe heten deze 2 voorwerpen? </vt:lpstr>
      <vt:lpstr> een lei en griffels</vt:lpstr>
      <vt:lpstr>Vraag 3: Van welk materiaal werden de schooltassen vroeger gemaakt? </vt:lpstr>
      <vt:lpstr>Van leer</vt:lpstr>
      <vt:lpstr>Vraag 4: Als kinderen vroeger niet opletten of het antwoord niet wisten werd er iets op hun hoofd gezet…   Wat was dit?  TIP: Zo dom als een … </vt:lpstr>
      <vt:lpstr>Kinderen kregen ezelsoren op hun hoofd! </vt:lpstr>
      <vt:lpstr>Vraag 5: Wat ziet u hier?</vt:lpstr>
      <vt:lpstr>De klas werd vroeger opgewarmd door een kolenkachel. Hier ziet u een kolenkit om steenkool te halen die bewaard werd in de kelder. </vt:lpstr>
      <vt:lpstr>Vraag 6: Wie gaf er les op de meisjesschool? </vt:lpstr>
      <vt:lpstr>Op de meisjesschool werd les gegeven door nonnen/zusters en juffen.  Vroeger waren er geen gemengde scholen…   Op de jongensschool werd enkel les gegeven door meesters. </vt:lpstr>
      <vt:lpstr>Vraag 7: Hoe noemde het vak waarbij de meisjes leerden breien en haken? </vt:lpstr>
      <vt:lpstr>Dit vak noemde handvaardigheid. </vt:lpstr>
      <vt:lpstr>PowerPoint-presentatie</vt:lpstr>
      <vt:lpstr>Dit noemt men de gard of de roe. </vt:lpstr>
      <vt:lpstr>PowerPoint-presentatie</vt:lpstr>
      <vt:lpstr>Vroeger moesten de kinderen ook op zaterdag naar de klas. </vt:lpstr>
      <vt:lpstr>Vraag 10:  Wie is de huidige minister van onderwijs?</vt:lpstr>
      <vt:lpstr>Antwoord A:  Hilde Crevits</vt:lpstr>
      <vt:lpstr>Vraag 11:  Wat was de voorganger van de vulpen?</vt:lpstr>
      <vt:lpstr>De voorganger van de vulpen was de ganzenveer</vt:lpstr>
      <vt:lpstr>Vraag 12: Van wie kregen de kinderen het vormsel? </vt:lpstr>
      <vt:lpstr>Antwoord C:  De bisschop </vt:lpstr>
      <vt:lpstr>Vraag 13:  Welk van deze drie dierennamen is GEEN turntoestel?</vt:lpstr>
      <vt:lpstr>Antwoord: Koe  Hier zie je een foto van een ‘bok’. Een ‘paard’ is iets langer. </vt:lpstr>
      <vt:lpstr>Vraag 14: Wat is dit en voor welk vak werd dit gebruikt? </vt:lpstr>
      <vt:lpstr> Dit is een telraam en werd gebruikt tijdens de wiskunde les</vt:lpstr>
      <vt:lpstr>Vraag 15:  Wat werd er traditioneel gedaan bij het binnenkomen van de klas, voor en na speeltijden en voor het eten? </vt:lpstr>
      <vt:lpstr>Men moest bidden.</vt:lpstr>
      <vt:lpstr>Vraag 16:  Wat moesten de meeste meisjes in de klas dragen over hun kleren? </vt:lpstr>
      <vt:lpstr>De meisjes droegen een schort boven hun kleren </vt:lpstr>
      <vt:lpstr>Vraag 17:  Welke spelletjes werden op de speelplaats gespeeld?  Noem er 4 op! </vt:lpstr>
      <vt:lpstr>PowerPoint-presentatie</vt:lpstr>
      <vt:lpstr>Vraag 18:  Wat droegen de meisjes vaak in hun haar? </vt:lpstr>
      <vt:lpstr>Ze droegen een grote witte strik.</vt:lpstr>
      <vt:lpstr>Vraag 19: Wat zijn dit? </vt:lpstr>
      <vt:lpstr>Bikkels  De bikkels worden in de hand genomen, opgegooid en weer opgevangen. Daarbij moet een bepaalde volgorde in het aantal bikkels dat opgegooid wordt worden aangehouden.   Het opvangen van de bikkels op de bovenkant van de hand vergt enige bedrevenheid.  </vt:lpstr>
      <vt:lpstr>Vraag 20 : De zusters in de meisjesschool droegen zo’n kledij… Hoe noemt dit? </vt:lpstr>
      <vt:lpstr>Antwoord B: habijt </vt:lpstr>
      <vt:lpstr>Vraag 21:  Welke schoenen  werden vroeger in de klas gedragen ? </vt:lpstr>
      <vt:lpstr>Klompen   Weet je nog in tijde dat sneeuwde?... Toen moesten ze spijkers of bierkroontjes aan de onderkant van de klompen in slaan om niet weg te glijden. </vt:lpstr>
      <vt:lpstr>Vraag 22:  Van wat wordt schoolkrijt gemaakt? </vt:lpstr>
      <vt:lpstr>Krijt wordt gemaakt van kalk</vt:lpstr>
      <vt:lpstr>Vraag 23:  Hoe werd de Poelbergschool nog genoemd? </vt:lpstr>
      <vt:lpstr>De hogeschool, omdat de school op hoogte lag.</vt:lpstr>
      <vt:lpstr>Vraag 24:  Hoe lang duurde de leerplicht vroeger? </vt:lpstr>
      <vt:lpstr>Antwoord B: Vroeger was men leerplichtig tot 14 jaar. </vt:lpstr>
      <vt:lpstr>Vraag 25:  Welk Maria-liedje leerden jullie in de kleuterklas </vt:lpstr>
      <vt:lpstr>Te Lourdes op de bergen  Te Lourd op de bergen verscheen in een grot vol glans en vol luister de Moeder van God AYe, Ave, Ave Maria! Ave, Ave, Ave Maria!   Zij riep Bernadette, een nederig kind "Wie zijt gij, vroeg 't meisje, die u daar bevindt?" Ave, Ave, Ave Maria! Ave, Ave, Ave Maria! </vt:lpstr>
      <vt:lpstr>En nu gaan we jullie kennis testen  </vt:lpstr>
      <vt:lpstr> Vraag 26:  Hier zie je iets dat je leerde in de rekenles… Hoe noemt men dit?    </vt:lpstr>
      <vt:lpstr>Dit noemt men een breuk  Bovenaan staat de teller, onderaan de noemer</vt:lpstr>
      <vt:lpstr>Vraag 27:  Wie was de 5de koning van België? </vt:lpstr>
      <vt:lpstr>PowerPoint-presentatie</vt:lpstr>
      <vt:lpstr>Vraag 28:  Hoeveel provincies telt België? </vt:lpstr>
      <vt:lpstr>België heeft 10 provincies.   Vroeger waren er 11</vt:lpstr>
      <vt:lpstr>Vraag 29:  Kennen jullie de 10 geboden nog?   Je mag er 2 opschrijven</vt:lpstr>
      <vt:lpstr>PowerPoint-presentatie</vt:lpstr>
      <vt:lpstr>Vraag 30: Waarvoor staat ABN? </vt:lpstr>
      <vt:lpstr>Het staat voor Algemeen Beschaafd Nederlands. </vt:lpstr>
      <vt:lpstr>Einde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 School Quiz</dc:title>
  <dc:creator>Ergo</dc:creator>
  <cp:lastModifiedBy>Ergo</cp:lastModifiedBy>
  <cp:revision>4</cp:revision>
  <dcterms:created xsi:type="dcterms:W3CDTF">2019-09-06T10:00:43Z</dcterms:created>
  <dcterms:modified xsi:type="dcterms:W3CDTF">2019-09-06T11:16:11Z</dcterms:modified>
</cp:coreProperties>
</file>