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81" r:id="rId26"/>
    <p:sldId id="282" r:id="rId27"/>
    <p:sldId id="283" r:id="rId28"/>
    <p:sldId id="287" r:id="rId29"/>
    <p:sldId id="288" r:id="rId30"/>
    <p:sldId id="289" r:id="rId31"/>
    <p:sldId id="290" r:id="rId32"/>
    <p:sldId id="293" r:id="rId33"/>
    <p:sldId id="295" r:id="rId34"/>
    <p:sldId id="296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7" autoAdjust="0"/>
    <p:restoredTop sz="94660"/>
  </p:normalViewPr>
  <p:slideViewPr>
    <p:cSldViewPr>
      <p:cViewPr varScale="1">
        <p:scale>
          <a:sx n="80" d="100"/>
          <a:sy n="80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157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46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643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657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738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21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770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233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987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641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525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44DC4-608D-4A8A-B2CE-958BCA7CC5DC}" type="datetimeFigureOut">
              <a:rPr lang="nl-BE" smtClean="0"/>
              <a:t>2/10/2016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F9072-7ECB-4379-B2B8-427BE4ABE8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80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55576" y="908720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600" b="1" dirty="0" smtClean="0">
                <a:solidFill>
                  <a:srgbClr val="FF3399"/>
                </a:solidFill>
              </a:rPr>
              <a:t>De kook- </a:t>
            </a:r>
            <a:br>
              <a:rPr lang="nl-BE" sz="9600" b="1" dirty="0" smtClean="0">
                <a:solidFill>
                  <a:srgbClr val="FF3399"/>
                </a:solidFill>
              </a:rPr>
            </a:br>
            <a:r>
              <a:rPr lang="nl-BE" sz="9600" b="1" dirty="0" smtClean="0">
                <a:solidFill>
                  <a:srgbClr val="FF3399"/>
                </a:solidFill>
              </a:rPr>
              <a:t>en </a:t>
            </a:r>
            <a:br>
              <a:rPr lang="nl-BE" sz="9600" b="1" dirty="0" smtClean="0">
                <a:solidFill>
                  <a:srgbClr val="FF3399"/>
                </a:solidFill>
              </a:rPr>
            </a:br>
            <a:r>
              <a:rPr lang="nl-BE" sz="9600" b="1" dirty="0" smtClean="0">
                <a:solidFill>
                  <a:srgbClr val="FF3399"/>
                </a:solidFill>
              </a:rPr>
              <a:t>smaakquiz.</a:t>
            </a:r>
            <a:endParaRPr lang="nl-BE" sz="9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21829" y="-12104"/>
            <a:ext cx="83529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8: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Kunnen </a:t>
            </a:r>
            <a:r>
              <a:rPr lang="nl-BE" sz="4400" b="1" dirty="0">
                <a:solidFill>
                  <a:srgbClr val="FF3399"/>
                </a:solidFill>
              </a:rPr>
              <a:t>katten minder goed proeven dan een mens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Nee.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Dat is enkel bij jonge katten.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Ja. Een kat heeft minder </a:t>
            </a:r>
            <a:r>
              <a:rPr lang="nl-BE" sz="4400" b="1" dirty="0" smtClean="0">
                <a:solidFill>
                  <a:srgbClr val="FF3399"/>
                </a:solidFill>
              </a:rPr>
              <a:t>dan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500 </a:t>
            </a:r>
            <a:r>
              <a:rPr lang="nl-BE" sz="4400" b="1" dirty="0">
                <a:solidFill>
                  <a:srgbClr val="FF3399"/>
                </a:solidFill>
              </a:rPr>
              <a:t>smaakpapillen en een </a:t>
            </a:r>
            <a:r>
              <a:rPr lang="nl-BE" sz="4400" b="1" dirty="0" smtClean="0">
                <a:solidFill>
                  <a:srgbClr val="FF3399"/>
                </a:solidFill>
              </a:rPr>
              <a:t>mens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heeft er 9000</a:t>
            </a:r>
            <a:r>
              <a:rPr lang="nl-BE" sz="4400" b="1" dirty="0">
                <a:solidFill>
                  <a:srgbClr val="FF3399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02593" y="-33487"/>
            <a:ext cx="856895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9: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Spelen </a:t>
            </a:r>
            <a:r>
              <a:rPr lang="nl-BE" sz="4400" b="1" dirty="0">
                <a:solidFill>
                  <a:srgbClr val="FF3399"/>
                </a:solidFill>
              </a:rPr>
              <a:t>de ogen een rol bij het ‘smaken</a:t>
            </a:r>
            <a:r>
              <a:rPr lang="nl-BE" sz="4400" b="1" dirty="0" smtClean="0">
                <a:solidFill>
                  <a:srgbClr val="FF3399"/>
                </a:solidFill>
              </a:rPr>
              <a:t>’?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3200" b="1" dirty="0">
                <a:solidFill>
                  <a:srgbClr val="FF3399"/>
                </a:solidFill>
              </a:rPr>
              <a:t>A.  Nee.</a:t>
            </a:r>
          </a:p>
          <a:p>
            <a:r>
              <a:rPr lang="nl-BE" sz="3200" b="1" dirty="0" smtClean="0">
                <a:solidFill>
                  <a:srgbClr val="FF3399"/>
                </a:solidFill>
              </a:rPr>
              <a:t>B.  Ja</a:t>
            </a:r>
            <a:r>
              <a:rPr lang="nl-BE" sz="3200" b="1" dirty="0">
                <a:solidFill>
                  <a:srgbClr val="FF3399"/>
                </a:solidFill>
              </a:rPr>
              <a:t>. We zijn gewent dat </a:t>
            </a:r>
            <a:r>
              <a:rPr lang="nl-BE" sz="3200" b="1" dirty="0" smtClean="0">
                <a:solidFill>
                  <a:srgbClr val="FF3399"/>
                </a:solidFill>
              </a:rPr>
              <a:t>een bepaalde soort</a:t>
            </a:r>
            <a:br>
              <a:rPr lang="nl-BE" sz="3200" b="1" dirty="0" smtClean="0">
                <a:solidFill>
                  <a:srgbClr val="FF3399"/>
                </a:solidFill>
              </a:rPr>
            </a:br>
            <a:r>
              <a:rPr lang="nl-BE" sz="3200" b="1" dirty="0" smtClean="0">
                <a:solidFill>
                  <a:srgbClr val="FF3399"/>
                </a:solidFill>
              </a:rPr>
              <a:t>      voeding een bepaalde kleur heeft</a:t>
            </a:r>
            <a:r>
              <a:rPr lang="nl-BE" sz="3200" b="1" dirty="0">
                <a:solidFill>
                  <a:srgbClr val="FF3399"/>
                </a:solidFill>
              </a:rPr>
              <a:t>. Als we </a:t>
            </a:r>
            <a:r>
              <a:rPr lang="nl-BE" sz="3200" b="1" dirty="0" smtClean="0">
                <a:solidFill>
                  <a:srgbClr val="FF3399"/>
                </a:solidFill>
              </a:rPr>
              <a:t>die</a:t>
            </a:r>
            <a:br>
              <a:rPr lang="nl-BE" sz="3200" b="1" dirty="0" smtClean="0">
                <a:solidFill>
                  <a:srgbClr val="FF3399"/>
                </a:solidFill>
              </a:rPr>
            </a:br>
            <a:r>
              <a:rPr lang="nl-BE" sz="3200" b="1" dirty="0" smtClean="0">
                <a:solidFill>
                  <a:srgbClr val="FF3399"/>
                </a:solidFill>
              </a:rPr>
              <a:t>      kleur </a:t>
            </a:r>
            <a:r>
              <a:rPr lang="nl-BE" sz="3200" b="1" dirty="0">
                <a:solidFill>
                  <a:srgbClr val="FF3399"/>
                </a:solidFill>
              </a:rPr>
              <a:t>veranderen, dan willen we daar </a:t>
            </a:r>
            <a:r>
              <a:rPr lang="nl-BE" sz="3200" b="1" dirty="0" smtClean="0">
                <a:solidFill>
                  <a:srgbClr val="FF3399"/>
                </a:solidFill>
              </a:rPr>
              <a:t>liever</a:t>
            </a:r>
            <a:br>
              <a:rPr lang="nl-BE" sz="3200" b="1" dirty="0" smtClean="0">
                <a:solidFill>
                  <a:srgbClr val="FF3399"/>
                </a:solidFill>
              </a:rPr>
            </a:br>
            <a:r>
              <a:rPr lang="nl-BE" sz="3200" b="1" dirty="0" smtClean="0">
                <a:solidFill>
                  <a:srgbClr val="FF3399"/>
                </a:solidFill>
              </a:rPr>
              <a:t>      niet van eten</a:t>
            </a:r>
            <a:r>
              <a:rPr lang="nl-BE" sz="3200" b="1" dirty="0">
                <a:solidFill>
                  <a:srgbClr val="FF3399"/>
                </a:solidFill>
              </a:rPr>
              <a:t>.</a:t>
            </a:r>
          </a:p>
          <a:p>
            <a:r>
              <a:rPr lang="nl-BE" sz="3200" b="1" dirty="0">
                <a:solidFill>
                  <a:srgbClr val="FF3399"/>
                </a:solidFill>
              </a:rPr>
              <a:t>C.  Soms.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2" y="9178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51520" y="332656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rgbClr val="FF3399"/>
                </a:solidFill>
              </a:rPr>
              <a:t>Vraag </a:t>
            </a:r>
            <a:r>
              <a:rPr lang="nl-BE" sz="4000" b="1" dirty="0">
                <a:solidFill>
                  <a:srgbClr val="FF3399"/>
                </a:solidFill>
              </a:rPr>
              <a:t>10: </a:t>
            </a:r>
            <a:endParaRPr lang="nl-BE" sz="4000" b="1" dirty="0" smtClean="0">
              <a:solidFill>
                <a:srgbClr val="FF3399"/>
              </a:solidFill>
            </a:endParaRPr>
          </a:p>
          <a:p>
            <a:pPr algn="ctr"/>
            <a:endParaRPr lang="nl-BE" sz="4000" b="1" dirty="0">
              <a:solidFill>
                <a:srgbClr val="FF3399"/>
              </a:solidFill>
            </a:endParaRPr>
          </a:p>
          <a:p>
            <a:pPr algn="ctr"/>
            <a:r>
              <a:rPr lang="nl-BE" sz="4000" b="1" dirty="0" smtClean="0">
                <a:solidFill>
                  <a:srgbClr val="FF3399"/>
                </a:solidFill>
              </a:rPr>
              <a:t>Welke </a:t>
            </a:r>
            <a:r>
              <a:rPr lang="nl-BE" sz="4000" b="1" dirty="0">
                <a:solidFill>
                  <a:srgbClr val="FF3399"/>
                </a:solidFill>
              </a:rPr>
              <a:t>smaak heeft een citroen</a:t>
            </a:r>
            <a:r>
              <a:rPr lang="nl-BE" sz="40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000" b="1" dirty="0" smtClean="0">
              <a:solidFill>
                <a:srgbClr val="FF3399"/>
              </a:solidFill>
            </a:endParaRPr>
          </a:p>
          <a:p>
            <a:endParaRPr lang="nl-BE" sz="4000" b="1" dirty="0">
              <a:solidFill>
                <a:srgbClr val="FF3399"/>
              </a:solidFill>
            </a:endParaRPr>
          </a:p>
          <a:p>
            <a:r>
              <a:rPr lang="nl-BE" sz="4000" b="1" dirty="0">
                <a:solidFill>
                  <a:srgbClr val="FF3399"/>
                </a:solidFill>
              </a:rPr>
              <a:t>A.  Zoet.</a:t>
            </a:r>
          </a:p>
          <a:p>
            <a:r>
              <a:rPr lang="nl-BE" sz="4000" b="1" dirty="0">
                <a:solidFill>
                  <a:srgbClr val="FF3399"/>
                </a:solidFill>
              </a:rPr>
              <a:t>B.  Zuur.</a:t>
            </a:r>
          </a:p>
          <a:p>
            <a:r>
              <a:rPr lang="nl-BE" sz="4000" b="1" dirty="0">
                <a:solidFill>
                  <a:srgbClr val="FF3399"/>
                </a:solidFill>
              </a:rPr>
              <a:t>C.  Bitter.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11560" y="71711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11: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Verlies </a:t>
            </a:r>
            <a:r>
              <a:rPr lang="nl-BE" sz="4400" b="1" dirty="0">
                <a:solidFill>
                  <a:srgbClr val="FF3399"/>
                </a:solidFill>
              </a:rPr>
              <a:t>je met het ouder worden smaakpapillen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Ja.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Neen.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Hangt er vanaf of je je </a:t>
            </a:r>
            <a:r>
              <a:rPr lang="nl-BE" sz="4400" b="1" dirty="0" smtClean="0">
                <a:solidFill>
                  <a:srgbClr val="FF3399"/>
                </a:solidFill>
              </a:rPr>
              <a:t>tong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vaak </a:t>
            </a:r>
            <a:r>
              <a:rPr lang="nl-BE" sz="4400" b="1" dirty="0">
                <a:solidFill>
                  <a:srgbClr val="FF3399"/>
                </a:solidFill>
              </a:rPr>
              <a:t>verbrand hebt.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11384" y="-177874"/>
            <a:ext cx="864096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12: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Waarom </a:t>
            </a:r>
            <a:r>
              <a:rPr lang="nl-BE" sz="4400" b="1" dirty="0">
                <a:solidFill>
                  <a:srgbClr val="FF3399"/>
                </a:solidFill>
              </a:rPr>
              <a:t>drink je best geen sinaasappelsap na het tanden poetsen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3200" b="1" dirty="0">
                <a:solidFill>
                  <a:srgbClr val="FF3399"/>
                </a:solidFill>
              </a:rPr>
              <a:t>A. Dan moet je je tanden weer poetsen.</a:t>
            </a:r>
          </a:p>
          <a:p>
            <a:r>
              <a:rPr lang="nl-BE" sz="3200" b="1" dirty="0">
                <a:solidFill>
                  <a:srgbClr val="FF3399"/>
                </a:solidFill>
              </a:rPr>
              <a:t>B. In tandpasta zit een stof die de smaak ‘</a:t>
            </a:r>
            <a:r>
              <a:rPr lang="nl-BE" sz="3200" b="1" dirty="0" smtClean="0">
                <a:solidFill>
                  <a:srgbClr val="FF3399"/>
                </a:solidFill>
              </a:rPr>
              <a:t>zoet’</a:t>
            </a:r>
            <a:br>
              <a:rPr lang="nl-BE" sz="3200" b="1" dirty="0" smtClean="0">
                <a:solidFill>
                  <a:srgbClr val="FF3399"/>
                </a:solidFill>
              </a:rPr>
            </a:br>
            <a:r>
              <a:rPr lang="nl-BE" sz="3200" b="1" dirty="0" smtClean="0">
                <a:solidFill>
                  <a:srgbClr val="FF3399"/>
                </a:solidFill>
              </a:rPr>
              <a:t>     tijdelijk </a:t>
            </a:r>
            <a:r>
              <a:rPr lang="nl-BE" sz="3200" b="1" dirty="0">
                <a:solidFill>
                  <a:srgbClr val="FF3399"/>
                </a:solidFill>
              </a:rPr>
              <a:t>uitschakelt. Zo</a:t>
            </a:r>
            <a:br>
              <a:rPr lang="nl-BE" sz="3200" b="1" dirty="0">
                <a:solidFill>
                  <a:srgbClr val="FF3399"/>
                </a:solidFill>
              </a:rPr>
            </a:br>
            <a:r>
              <a:rPr lang="nl-BE" sz="3200" b="1" dirty="0">
                <a:solidFill>
                  <a:srgbClr val="FF3399"/>
                </a:solidFill>
              </a:rPr>
              <a:t>    </a:t>
            </a:r>
            <a:r>
              <a:rPr lang="nl-BE" sz="3200" b="1" dirty="0" smtClean="0">
                <a:solidFill>
                  <a:srgbClr val="FF3399"/>
                </a:solidFill>
              </a:rPr>
              <a:t> proef </a:t>
            </a:r>
            <a:r>
              <a:rPr lang="nl-BE" sz="3200" b="1" dirty="0">
                <a:solidFill>
                  <a:srgbClr val="FF3399"/>
                </a:solidFill>
              </a:rPr>
              <a:t>je dan alleen de bittere smaak.</a:t>
            </a:r>
          </a:p>
          <a:p>
            <a:r>
              <a:rPr lang="nl-BE" sz="3200" b="1" dirty="0">
                <a:solidFill>
                  <a:srgbClr val="FF3399"/>
                </a:solidFill>
              </a:rPr>
              <a:t>C. Dan zitten de velletjes tussen je tanden.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611560" y="2060848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600" b="1" dirty="0" smtClean="0">
                <a:solidFill>
                  <a:srgbClr val="FF3399"/>
                </a:solidFill>
              </a:rPr>
              <a:t>Koken:</a:t>
            </a:r>
            <a:endParaRPr lang="nl-BE" sz="9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0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13: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is gazpacho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 smtClean="0">
              <a:solidFill>
                <a:srgbClr val="FF3399"/>
              </a:solidFill>
            </a:endParaRP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Een </a:t>
            </a:r>
            <a:r>
              <a:rPr lang="nl-BE" sz="4400" b="1">
                <a:solidFill>
                  <a:srgbClr val="FF3399"/>
                </a:solidFill>
              </a:rPr>
              <a:t>koude </a:t>
            </a:r>
            <a:r>
              <a:rPr lang="nl-BE" sz="4400" b="1" smtClean="0">
                <a:solidFill>
                  <a:srgbClr val="FF3399"/>
                </a:solidFill>
              </a:rPr>
              <a:t>Spaanse</a:t>
            </a:r>
            <a:br>
              <a:rPr lang="nl-BE" sz="4400" b="1" smtClean="0">
                <a:solidFill>
                  <a:srgbClr val="FF3399"/>
                </a:solidFill>
              </a:rPr>
            </a:br>
            <a:r>
              <a:rPr lang="nl-BE" sz="4400" b="1" smtClean="0">
                <a:solidFill>
                  <a:srgbClr val="FF3399"/>
                </a:solidFill>
              </a:rPr>
              <a:t>      tomatensoep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Tomatenroomsoep met balletjes.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Tomaten-groentensoep.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67544" y="620688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14: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Hoelang moet </a:t>
            </a:r>
            <a:r>
              <a:rPr lang="nl-BE" sz="4400" b="1" dirty="0">
                <a:solidFill>
                  <a:srgbClr val="FF3399"/>
                </a:solidFill>
              </a:rPr>
              <a:t>een zacht </a:t>
            </a:r>
            <a:r>
              <a:rPr lang="nl-BE" sz="4400" b="1" dirty="0" smtClean="0">
                <a:solidFill>
                  <a:srgbClr val="FF3399"/>
                </a:solidFill>
              </a:rPr>
              <a:t>gekookt </a:t>
            </a:r>
            <a:r>
              <a:rPr lang="nl-BE" sz="4400" b="1" dirty="0">
                <a:solidFill>
                  <a:srgbClr val="FF3399"/>
                </a:solidFill>
              </a:rPr>
              <a:t>eitje koken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3 tot 4 minuten.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8 minuten.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10 minuten.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14003" y="49188"/>
            <a:ext cx="85689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15: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wil de term ‘saignant’ zeggen bij het bakken van vlees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Rauw.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Goed doorbakken, </a:t>
            </a:r>
            <a:r>
              <a:rPr lang="nl-BE" sz="4400" b="1" dirty="0" smtClean="0">
                <a:solidFill>
                  <a:srgbClr val="FF3399"/>
                </a:solidFill>
              </a:rPr>
              <a:t>geen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 roodheid </a:t>
            </a:r>
            <a:r>
              <a:rPr lang="nl-BE" sz="4400" b="1" dirty="0">
                <a:solidFill>
                  <a:srgbClr val="FF3399"/>
                </a:solidFill>
              </a:rPr>
              <a:t>meer.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Half rauw vanbinnen, maar </a:t>
            </a:r>
            <a:r>
              <a:rPr lang="nl-BE" sz="4400" b="1" dirty="0" smtClean="0">
                <a:solidFill>
                  <a:srgbClr val="FF3399"/>
                </a:solidFill>
              </a:rPr>
              <a:t>toch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 lichtroze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404664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16: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wil men zeggen met ‘</a:t>
            </a:r>
            <a:r>
              <a:rPr lang="nl-BE" sz="4400" b="1" dirty="0" err="1">
                <a:solidFill>
                  <a:srgbClr val="FF3399"/>
                </a:solidFill>
              </a:rPr>
              <a:t>archiduc</a:t>
            </a:r>
            <a:r>
              <a:rPr lang="nl-BE" sz="4400" b="1" dirty="0">
                <a:solidFill>
                  <a:srgbClr val="FF3399"/>
                </a:solidFill>
              </a:rPr>
              <a:t>-saus</a:t>
            </a:r>
            <a:r>
              <a:rPr lang="nl-BE" sz="4400" b="1" dirty="0" smtClean="0">
                <a:solidFill>
                  <a:srgbClr val="FF3399"/>
                </a:solidFill>
              </a:rPr>
              <a:t>’?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Saus met room </a:t>
            </a:r>
            <a:r>
              <a:rPr lang="nl-BE" sz="4400" b="1" dirty="0" smtClean="0">
                <a:solidFill>
                  <a:srgbClr val="FF3399"/>
                </a:solidFill>
              </a:rPr>
              <a:t>en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 peperbolletjes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Gebakken champignons.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Saus met room en champignons.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185934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600" b="1" dirty="0" smtClean="0">
                <a:solidFill>
                  <a:srgbClr val="FF3399"/>
                </a:solidFill>
              </a:rPr>
              <a:t>Smaken:</a:t>
            </a:r>
            <a:endParaRPr lang="nl-BE" sz="9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548680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17: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Geef </a:t>
            </a:r>
            <a:r>
              <a:rPr lang="nl-BE" sz="4400" b="1" dirty="0">
                <a:solidFill>
                  <a:srgbClr val="FF3399"/>
                </a:solidFill>
              </a:rPr>
              <a:t>een andere naam voor bechamelsaus</a:t>
            </a:r>
            <a:r>
              <a:rPr lang="nl-BE" sz="4400" b="1" dirty="0" smtClean="0">
                <a:solidFill>
                  <a:srgbClr val="FF3399"/>
                </a:solidFill>
              </a:rPr>
              <a:t>.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Bearnaisesaus.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Witte saus of melksaus.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Vleessaus.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47388" y="260648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18: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Met </a:t>
            </a:r>
            <a:r>
              <a:rPr lang="nl-BE" sz="4400" b="1" dirty="0">
                <a:solidFill>
                  <a:srgbClr val="FF3399"/>
                </a:solidFill>
              </a:rPr>
              <a:t>welke ingrediënten maak je bechamelsaus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Boter, bloem, melk en kruiden.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Boter, bloem, water en kruiden.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Melk, bloem en kruiden.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116632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19: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is flamberen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r>
              <a:rPr lang="nl-BE" sz="4400" b="1" dirty="0" smtClean="0">
                <a:solidFill>
                  <a:srgbClr val="FF3399"/>
                </a:solidFill>
              </a:rPr>
              <a:t> </a:t>
            </a:r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</a:t>
            </a:r>
            <a:r>
              <a:rPr lang="nl-BE" sz="4400" b="1" dirty="0" smtClean="0">
                <a:solidFill>
                  <a:srgbClr val="FF3399"/>
                </a:solidFill>
              </a:rPr>
              <a:t>Het </a:t>
            </a:r>
            <a:r>
              <a:rPr lang="nl-BE" sz="4400" b="1" dirty="0">
                <a:solidFill>
                  <a:srgbClr val="FF3399"/>
                </a:solidFill>
              </a:rPr>
              <a:t>in brand steken van </a:t>
            </a:r>
            <a:r>
              <a:rPr lang="nl-BE" sz="4400" b="1" dirty="0" smtClean="0">
                <a:solidFill>
                  <a:srgbClr val="FF3399"/>
                </a:solidFill>
              </a:rPr>
              <a:t>warme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en </a:t>
            </a:r>
            <a:r>
              <a:rPr lang="nl-BE" sz="4400" b="1" dirty="0">
                <a:solidFill>
                  <a:srgbClr val="FF3399"/>
                </a:solidFill>
              </a:rPr>
              <a:t>alcoholhoudende drank.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</a:t>
            </a:r>
            <a:r>
              <a:rPr lang="nl-BE" sz="4400" b="1" dirty="0" smtClean="0">
                <a:solidFill>
                  <a:srgbClr val="FF3399"/>
                </a:solidFill>
              </a:rPr>
              <a:t>Een </a:t>
            </a:r>
            <a:r>
              <a:rPr lang="nl-BE" sz="4400" b="1" dirty="0">
                <a:solidFill>
                  <a:srgbClr val="FF3399"/>
                </a:solidFill>
              </a:rPr>
              <a:t>laagje branden bovenop </a:t>
            </a:r>
            <a:r>
              <a:rPr lang="nl-BE" sz="4400" b="1" dirty="0" smtClean="0">
                <a:solidFill>
                  <a:srgbClr val="FF3399"/>
                </a:solidFill>
              </a:rPr>
              <a:t>de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pudding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err="1">
                <a:solidFill>
                  <a:srgbClr val="FF3399"/>
                </a:solidFill>
              </a:rPr>
              <a:t>Karameliseren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61467" y="188640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20: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is sudderen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Op een heel zacht vuurtje </a:t>
            </a:r>
            <a:r>
              <a:rPr lang="nl-BE" sz="4400" b="1" dirty="0" smtClean="0">
                <a:solidFill>
                  <a:srgbClr val="FF3399"/>
                </a:solidFill>
              </a:rPr>
              <a:t>laten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 koken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Volop laten koken.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Bakken in een pan.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2" y="93118"/>
            <a:ext cx="9009263" cy="6768752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97438" y="122562"/>
            <a:ext cx="579806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Vraag 21: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Welke snoepjes zijn dit?</a:t>
            </a:r>
            <a:endParaRPr kumimoji="0" lang="nl-BE" altLang="nl-BE" sz="4400" b="1" i="0" u="none" strike="noStrike" cap="none" normalizeH="0" baseline="0" dirty="0" smtClean="0">
              <a:ln>
                <a:noFill/>
              </a:ln>
              <a:solidFill>
                <a:srgbClr val="FF3399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7544" y="4653136"/>
            <a:ext cx="612469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A.  </a:t>
            </a:r>
            <a:r>
              <a:rPr kumimoji="0" lang="nl-BE" altLang="nl-BE" sz="4400" b="1" i="0" u="none" strike="noStrike" cap="none" normalizeH="0" baseline="0" dirty="0" err="1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Chocotoffs</a:t>
            </a: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nl-BE" altLang="nl-BE" sz="4400" b="1" i="0" u="none" strike="noStrike" cap="none" normalizeH="0" baseline="0" dirty="0" smtClean="0">
              <a:ln>
                <a:noFill/>
              </a:ln>
              <a:solidFill>
                <a:srgbClr val="FF3399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B.  </a:t>
            </a:r>
            <a:r>
              <a:rPr kumimoji="0" lang="nl-BE" altLang="nl-BE" sz="4400" b="1" i="0" u="none" strike="noStrike" cap="none" normalizeH="0" baseline="0" dirty="0" err="1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Smarties</a:t>
            </a: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nl-BE" altLang="nl-BE" sz="4400" b="1" i="0" u="none" strike="noStrike" cap="none" normalizeH="0" baseline="0" dirty="0" smtClean="0">
              <a:ln>
                <a:noFill/>
              </a:ln>
              <a:solidFill>
                <a:srgbClr val="FF3399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C.  </a:t>
            </a:r>
            <a:r>
              <a:rPr kumimoji="0" lang="nl-BE" altLang="nl-BE" sz="4400" b="1" i="0" u="none" strike="noStrike" cap="none" normalizeH="0" baseline="0" dirty="0" err="1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Cuberdon</a:t>
            </a: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nl-BE" altLang="nl-BE" sz="4400" b="1" i="0" u="none" strike="noStrike" cap="none" normalizeH="0" baseline="0" dirty="0" err="1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neuzekes</a:t>
            </a:r>
            <a:r>
              <a:rPr kumimoji="0" lang="nl-BE" altLang="nl-BE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nl-BE" alt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Afbeelding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09420"/>
            <a:ext cx="3837459" cy="252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1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116632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 </a:t>
            </a:r>
            <a:r>
              <a:rPr lang="nl-BE" sz="4400" b="1" dirty="0" smtClean="0">
                <a:solidFill>
                  <a:srgbClr val="FF3399"/>
                </a:solidFill>
              </a:rPr>
              <a:t>Vraag </a:t>
            </a:r>
            <a:r>
              <a:rPr lang="nl-BE" sz="4400" b="1" dirty="0">
                <a:solidFill>
                  <a:srgbClr val="FF3399"/>
                </a:solidFill>
              </a:rPr>
              <a:t>22: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Hoe </a:t>
            </a:r>
            <a:r>
              <a:rPr lang="nl-BE" sz="4400" b="1" dirty="0">
                <a:solidFill>
                  <a:srgbClr val="FF3399"/>
                </a:solidFill>
              </a:rPr>
              <a:t>heet een ijsje van vanille-ijs met warme chocoladesaus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 smtClean="0">
              <a:solidFill>
                <a:srgbClr val="FF3399"/>
              </a:solidFill>
            </a:endParaRP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Coupe </a:t>
            </a:r>
            <a:r>
              <a:rPr lang="nl-BE" sz="4400" b="1" dirty="0" err="1">
                <a:solidFill>
                  <a:srgbClr val="FF3399"/>
                </a:solidFill>
              </a:rPr>
              <a:t>breselienne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Dame blanche.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</a:t>
            </a:r>
            <a:r>
              <a:rPr lang="nl-BE" sz="4400" b="1" dirty="0" err="1">
                <a:solidFill>
                  <a:srgbClr val="FF3399"/>
                </a:solidFill>
              </a:rPr>
              <a:t>Banana</a:t>
            </a:r>
            <a:r>
              <a:rPr lang="nl-BE" sz="4400" b="1" dirty="0">
                <a:solidFill>
                  <a:srgbClr val="FF3399"/>
                </a:solidFill>
              </a:rPr>
              <a:t> split.</a:t>
            </a:r>
          </a:p>
        </p:txBody>
      </p:sp>
    </p:spTree>
    <p:extLst>
      <p:ext uri="{BB962C8B-B14F-4D97-AF65-F5344CB8AC3E}">
        <p14:creationId xmlns:p14="http://schemas.microsoft.com/office/powerpoint/2010/main" val="25671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83392" y="1600250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600" b="1" dirty="0" smtClean="0">
                <a:solidFill>
                  <a:srgbClr val="FF3399"/>
                </a:solidFill>
              </a:rPr>
              <a:t>Proeven en ruiken:</a:t>
            </a:r>
            <a:endParaRPr lang="nl-BE" sz="9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3181" y="260648"/>
            <a:ext cx="79928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Vraag 23: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Welke smaak heb je net geproefd?</a:t>
            </a:r>
          </a:p>
          <a:p>
            <a:pPr algn="ctr"/>
            <a:endParaRPr lang="nl-BE" sz="4400" b="1" dirty="0" smtClean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</a:t>
            </a:r>
            <a:r>
              <a:rPr lang="nl-BE" sz="4400" b="1" dirty="0" smtClean="0">
                <a:solidFill>
                  <a:srgbClr val="FF3399"/>
                </a:solidFill>
              </a:rPr>
              <a:t>Kruidenkaas.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</a:t>
            </a:r>
            <a:r>
              <a:rPr lang="nl-BE" sz="4400" b="1" dirty="0" smtClean="0">
                <a:solidFill>
                  <a:srgbClr val="FF3399"/>
                </a:solidFill>
              </a:rPr>
              <a:t>Smeerkaas.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smtClean="0">
                <a:solidFill>
                  <a:srgbClr val="FF3399"/>
                </a:solidFill>
              </a:rPr>
              <a:t>Kruidenboter.</a:t>
            </a:r>
            <a:endParaRPr lang="nl-BE" sz="4400" b="1" dirty="0">
              <a:solidFill>
                <a:srgbClr val="FF3399"/>
              </a:solidFill>
            </a:endParaRPr>
          </a:p>
          <a:p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39552" y="692696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24: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Wat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geproefd?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marL="742950" indent="-742950">
              <a:buAutoNum type="alphaUcPeriod"/>
            </a:pPr>
            <a:r>
              <a:rPr lang="nl-BE" sz="4400" b="1" dirty="0">
                <a:solidFill>
                  <a:srgbClr val="FF3399"/>
                </a:solidFill>
              </a:rPr>
              <a:t>Siroop.</a:t>
            </a:r>
          </a:p>
          <a:p>
            <a:pPr marL="742950" indent="-742950">
              <a:buAutoNum type="alphaUcPeriod"/>
            </a:pPr>
            <a:r>
              <a:rPr lang="nl-BE" sz="4400" b="1" dirty="0">
                <a:solidFill>
                  <a:srgbClr val="FF3399"/>
                </a:solidFill>
              </a:rPr>
              <a:t>Honing.</a:t>
            </a:r>
          </a:p>
          <a:p>
            <a:pPr marL="742950" indent="-742950">
              <a:buAutoNum type="alphaUcPeriod"/>
            </a:pPr>
            <a:r>
              <a:rPr lang="nl-BE" sz="4400" b="1" dirty="0">
                <a:solidFill>
                  <a:srgbClr val="FF3399"/>
                </a:solidFill>
              </a:rPr>
              <a:t>Choco.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548680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25: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Wat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geproefd?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N</a:t>
            </a:r>
            <a:r>
              <a:rPr lang="nl-BE" sz="4400" b="1" dirty="0" smtClean="0">
                <a:solidFill>
                  <a:srgbClr val="FF3399"/>
                </a:solidFill>
              </a:rPr>
              <a:t>ootje.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</a:t>
            </a:r>
            <a:r>
              <a:rPr lang="nl-BE" sz="4400" b="1" dirty="0" smtClean="0">
                <a:solidFill>
                  <a:srgbClr val="FF3399"/>
                </a:solidFill>
              </a:rPr>
              <a:t>Druif.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smtClean="0">
                <a:solidFill>
                  <a:srgbClr val="FF3399"/>
                </a:solidFill>
              </a:rPr>
              <a:t>Rozijn.</a:t>
            </a:r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43990" y="-315416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  <a:endParaRPr lang="nl-BE" sz="4000" b="1" dirty="0">
              <a:solidFill>
                <a:srgbClr val="FF00FF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1: </a:t>
            </a:r>
            <a:r>
              <a:rPr lang="nl-BE" sz="4400" b="1" dirty="0" smtClean="0">
                <a:solidFill>
                  <a:srgbClr val="FF3399"/>
                </a:solidFill>
              </a:rPr>
              <a:t/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/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Welk </a:t>
            </a:r>
            <a:r>
              <a:rPr lang="nl-BE" sz="4400" b="1" dirty="0">
                <a:solidFill>
                  <a:srgbClr val="FF3399"/>
                </a:solidFill>
              </a:rPr>
              <a:t>lichaamsdeel heeft smaakpapillen waarmee we de belangrijkste smaken proeven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Tong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Neus.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Mond.</a:t>
            </a:r>
          </a:p>
        </p:txBody>
      </p:sp>
    </p:spTree>
    <p:extLst>
      <p:ext uri="{BB962C8B-B14F-4D97-AF65-F5344CB8AC3E}">
        <p14:creationId xmlns:p14="http://schemas.microsoft.com/office/powerpoint/2010/main" val="36803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83392" y="404664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26: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Wat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geproefd?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</a:t>
            </a:r>
            <a:r>
              <a:rPr lang="nl-BE" sz="4400" b="1" dirty="0" smtClean="0">
                <a:solidFill>
                  <a:srgbClr val="FF3399"/>
                </a:solidFill>
              </a:rPr>
              <a:t>Marsepein.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</a:t>
            </a:r>
            <a:r>
              <a:rPr lang="nl-BE" sz="4400" b="1" dirty="0" smtClean="0">
                <a:solidFill>
                  <a:srgbClr val="FF3399"/>
                </a:solidFill>
              </a:rPr>
              <a:t>Nougat.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smtClean="0">
                <a:solidFill>
                  <a:srgbClr val="FF3399"/>
                </a:solidFill>
              </a:rPr>
              <a:t>Meringue.</a:t>
            </a:r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55400" y="404664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27: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Wat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geproefd?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</a:t>
            </a:r>
            <a:r>
              <a:rPr lang="nl-BE" sz="4400" b="1" dirty="0" err="1" smtClean="0">
                <a:solidFill>
                  <a:srgbClr val="FF3399"/>
                </a:solidFill>
              </a:rPr>
              <a:t>Orangettes</a:t>
            </a:r>
            <a:r>
              <a:rPr lang="nl-BE" sz="4400" b="1" dirty="0" smtClean="0">
                <a:solidFill>
                  <a:srgbClr val="FF3399"/>
                </a:solidFill>
              </a:rPr>
              <a:t> met chocola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(sigaartje).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</a:t>
            </a:r>
            <a:r>
              <a:rPr lang="nl-BE" sz="4400" b="1" dirty="0" smtClean="0">
                <a:solidFill>
                  <a:srgbClr val="FF3399"/>
                </a:solidFill>
              </a:rPr>
              <a:t>Gekonfijt fruit.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smtClean="0">
                <a:solidFill>
                  <a:srgbClr val="FF3399"/>
                </a:solidFill>
              </a:rPr>
              <a:t>Marsepein.</a:t>
            </a:r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7" y="33189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86780" y="404664"/>
            <a:ext cx="85569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28: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Welke geur heb je net 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geroken?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</a:t>
            </a:r>
            <a:r>
              <a:rPr lang="nl-BE" sz="4400" b="1" dirty="0" smtClean="0">
                <a:solidFill>
                  <a:srgbClr val="FF3399"/>
                </a:solidFill>
              </a:rPr>
              <a:t>Azijn.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</a:t>
            </a:r>
            <a:r>
              <a:rPr lang="nl-BE" sz="4400" b="1" dirty="0" smtClean="0">
                <a:solidFill>
                  <a:srgbClr val="FF3399"/>
                </a:solidFill>
              </a:rPr>
              <a:t>Steranijs.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smtClean="0">
                <a:solidFill>
                  <a:srgbClr val="FF3399"/>
                </a:solidFill>
              </a:rPr>
              <a:t>Venkel.</a:t>
            </a:r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9" y="89248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39552" y="404664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29: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Welke geur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geroken?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</a:t>
            </a:r>
            <a:r>
              <a:rPr lang="nl-BE" sz="4400" b="1" dirty="0" smtClean="0">
                <a:solidFill>
                  <a:srgbClr val="FF3399"/>
                </a:solidFill>
              </a:rPr>
              <a:t>Citroen.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</a:t>
            </a:r>
            <a:r>
              <a:rPr lang="nl-BE" sz="4400" b="1" dirty="0" smtClean="0">
                <a:solidFill>
                  <a:srgbClr val="FF3399"/>
                </a:solidFill>
              </a:rPr>
              <a:t>Melkpoeder.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smtClean="0">
                <a:solidFill>
                  <a:srgbClr val="FF3399"/>
                </a:solidFill>
              </a:rPr>
              <a:t>Vanille.</a:t>
            </a:r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764704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30</a:t>
            </a:r>
            <a:r>
              <a:rPr lang="nl-BE" sz="4400" b="1" dirty="0" smtClean="0">
                <a:solidFill>
                  <a:srgbClr val="FF3399"/>
                </a:solidFill>
              </a:rPr>
              <a:t>: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Welke geur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geroken?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</a:t>
            </a:r>
            <a:r>
              <a:rPr lang="nl-BE" sz="4400" b="1" dirty="0" smtClean="0">
                <a:solidFill>
                  <a:srgbClr val="FF3399"/>
                </a:solidFill>
              </a:rPr>
              <a:t>Kaneel.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</a:t>
            </a:r>
            <a:r>
              <a:rPr lang="nl-BE" sz="4400" b="1" dirty="0" smtClean="0">
                <a:solidFill>
                  <a:srgbClr val="FF3399"/>
                </a:solidFill>
              </a:rPr>
              <a:t>Anijs.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smtClean="0">
                <a:solidFill>
                  <a:srgbClr val="FF3399"/>
                </a:solidFill>
              </a:rPr>
              <a:t>Karamel.</a:t>
            </a:r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55576" y="908720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600" b="1" dirty="0" smtClean="0">
                <a:solidFill>
                  <a:srgbClr val="FF3399"/>
                </a:solidFill>
              </a:rPr>
              <a:t>De kook- </a:t>
            </a:r>
            <a:br>
              <a:rPr lang="nl-BE" sz="9600" b="1" dirty="0" smtClean="0">
                <a:solidFill>
                  <a:srgbClr val="FF3399"/>
                </a:solidFill>
              </a:rPr>
            </a:br>
            <a:r>
              <a:rPr lang="nl-BE" sz="9600" b="1" dirty="0" smtClean="0">
                <a:solidFill>
                  <a:srgbClr val="FF3399"/>
                </a:solidFill>
              </a:rPr>
              <a:t>en </a:t>
            </a:r>
            <a:br>
              <a:rPr lang="nl-BE" sz="9600" b="1" dirty="0" smtClean="0">
                <a:solidFill>
                  <a:srgbClr val="FF3399"/>
                </a:solidFill>
              </a:rPr>
            </a:br>
            <a:r>
              <a:rPr lang="nl-BE" sz="9600" b="1" dirty="0" smtClean="0">
                <a:solidFill>
                  <a:srgbClr val="FF3399"/>
                </a:solidFill>
              </a:rPr>
              <a:t>smaakquiz.</a:t>
            </a:r>
            <a:endParaRPr lang="nl-BE" sz="9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185934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600" b="1" dirty="0" smtClean="0">
                <a:solidFill>
                  <a:srgbClr val="FF3399"/>
                </a:solidFill>
              </a:rPr>
              <a:t>Smaken:</a:t>
            </a:r>
            <a:endParaRPr lang="nl-BE" sz="9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43990" y="-315416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  <a:endParaRPr lang="nl-BE" sz="4000" b="1" dirty="0">
              <a:solidFill>
                <a:srgbClr val="FF00FF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1: </a:t>
            </a:r>
            <a:r>
              <a:rPr lang="nl-BE" sz="4400" b="1" dirty="0" smtClean="0">
                <a:solidFill>
                  <a:srgbClr val="FF3399"/>
                </a:solidFill>
              </a:rPr>
              <a:t/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/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Welk </a:t>
            </a:r>
            <a:r>
              <a:rPr lang="nl-BE" sz="4400" b="1" dirty="0">
                <a:solidFill>
                  <a:srgbClr val="FF3399"/>
                </a:solidFill>
              </a:rPr>
              <a:t>lichaamsdeel heeft smaakpapillen waarmee we de belangrijkste smaken proeven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 </a:t>
            </a:r>
            <a:r>
              <a:rPr lang="nl-BE" sz="4400" b="1" dirty="0" smtClean="0">
                <a:solidFill>
                  <a:srgbClr val="7030A0"/>
                </a:solidFill>
              </a:rPr>
              <a:t>Tong.</a:t>
            </a:r>
            <a:endParaRPr lang="nl-BE" sz="4400" b="1" dirty="0">
              <a:solidFill>
                <a:srgbClr val="7030A0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B.  Neus.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Mond.</a:t>
            </a:r>
          </a:p>
        </p:txBody>
      </p:sp>
    </p:spTree>
    <p:extLst>
      <p:ext uri="{BB962C8B-B14F-4D97-AF65-F5344CB8AC3E}">
        <p14:creationId xmlns:p14="http://schemas.microsoft.com/office/powerpoint/2010/main" val="31840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83568" y="404664"/>
            <a:ext cx="7848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Vraag 2: </a:t>
            </a: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smaken kan je proeven met je tong</a:t>
            </a: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4400" b="1" dirty="0">
              <a:solidFill>
                <a:srgbClr val="FF33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 Zoet, zuur, bitter.</a:t>
            </a:r>
          </a:p>
          <a:p>
            <a:r>
              <a:rPr lang="nl-BE" sz="4400" b="1" dirty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 Zoet, zuur, bitter en zout.</a:t>
            </a: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C.  Zoet, zuur en zout.</a:t>
            </a:r>
          </a:p>
        </p:txBody>
      </p:sp>
    </p:spTree>
    <p:extLst>
      <p:ext uri="{BB962C8B-B14F-4D97-AF65-F5344CB8AC3E}">
        <p14:creationId xmlns:p14="http://schemas.microsoft.com/office/powerpoint/2010/main" val="13828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67544" y="66378"/>
            <a:ext cx="82809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Vraag 3: </a:t>
            </a:r>
            <a:b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Sinds </a:t>
            </a:r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enkele jaren spreken we echter niet meer van 4 smaken, maar van 5. Welke smaak is er bijgekomen</a:t>
            </a: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Tsunami</a:t>
            </a: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400" b="1" dirty="0" err="1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Ramera</a:t>
            </a:r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nl-BE" sz="4400" b="1" dirty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400" b="1" dirty="0" err="1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Umani</a:t>
            </a:r>
            <a:r>
              <a:rPr lang="nl-BE" sz="4400" b="1" dirty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42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83568" y="404664"/>
            <a:ext cx="7848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Vraag 2: </a:t>
            </a: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smaken kan je proeven met je tong</a:t>
            </a: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4400" b="1" dirty="0">
              <a:solidFill>
                <a:srgbClr val="FF33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 Zoet, zuur, bitter.</a:t>
            </a: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 Zoet, zuur, bitter en zout.</a:t>
            </a: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C.  Zoet, zuur en zout.</a:t>
            </a:r>
          </a:p>
        </p:txBody>
      </p:sp>
    </p:spTree>
    <p:extLst>
      <p:ext uri="{BB962C8B-B14F-4D97-AF65-F5344CB8AC3E}">
        <p14:creationId xmlns:p14="http://schemas.microsoft.com/office/powerpoint/2010/main" val="2213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260648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 </a:t>
            </a:r>
            <a:r>
              <a:rPr lang="nl-BE" sz="4400" b="1" dirty="0" smtClean="0">
                <a:solidFill>
                  <a:srgbClr val="FF3399"/>
                </a:solidFill>
              </a:rPr>
              <a:t>Vraag 4: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Welke </a:t>
            </a:r>
            <a:r>
              <a:rPr lang="nl-BE" sz="4400" b="1" dirty="0">
                <a:solidFill>
                  <a:srgbClr val="FF3399"/>
                </a:solidFill>
              </a:rPr>
              <a:t>smaak vertegenwoordigd ‘</a:t>
            </a:r>
            <a:r>
              <a:rPr lang="nl-BE" sz="4400" b="1" dirty="0" err="1">
                <a:solidFill>
                  <a:srgbClr val="FF3399"/>
                </a:solidFill>
              </a:rPr>
              <a:t>umani</a:t>
            </a:r>
            <a:r>
              <a:rPr lang="nl-BE" sz="4400" b="1" dirty="0" smtClean="0">
                <a:solidFill>
                  <a:srgbClr val="FF3399"/>
                </a:solidFill>
              </a:rPr>
              <a:t>’?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Een hartige smaak die in </a:t>
            </a:r>
            <a:r>
              <a:rPr lang="nl-BE" sz="4400" b="1" dirty="0" smtClean="0">
                <a:solidFill>
                  <a:srgbClr val="7030A0"/>
                </a:solidFill>
              </a:rPr>
              <a:t>belegen</a:t>
            </a:r>
            <a:br>
              <a:rPr lang="nl-BE" sz="4400" b="1" dirty="0" smtClean="0">
                <a:solidFill>
                  <a:srgbClr val="7030A0"/>
                </a:solidFill>
              </a:rPr>
            </a:br>
            <a:r>
              <a:rPr lang="nl-BE" sz="4400" b="1" dirty="0" smtClean="0">
                <a:solidFill>
                  <a:srgbClr val="7030A0"/>
                </a:solidFill>
              </a:rPr>
              <a:t>     kaas</a:t>
            </a:r>
            <a:r>
              <a:rPr lang="nl-BE" sz="4400" b="1" dirty="0">
                <a:solidFill>
                  <a:srgbClr val="7030A0"/>
                </a:solidFill>
              </a:rPr>
              <a:t>, bouillon en andere zit.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Een buitenlandse smaak.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Een onbeschrijfbare smaak.</a:t>
            </a:r>
          </a:p>
        </p:txBody>
      </p:sp>
    </p:spTree>
    <p:extLst>
      <p:ext uri="{BB962C8B-B14F-4D97-AF65-F5344CB8AC3E}">
        <p14:creationId xmlns:p14="http://schemas.microsoft.com/office/powerpoint/2010/main" val="35066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1017" y="260648"/>
            <a:ext cx="7920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5: </a:t>
            </a:r>
            <a:r>
              <a:rPr lang="nl-BE" sz="4400" b="1" dirty="0" smtClean="0">
                <a:solidFill>
                  <a:srgbClr val="FF3399"/>
                </a:solidFill>
              </a:rPr>
              <a:t/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/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Hebben </a:t>
            </a:r>
            <a:r>
              <a:rPr lang="nl-BE" sz="4400" b="1" dirty="0">
                <a:solidFill>
                  <a:srgbClr val="FF3399"/>
                </a:solidFill>
              </a:rPr>
              <a:t>we ook ons reukorgaan nodig om smaken te kunnen proeven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 Ja.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Nee.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Hangt van de smaak af.</a:t>
            </a:r>
          </a:p>
        </p:txBody>
      </p:sp>
    </p:spTree>
    <p:extLst>
      <p:ext uri="{BB962C8B-B14F-4D97-AF65-F5344CB8AC3E}">
        <p14:creationId xmlns:p14="http://schemas.microsoft.com/office/powerpoint/2010/main" val="30079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1404" y="44624"/>
            <a:ext cx="82809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6: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Als </a:t>
            </a:r>
            <a:r>
              <a:rPr lang="nl-BE" sz="4400" b="1" dirty="0">
                <a:solidFill>
                  <a:srgbClr val="FF3399"/>
                </a:solidFill>
              </a:rPr>
              <a:t>we geboren worden kennen we dan al direct alle smaken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Ja.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Jongens wel, meisjes niet.</a:t>
            </a:r>
          </a:p>
          <a:p>
            <a:r>
              <a:rPr lang="nl-BE" sz="4400" b="1" dirty="0">
                <a:solidFill>
                  <a:srgbClr val="7030A0"/>
                </a:solidFill>
              </a:rPr>
              <a:t>C.  Neen, je kent dan enkel </a:t>
            </a:r>
            <a:r>
              <a:rPr lang="nl-BE" sz="4400" b="1" dirty="0" smtClean="0">
                <a:solidFill>
                  <a:srgbClr val="7030A0"/>
                </a:solidFill>
              </a:rPr>
              <a:t>de</a:t>
            </a:r>
            <a:br>
              <a:rPr lang="nl-BE" sz="4400" b="1" dirty="0" smtClean="0">
                <a:solidFill>
                  <a:srgbClr val="7030A0"/>
                </a:solidFill>
              </a:rPr>
            </a:br>
            <a:r>
              <a:rPr lang="nl-BE" sz="4400" b="1" dirty="0" smtClean="0">
                <a:solidFill>
                  <a:srgbClr val="7030A0"/>
                </a:solidFill>
              </a:rPr>
              <a:t>      zoete </a:t>
            </a:r>
            <a:r>
              <a:rPr lang="nl-BE" sz="4400" b="1" dirty="0">
                <a:solidFill>
                  <a:srgbClr val="7030A0"/>
                </a:solidFill>
              </a:rPr>
              <a:t>smaak van </a:t>
            </a:r>
            <a:r>
              <a:rPr lang="nl-BE" sz="4400" b="1" dirty="0" smtClean="0">
                <a:solidFill>
                  <a:srgbClr val="7030A0"/>
                </a:solidFill>
              </a:rPr>
              <a:t>moedermelk</a:t>
            </a:r>
            <a:br>
              <a:rPr lang="nl-BE" sz="4400" b="1" dirty="0" smtClean="0">
                <a:solidFill>
                  <a:srgbClr val="7030A0"/>
                </a:solidFill>
              </a:rPr>
            </a:br>
            <a:r>
              <a:rPr lang="nl-BE" sz="4400" b="1" dirty="0" smtClean="0">
                <a:solidFill>
                  <a:srgbClr val="7030A0"/>
                </a:solidFill>
              </a:rPr>
              <a:t>      of </a:t>
            </a:r>
            <a:r>
              <a:rPr lang="nl-BE" sz="4400" b="1" dirty="0">
                <a:solidFill>
                  <a:srgbClr val="7030A0"/>
                </a:solidFill>
              </a:rPr>
              <a:t>het flesje.</a:t>
            </a:r>
          </a:p>
        </p:txBody>
      </p:sp>
    </p:spTree>
    <p:extLst>
      <p:ext uri="{BB962C8B-B14F-4D97-AF65-F5344CB8AC3E}">
        <p14:creationId xmlns:p14="http://schemas.microsoft.com/office/powerpoint/2010/main" val="22120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83392" y="476672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7: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Is </a:t>
            </a:r>
            <a:r>
              <a:rPr lang="nl-BE" sz="4400" b="1" dirty="0">
                <a:solidFill>
                  <a:srgbClr val="FF3399"/>
                </a:solidFill>
              </a:rPr>
              <a:t>de smaakzin een zintuig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 smtClean="0">
              <a:solidFill>
                <a:srgbClr val="FF3399"/>
              </a:solidFill>
            </a:endParaRP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 Ja heel zeker.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Nee.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Hangt van de smaak af.</a:t>
            </a:r>
          </a:p>
        </p:txBody>
      </p:sp>
    </p:spTree>
    <p:extLst>
      <p:ext uri="{BB962C8B-B14F-4D97-AF65-F5344CB8AC3E}">
        <p14:creationId xmlns:p14="http://schemas.microsoft.com/office/powerpoint/2010/main" val="20026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21829" y="-12104"/>
            <a:ext cx="83529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8: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Kunnen </a:t>
            </a:r>
            <a:r>
              <a:rPr lang="nl-BE" sz="4400" b="1" dirty="0">
                <a:solidFill>
                  <a:srgbClr val="FF3399"/>
                </a:solidFill>
              </a:rPr>
              <a:t>katten minder goed proeven dan een mens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Nee.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Dat is enkel bij jonge katten.</a:t>
            </a:r>
          </a:p>
          <a:p>
            <a:r>
              <a:rPr lang="nl-BE" sz="4400" b="1" dirty="0">
                <a:solidFill>
                  <a:srgbClr val="7030A0"/>
                </a:solidFill>
              </a:rPr>
              <a:t>C.  Ja. Een kat heeft minder </a:t>
            </a:r>
            <a:r>
              <a:rPr lang="nl-BE" sz="4400" b="1" dirty="0" smtClean="0">
                <a:solidFill>
                  <a:srgbClr val="7030A0"/>
                </a:solidFill>
              </a:rPr>
              <a:t>dan</a:t>
            </a:r>
            <a:br>
              <a:rPr lang="nl-BE" sz="4400" b="1" dirty="0" smtClean="0">
                <a:solidFill>
                  <a:srgbClr val="7030A0"/>
                </a:solidFill>
              </a:rPr>
            </a:br>
            <a:r>
              <a:rPr lang="nl-BE" sz="4400" b="1" dirty="0" smtClean="0">
                <a:solidFill>
                  <a:srgbClr val="7030A0"/>
                </a:solidFill>
              </a:rPr>
              <a:t>     500 </a:t>
            </a:r>
            <a:r>
              <a:rPr lang="nl-BE" sz="4400" b="1" dirty="0">
                <a:solidFill>
                  <a:srgbClr val="7030A0"/>
                </a:solidFill>
              </a:rPr>
              <a:t>smaakpapillen en een </a:t>
            </a:r>
            <a:r>
              <a:rPr lang="nl-BE" sz="4400" b="1" dirty="0" smtClean="0">
                <a:solidFill>
                  <a:srgbClr val="7030A0"/>
                </a:solidFill>
              </a:rPr>
              <a:t>mens</a:t>
            </a:r>
            <a:br>
              <a:rPr lang="nl-BE" sz="4400" b="1" dirty="0" smtClean="0">
                <a:solidFill>
                  <a:srgbClr val="7030A0"/>
                </a:solidFill>
              </a:rPr>
            </a:br>
            <a:r>
              <a:rPr lang="nl-BE" sz="4400" b="1" dirty="0" smtClean="0">
                <a:solidFill>
                  <a:srgbClr val="7030A0"/>
                </a:solidFill>
              </a:rPr>
              <a:t>     heeft er 9000</a:t>
            </a:r>
            <a:r>
              <a:rPr lang="nl-BE" sz="4400" b="1" dirty="0">
                <a:solidFill>
                  <a:srgbClr val="7030A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28160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02593" y="-33487"/>
            <a:ext cx="856895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9: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Spelen </a:t>
            </a:r>
            <a:r>
              <a:rPr lang="nl-BE" sz="4400" b="1" dirty="0">
                <a:solidFill>
                  <a:srgbClr val="FF3399"/>
                </a:solidFill>
              </a:rPr>
              <a:t>de ogen een rol bij het ‘smaken</a:t>
            </a:r>
            <a:r>
              <a:rPr lang="nl-BE" sz="4400" b="1" dirty="0" smtClean="0">
                <a:solidFill>
                  <a:srgbClr val="FF3399"/>
                </a:solidFill>
              </a:rPr>
              <a:t>’?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3200" b="1" dirty="0">
                <a:solidFill>
                  <a:srgbClr val="FF3399"/>
                </a:solidFill>
              </a:rPr>
              <a:t>A.  Nee.</a:t>
            </a:r>
          </a:p>
          <a:p>
            <a:r>
              <a:rPr lang="nl-BE" sz="3200" b="1" dirty="0" smtClean="0">
                <a:solidFill>
                  <a:srgbClr val="7030A0"/>
                </a:solidFill>
              </a:rPr>
              <a:t>B.  Ja</a:t>
            </a:r>
            <a:r>
              <a:rPr lang="nl-BE" sz="3200" b="1" dirty="0">
                <a:solidFill>
                  <a:srgbClr val="7030A0"/>
                </a:solidFill>
              </a:rPr>
              <a:t>. We zijn gewent dat </a:t>
            </a:r>
            <a:r>
              <a:rPr lang="nl-BE" sz="3200" b="1" dirty="0" smtClean="0">
                <a:solidFill>
                  <a:srgbClr val="7030A0"/>
                </a:solidFill>
              </a:rPr>
              <a:t>een bepaalde soort</a:t>
            </a:r>
            <a:br>
              <a:rPr lang="nl-BE" sz="3200" b="1" dirty="0" smtClean="0">
                <a:solidFill>
                  <a:srgbClr val="7030A0"/>
                </a:solidFill>
              </a:rPr>
            </a:br>
            <a:r>
              <a:rPr lang="nl-BE" sz="3200" b="1" dirty="0" smtClean="0">
                <a:solidFill>
                  <a:srgbClr val="7030A0"/>
                </a:solidFill>
              </a:rPr>
              <a:t>      voeding een bepaalde kleur heeft</a:t>
            </a:r>
            <a:r>
              <a:rPr lang="nl-BE" sz="3200" b="1" dirty="0">
                <a:solidFill>
                  <a:srgbClr val="7030A0"/>
                </a:solidFill>
              </a:rPr>
              <a:t>. Als we </a:t>
            </a:r>
            <a:r>
              <a:rPr lang="nl-BE" sz="3200" b="1" dirty="0" smtClean="0">
                <a:solidFill>
                  <a:srgbClr val="7030A0"/>
                </a:solidFill>
              </a:rPr>
              <a:t>die</a:t>
            </a:r>
            <a:br>
              <a:rPr lang="nl-BE" sz="3200" b="1" dirty="0" smtClean="0">
                <a:solidFill>
                  <a:srgbClr val="7030A0"/>
                </a:solidFill>
              </a:rPr>
            </a:br>
            <a:r>
              <a:rPr lang="nl-BE" sz="3200" b="1" dirty="0" smtClean="0">
                <a:solidFill>
                  <a:srgbClr val="7030A0"/>
                </a:solidFill>
              </a:rPr>
              <a:t>      kleur </a:t>
            </a:r>
            <a:r>
              <a:rPr lang="nl-BE" sz="3200" b="1" dirty="0">
                <a:solidFill>
                  <a:srgbClr val="7030A0"/>
                </a:solidFill>
              </a:rPr>
              <a:t>veranderen, dan willen we daar </a:t>
            </a:r>
            <a:r>
              <a:rPr lang="nl-BE" sz="3200" b="1" dirty="0" smtClean="0">
                <a:solidFill>
                  <a:srgbClr val="7030A0"/>
                </a:solidFill>
              </a:rPr>
              <a:t>liever</a:t>
            </a:r>
            <a:br>
              <a:rPr lang="nl-BE" sz="3200" b="1" dirty="0" smtClean="0">
                <a:solidFill>
                  <a:srgbClr val="7030A0"/>
                </a:solidFill>
              </a:rPr>
            </a:br>
            <a:r>
              <a:rPr lang="nl-BE" sz="3200" b="1" dirty="0" smtClean="0">
                <a:solidFill>
                  <a:srgbClr val="7030A0"/>
                </a:solidFill>
              </a:rPr>
              <a:t>      niet van eten</a:t>
            </a:r>
            <a:r>
              <a:rPr lang="nl-BE" sz="3200" b="1" dirty="0">
                <a:solidFill>
                  <a:srgbClr val="7030A0"/>
                </a:solidFill>
              </a:rPr>
              <a:t>.</a:t>
            </a:r>
          </a:p>
          <a:p>
            <a:r>
              <a:rPr lang="nl-BE" sz="3200" b="1" dirty="0">
                <a:solidFill>
                  <a:srgbClr val="FF3399"/>
                </a:solidFill>
              </a:rPr>
              <a:t>C.  Soms.</a:t>
            </a:r>
          </a:p>
        </p:txBody>
      </p:sp>
    </p:spTree>
    <p:extLst>
      <p:ext uri="{BB962C8B-B14F-4D97-AF65-F5344CB8AC3E}">
        <p14:creationId xmlns:p14="http://schemas.microsoft.com/office/powerpoint/2010/main" val="28480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2" y="9178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51520" y="332656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rgbClr val="FF3399"/>
                </a:solidFill>
              </a:rPr>
              <a:t>Vraag </a:t>
            </a:r>
            <a:r>
              <a:rPr lang="nl-BE" sz="4000" b="1" dirty="0">
                <a:solidFill>
                  <a:srgbClr val="FF3399"/>
                </a:solidFill>
              </a:rPr>
              <a:t>10: </a:t>
            </a:r>
            <a:endParaRPr lang="nl-BE" sz="4000" b="1" dirty="0" smtClean="0">
              <a:solidFill>
                <a:srgbClr val="FF3399"/>
              </a:solidFill>
            </a:endParaRPr>
          </a:p>
          <a:p>
            <a:pPr algn="ctr"/>
            <a:endParaRPr lang="nl-BE" sz="4000" b="1" dirty="0">
              <a:solidFill>
                <a:srgbClr val="FF3399"/>
              </a:solidFill>
            </a:endParaRPr>
          </a:p>
          <a:p>
            <a:pPr algn="ctr"/>
            <a:r>
              <a:rPr lang="nl-BE" sz="4000" b="1" dirty="0" smtClean="0">
                <a:solidFill>
                  <a:srgbClr val="FF3399"/>
                </a:solidFill>
              </a:rPr>
              <a:t>Welke </a:t>
            </a:r>
            <a:r>
              <a:rPr lang="nl-BE" sz="4000" b="1" dirty="0">
                <a:solidFill>
                  <a:srgbClr val="FF3399"/>
                </a:solidFill>
              </a:rPr>
              <a:t>smaak heeft een citroen</a:t>
            </a:r>
            <a:r>
              <a:rPr lang="nl-BE" sz="40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000" b="1" dirty="0" smtClean="0">
              <a:solidFill>
                <a:srgbClr val="FF3399"/>
              </a:solidFill>
            </a:endParaRPr>
          </a:p>
          <a:p>
            <a:endParaRPr lang="nl-BE" sz="4000" b="1" dirty="0">
              <a:solidFill>
                <a:srgbClr val="FF3399"/>
              </a:solidFill>
            </a:endParaRPr>
          </a:p>
          <a:p>
            <a:r>
              <a:rPr lang="nl-BE" sz="4000" b="1" dirty="0">
                <a:solidFill>
                  <a:srgbClr val="FF3399"/>
                </a:solidFill>
              </a:rPr>
              <a:t>A.  Zoet.</a:t>
            </a:r>
          </a:p>
          <a:p>
            <a:r>
              <a:rPr lang="nl-BE" sz="4000" b="1" dirty="0">
                <a:solidFill>
                  <a:srgbClr val="7030A0"/>
                </a:solidFill>
              </a:rPr>
              <a:t>B.  Zuur.</a:t>
            </a:r>
          </a:p>
          <a:p>
            <a:r>
              <a:rPr lang="nl-BE" sz="4000" b="1" dirty="0">
                <a:solidFill>
                  <a:srgbClr val="FF3399"/>
                </a:solidFill>
              </a:rPr>
              <a:t>C.  Bitter.</a:t>
            </a:r>
          </a:p>
        </p:txBody>
      </p:sp>
    </p:spTree>
    <p:extLst>
      <p:ext uri="{BB962C8B-B14F-4D97-AF65-F5344CB8AC3E}">
        <p14:creationId xmlns:p14="http://schemas.microsoft.com/office/powerpoint/2010/main" val="26761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11560" y="71711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11: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Verlies </a:t>
            </a:r>
            <a:r>
              <a:rPr lang="nl-BE" sz="4400" b="1" dirty="0">
                <a:solidFill>
                  <a:srgbClr val="FF3399"/>
                </a:solidFill>
              </a:rPr>
              <a:t>je met het ouder worden smaakpapillen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Ja.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Neen.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Hangt er vanaf of je je </a:t>
            </a:r>
            <a:r>
              <a:rPr lang="nl-BE" sz="4400" b="1" dirty="0" smtClean="0">
                <a:solidFill>
                  <a:srgbClr val="FF3399"/>
                </a:solidFill>
              </a:rPr>
              <a:t>tong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vaak </a:t>
            </a:r>
            <a:r>
              <a:rPr lang="nl-BE" sz="4400" b="1" dirty="0">
                <a:solidFill>
                  <a:srgbClr val="FF3399"/>
                </a:solidFill>
              </a:rPr>
              <a:t>verbrand hebt.</a:t>
            </a:r>
          </a:p>
        </p:txBody>
      </p:sp>
    </p:spTree>
    <p:extLst>
      <p:ext uri="{BB962C8B-B14F-4D97-AF65-F5344CB8AC3E}">
        <p14:creationId xmlns:p14="http://schemas.microsoft.com/office/powerpoint/2010/main" val="32616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11384" y="-177874"/>
            <a:ext cx="864096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12: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Waarom </a:t>
            </a:r>
            <a:r>
              <a:rPr lang="nl-BE" sz="4400" b="1" dirty="0">
                <a:solidFill>
                  <a:srgbClr val="FF3399"/>
                </a:solidFill>
              </a:rPr>
              <a:t>drink je best geen sinaasappelsap na het tanden poetsen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3200" b="1" dirty="0">
                <a:solidFill>
                  <a:srgbClr val="FF3399"/>
                </a:solidFill>
              </a:rPr>
              <a:t>A. Dan moet je je tanden weer poetsen.</a:t>
            </a:r>
          </a:p>
          <a:p>
            <a:r>
              <a:rPr lang="nl-BE" sz="3200" b="1" dirty="0">
                <a:solidFill>
                  <a:srgbClr val="7030A0"/>
                </a:solidFill>
              </a:rPr>
              <a:t>B. In tandpasta zit een stof die de smaak ‘</a:t>
            </a:r>
            <a:r>
              <a:rPr lang="nl-BE" sz="3200" b="1" dirty="0" smtClean="0">
                <a:solidFill>
                  <a:srgbClr val="7030A0"/>
                </a:solidFill>
              </a:rPr>
              <a:t>zoet’</a:t>
            </a:r>
            <a:br>
              <a:rPr lang="nl-BE" sz="3200" b="1" dirty="0" smtClean="0">
                <a:solidFill>
                  <a:srgbClr val="7030A0"/>
                </a:solidFill>
              </a:rPr>
            </a:br>
            <a:r>
              <a:rPr lang="nl-BE" sz="3200" b="1" dirty="0" smtClean="0">
                <a:solidFill>
                  <a:srgbClr val="7030A0"/>
                </a:solidFill>
              </a:rPr>
              <a:t>     tijdelijk </a:t>
            </a:r>
            <a:r>
              <a:rPr lang="nl-BE" sz="3200" b="1" dirty="0">
                <a:solidFill>
                  <a:srgbClr val="7030A0"/>
                </a:solidFill>
              </a:rPr>
              <a:t>uitschakelt. Zo</a:t>
            </a:r>
            <a:br>
              <a:rPr lang="nl-BE" sz="3200" b="1" dirty="0">
                <a:solidFill>
                  <a:srgbClr val="7030A0"/>
                </a:solidFill>
              </a:rPr>
            </a:br>
            <a:r>
              <a:rPr lang="nl-BE" sz="3200" b="1" dirty="0">
                <a:solidFill>
                  <a:srgbClr val="7030A0"/>
                </a:solidFill>
              </a:rPr>
              <a:t>    </a:t>
            </a:r>
            <a:r>
              <a:rPr lang="nl-BE" sz="3200" b="1" dirty="0" smtClean="0">
                <a:solidFill>
                  <a:srgbClr val="7030A0"/>
                </a:solidFill>
              </a:rPr>
              <a:t> proef </a:t>
            </a:r>
            <a:r>
              <a:rPr lang="nl-BE" sz="3200" b="1" dirty="0">
                <a:solidFill>
                  <a:srgbClr val="7030A0"/>
                </a:solidFill>
              </a:rPr>
              <a:t>je dan alleen de bittere smaak.</a:t>
            </a:r>
          </a:p>
          <a:p>
            <a:r>
              <a:rPr lang="nl-BE" sz="3200" b="1" dirty="0">
                <a:solidFill>
                  <a:srgbClr val="FF3399"/>
                </a:solidFill>
              </a:rPr>
              <a:t>C. Dan zitten de velletjes tussen je tanden.</a:t>
            </a:r>
          </a:p>
        </p:txBody>
      </p:sp>
    </p:spTree>
    <p:extLst>
      <p:ext uri="{BB962C8B-B14F-4D97-AF65-F5344CB8AC3E}">
        <p14:creationId xmlns:p14="http://schemas.microsoft.com/office/powerpoint/2010/main" val="31481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611560" y="2060848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600" b="1" dirty="0" smtClean="0">
                <a:solidFill>
                  <a:srgbClr val="FF3399"/>
                </a:solidFill>
              </a:rPr>
              <a:t>Koken:</a:t>
            </a:r>
            <a:endParaRPr lang="nl-BE" sz="9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5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67544" y="66378"/>
            <a:ext cx="82809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Vraag 3: </a:t>
            </a:r>
            <a:b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Sinds </a:t>
            </a:r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enkele jaren spreken we echter niet meer van 4 smaken, maar van 5. Welke smaak is er bijgekomen</a:t>
            </a:r>
            <a:r>
              <a:rPr lang="nl-BE" sz="4400" b="1" dirty="0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Tsunami</a:t>
            </a: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400" b="1" dirty="0" err="1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Ramera</a:t>
            </a:r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400" b="1" dirty="0" err="1" smtClean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Umani</a:t>
            </a:r>
            <a:r>
              <a:rPr lang="nl-BE" sz="4400" b="1" dirty="0">
                <a:solidFill>
                  <a:srgbClr val="FF33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0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0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 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13: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is gazpacho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 smtClean="0">
              <a:solidFill>
                <a:srgbClr val="FF3399"/>
              </a:solidFill>
            </a:endParaRP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 Een koude </a:t>
            </a:r>
            <a:r>
              <a:rPr lang="nl-BE" sz="4400" b="1" dirty="0" smtClean="0">
                <a:solidFill>
                  <a:srgbClr val="7030A0"/>
                </a:solidFill>
              </a:rPr>
              <a:t>Spaanse</a:t>
            </a:r>
            <a:br>
              <a:rPr lang="nl-BE" sz="4400" b="1" dirty="0" smtClean="0">
                <a:solidFill>
                  <a:srgbClr val="7030A0"/>
                </a:solidFill>
              </a:rPr>
            </a:br>
            <a:r>
              <a:rPr lang="nl-BE" sz="4400" b="1" dirty="0" smtClean="0">
                <a:solidFill>
                  <a:srgbClr val="7030A0"/>
                </a:solidFill>
              </a:rPr>
              <a:t>      tomatensoep</a:t>
            </a:r>
            <a:r>
              <a:rPr lang="nl-BE" sz="4400" b="1" dirty="0">
                <a:solidFill>
                  <a:srgbClr val="7030A0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Tomatenroomsoep met balletjes.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Tomaten-groentensoep.</a:t>
            </a:r>
          </a:p>
        </p:txBody>
      </p:sp>
    </p:spTree>
    <p:extLst>
      <p:ext uri="{BB962C8B-B14F-4D97-AF65-F5344CB8AC3E}">
        <p14:creationId xmlns:p14="http://schemas.microsoft.com/office/powerpoint/2010/main" val="8523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67544" y="620688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14: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Hoelang moet </a:t>
            </a:r>
            <a:r>
              <a:rPr lang="nl-BE" sz="4400" b="1" dirty="0">
                <a:solidFill>
                  <a:srgbClr val="FF3399"/>
                </a:solidFill>
              </a:rPr>
              <a:t>een zacht </a:t>
            </a:r>
            <a:r>
              <a:rPr lang="nl-BE" sz="4400" b="1" dirty="0" smtClean="0">
                <a:solidFill>
                  <a:srgbClr val="FF3399"/>
                </a:solidFill>
              </a:rPr>
              <a:t>gekookt </a:t>
            </a:r>
            <a:r>
              <a:rPr lang="nl-BE" sz="4400" b="1" dirty="0">
                <a:solidFill>
                  <a:srgbClr val="FF3399"/>
                </a:solidFill>
              </a:rPr>
              <a:t>eitje koken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 3 tot 4 minuten.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8 minuten.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10 minuten.</a:t>
            </a:r>
          </a:p>
        </p:txBody>
      </p:sp>
    </p:spTree>
    <p:extLst>
      <p:ext uri="{BB962C8B-B14F-4D97-AF65-F5344CB8AC3E}">
        <p14:creationId xmlns:p14="http://schemas.microsoft.com/office/powerpoint/2010/main" val="9600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14003" y="49188"/>
            <a:ext cx="85689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15: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wil de term ‘saignant’ zeggen bij het bakken van vlees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Rauw.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Goed doorbakken, </a:t>
            </a:r>
            <a:r>
              <a:rPr lang="nl-BE" sz="4400" b="1" dirty="0" smtClean="0">
                <a:solidFill>
                  <a:srgbClr val="FF3399"/>
                </a:solidFill>
              </a:rPr>
              <a:t>geen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 roodheid </a:t>
            </a:r>
            <a:r>
              <a:rPr lang="nl-BE" sz="4400" b="1" dirty="0">
                <a:solidFill>
                  <a:srgbClr val="FF3399"/>
                </a:solidFill>
              </a:rPr>
              <a:t>meer.</a:t>
            </a:r>
          </a:p>
          <a:p>
            <a:r>
              <a:rPr lang="nl-BE" sz="4400" b="1" dirty="0">
                <a:solidFill>
                  <a:srgbClr val="7030A0"/>
                </a:solidFill>
              </a:rPr>
              <a:t>C.  Half rauw vanbinnen, maar </a:t>
            </a:r>
            <a:r>
              <a:rPr lang="nl-BE" sz="4400" b="1" dirty="0" smtClean="0">
                <a:solidFill>
                  <a:srgbClr val="7030A0"/>
                </a:solidFill>
              </a:rPr>
              <a:t>toch</a:t>
            </a:r>
            <a:br>
              <a:rPr lang="nl-BE" sz="4400" b="1" dirty="0" smtClean="0">
                <a:solidFill>
                  <a:srgbClr val="7030A0"/>
                </a:solidFill>
              </a:rPr>
            </a:br>
            <a:r>
              <a:rPr lang="nl-BE" sz="4400" b="1" dirty="0" smtClean="0">
                <a:solidFill>
                  <a:srgbClr val="7030A0"/>
                </a:solidFill>
              </a:rPr>
              <a:t>      lichtroze</a:t>
            </a:r>
            <a:r>
              <a:rPr lang="nl-BE" sz="4400" b="1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76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335845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16: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wil men zeggen met ‘</a:t>
            </a:r>
            <a:r>
              <a:rPr lang="nl-BE" sz="4400" b="1" dirty="0" err="1">
                <a:solidFill>
                  <a:srgbClr val="FF3399"/>
                </a:solidFill>
              </a:rPr>
              <a:t>archiduc</a:t>
            </a:r>
            <a:r>
              <a:rPr lang="nl-BE" sz="4400" b="1" dirty="0">
                <a:solidFill>
                  <a:srgbClr val="FF3399"/>
                </a:solidFill>
              </a:rPr>
              <a:t>-saus</a:t>
            </a:r>
            <a:r>
              <a:rPr lang="nl-BE" sz="4400" b="1" dirty="0" smtClean="0">
                <a:solidFill>
                  <a:srgbClr val="FF3399"/>
                </a:solidFill>
              </a:rPr>
              <a:t>’?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Saus met room </a:t>
            </a:r>
            <a:r>
              <a:rPr lang="nl-BE" sz="4400" b="1" dirty="0" smtClean="0">
                <a:solidFill>
                  <a:srgbClr val="FF3399"/>
                </a:solidFill>
              </a:rPr>
              <a:t>en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 peperbolletjes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Gebakken champignons.</a:t>
            </a:r>
          </a:p>
          <a:p>
            <a:r>
              <a:rPr lang="nl-BE" sz="4400" b="1" dirty="0">
                <a:solidFill>
                  <a:srgbClr val="7030A0"/>
                </a:solidFill>
              </a:rPr>
              <a:t>C.  Saus met room en champignons.</a:t>
            </a:r>
          </a:p>
        </p:txBody>
      </p:sp>
    </p:spTree>
    <p:extLst>
      <p:ext uri="{BB962C8B-B14F-4D97-AF65-F5344CB8AC3E}">
        <p14:creationId xmlns:p14="http://schemas.microsoft.com/office/powerpoint/2010/main" val="35750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548680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17: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Geef </a:t>
            </a:r>
            <a:r>
              <a:rPr lang="nl-BE" sz="4400" b="1" dirty="0">
                <a:solidFill>
                  <a:srgbClr val="FF3399"/>
                </a:solidFill>
              </a:rPr>
              <a:t>een andere naam voor bechamelsaus</a:t>
            </a:r>
            <a:r>
              <a:rPr lang="nl-BE" sz="4400" b="1" dirty="0" smtClean="0">
                <a:solidFill>
                  <a:srgbClr val="FF3399"/>
                </a:solidFill>
              </a:rPr>
              <a:t>.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Bearnaisesaus.</a:t>
            </a:r>
          </a:p>
          <a:p>
            <a:r>
              <a:rPr lang="nl-BE" sz="4400" b="1" dirty="0">
                <a:solidFill>
                  <a:srgbClr val="7030A0"/>
                </a:solidFill>
              </a:rPr>
              <a:t>B.  Witte saus of melksaus.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Vleessaus.</a:t>
            </a:r>
          </a:p>
        </p:txBody>
      </p:sp>
    </p:spTree>
    <p:extLst>
      <p:ext uri="{BB962C8B-B14F-4D97-AF65-F5344CB8AC3E}">
        <p14:creationId xmlns:p14="http://schemas.microsoft.com/office/powerpoint/2010/main" val="13918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47388" y="260648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18: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Met </a:t>
            </a:r>
            <a:r>
              <a:rPr lang="nl-BE" sz="4400" b="1" dirty="0">
                <a:solidFill>
                  <a:srgbClr val="FF3399"/>
                </a:solidFill>
              </a:rPr>
              <a:t>welke ingrediënten maak je bechamelsaus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 Boter, bloem, melk en kruiden.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Boter, bloem, water en kruiden.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Melk, bloem en kruiden.</a:t>
            </a:r>
          </a:p>
        </p:txBody>
      </p:sp>
    </p:spTree>
    <p:extLst>
      <p:ext uri="{BB962C8B-B14F-4D97-AF65-F5344CB8AC3E}">
        <p14:creationId xmlns:p14="http://schemas.microsoft.com/office/powerpoint/2010/main" val="37716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116632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19: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is flamberen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r>
              <a:rPr lang="nl-BE" sz="4400" b="1" dirty="0" smtClean="0">
                <a:solidFill>
                  <a:srgbClr val="FF3399"/>
                </a:solidFill>
              </a:rPr>
              <a:t> </a:t>
            </a:r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</a:t>
            </a:r>
            <a:r>
              <a:rPr lang="nl-BE" sz="4400" b="1" dirty="0" smtClean="0">
                <a:solidFill>
                  <a:srgbClr val="7030A0"/>
                </a:solidFill>
              </a:rPr>
              <a:t>Het </a:t>
            </a:r>
            <a:r>
              <a:rPr lang="nl-BE" sz="4400" b="1" dirty="0">
                <a:solidFill>
                  <a:srgbClr val="7030A0"/>
                </a:solidFill>
              </a:rPr>
              <a:t>in brand steken van </a:t>
            </a:r>
            <a:r>
              <a:rPr lang="nl-BE" sz="4400" b="1" dirty="0" smtClean="0">
                <a:solidFill>
                  <a:srgbClr val="7030A0"/>
                </a:solidFill>
              </a:rPr>
              <a:t>warme</a:t>
            </a:r>
            <a:br>
              <a:rPr lang="nl-BE" sz="4400" b="1" dirty="0" smtClean="0">
                <a:solidFill>
                  <a:srgbClr val="7030A0"/>
                </a:solidFill>
              </a:rPr>
            </a:br>
            <a:r>
              <a:rPr lang="nl-BE" sz="4400" b="1" dirty="0" smtClean="0">
                <a:solidFill>
                  <a:srgbClr val="7030A0"/>
                </a:solidFill>
              </a:rPr>
              <a:t>     en </a:t>
            </a:r>
            <a:r>
              <a:rPr lang="nl-BE" sz="4400" b="1" dirty="0">
                <a:solidFill>
                  <a:srgbClr val="7030A0"/>
                </a:solidFill>
              </a:rPr>
              <a:t>alcoholhoudende drank.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</a:t>
            </a:r>
            <a:r>
              <a:rPr lang="nl-BE" sz="4400" b="1" dirty="0" smtClean="0">
                <a:solidFill>
                  <a:srgbClr val="FF3399"/>
                </a:solidFill>
              </a:rPr>
              <a:t>Een </a:t>
            </a:r>
            <a:r>
              <a:rPr lang="nl-BE" sz="4400" b="1" dirty="0">
                <a:solidFill>
                  <a:srgbClr val="FF3399"/>
                </a:solidFill>
              </a:rPr>
              <a:t>laagje branden bovenop </a:t>
            </a:r>
            <a:r>
              <a:rPr lang="nl-BE" sz="4400" b="1" dirty="0" smtClean="0">
                <a:solidFill>
                  <a:srgbClr val="FF3399"/>
                </a:solidFill>
              </a:rPr>
              <a:t>de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pudding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err="1">
                <a:solidFill>
                  <a:srgbClr val="FF3399"/>
                </a:solidFill>
              </a:rPr>
              <a:t>Karameliseren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62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61467" y="188640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20: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</a:t>
            </a:r>
            <a:r>
              <a:rPr lang="nl-BE" sz="4400" b="1" dirty="0">
                <a:solidFill>
                  <a:srgbClr val="FF3399"/>
                </a:solidFill>
              </a:rPr>
              <a:t>is sudderen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 Op een heel zacht vuurtje </a:t>
            </a:r>
            <a:r>
              <a:rPr lang="nl-BE" sz="4400" b="1" dirty="0" smtClean="0">
                <a:solidFill>
                  <a:srgbClr val="7030A0"/>
                </a:solidFill>
              </a:rPr>
              <a:t>laten</a:t>
            </a:r>
            <a:br>
              <a:rPr lang="nl-BE" sz="4400" b="1" dirty="0" smtClean="0">
                <a:solidFill>
                  <a:srgbClr val="7030A0"/>
                </a:solidFill>
              </a:rPr>
            </a:br>
            <a:r>
              <a:rPr lang="nl-BE" sz="4400" b="1" dirty="0" smtClean="0">
                <a:solidFill>
                  <a:srgbClr val="7030A0"/>
                </a:solidFill>
              </a:rPr>
              <a:t>      koken</a:t>
            </a:r>
            <a:r>
              <a:rPr lang="nl-BE" sz="4400" b="1" dirty="0">
                <a:solidFill>
                  <a:srgbClr val="7030A0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Volop laten koken.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Bakken in een pan.</a:t>
            </a:r>
          </a:p>
        </p:txBody>
      </p:sp>
    </p:spTree>
    <p:extLst>
      <p:ext uri="{BB962C8B-B14F-4D97-AF65-F5344CB8AC3E}">
        <p14:creationId xmlns:p14="http://schemas.microsoft.com/office/powerpoint/2010/main" val="42131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62"/>
            <a:ext cx="9009263" cy="6768752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97438" y="122562"/>
            <a:ext cx="579806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Vraag 21: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Welke snoepjes zijn dit?</a:t>
            </a:r>
            <a:endParaRPr kumimoji="0" lang="nl-BE" altLang="nl-BE" sz="4400" b="1" i="0" u="none" strike="noStrike" cap="none" normalizeH="0" baseline="0" dirty="0" smtClean="0">
              <a:ln>
                <a:noFill/>
              </a:ln>
              <a:solidFill>
                <a:srgbClr val="FF3399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7544" y="4653136"/>
            <a:ext cx="627537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A.  </a:t>
            </a:r>
            <a:r>
              <a:rPr kumimoji="0" lang="nl-BE" altLang="nl-BE" sz="4400" b="1" i="0" u="none" strike="noStrike" cap="none" normalizeH="0" baseline="0" dirty="0" err="1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Chocotoffs</a:t>
            </a: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nl-BE" altLang="nl-BE" sz="4400" b="1" i="0" u="none" strike="noStrike" cap="none" normalizeH="0" baseline="0" dirty="0" smtClean="0">
              <a:ln>
                <a:noFill/>
              </a:ln>
              <a:solidFill>
                <a:srgbClr val="FF3399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B.  </a:t>
            </a:r>
            <a:r>
              <a:rPr kumimoji="0" lang="nl-BE" altLang="nl-BE" sz="4400" b="1" i="0" u="none" strike="noStrike" cap="none" normalizeH="0" baseline="0" dirty="0" err="1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Smarties</a:t>
            </a: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nl-BE" altLang="nl-BE" sz="4400" b="1" i="0" u="none" strike="noStrike" cap="none" normalizeH="0" baseline="0" dirty="0" smtClean="0">
              <a:ln>
                <a:noFill/>
              </a:ln>
              <a:solidFill>
                <a:srgbClr val="FF3399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C.  </a:t>
            </a:r>
            <a:r>
              <a:rPr kumimoji="0" lang="nl-BE" altLang="nl-BE" sz="4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Cuberdon</a:t>
            </a: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nl-BE" altLang="nl-BE" sz="4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neuzekes</a:t>
            </a:r>
            <a:r>
              <a:rPr kumimoji="0" lang="nl-BE" altLang="nl-BE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nl-BE" altLang="nl-BE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nl-BE" altLang="nl-BE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Afbeelding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09420"/>
            <a:ext cx="3837459" cy="252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116632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 </a:t>
            </a:r>
            <a:r>
              <a:rPr lang="nl-BE" sz="4400" b="1" dirty="0" smtClean="0">
                <a:solidFill>
                  <a:srgbClr val="FF3399"/>
                </a:solidFill>
              </a:rPr>
              <a:t>Vraag </a:t>
            </a:r>
            <a:r>
              <a:rPr lang="nl-BE" sz="4400" b="1" dirty="0">
                <a:solidFill>
                  <a:srgbClr val="FF3399"/>
                </a:solidFill>
              </a:rPr>
              <a:t>22: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Hoe </a:t>
            </a:r>
            <a:r>
              <a:rPr lang="nl-BE" sz="4400" b="1" dirty="0">
                <a:solidFill>
                  <a:srgbClr val="FF3399"/>
                </a:solidFill>
              </a:rPr>
              <a:t>heet een ijsje van vanille-ijs met warme chocoladesaus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 smtClean="0">
              <a:solidFill>
                <a:srgbClr val="FF3399"/>
              </a:solidFill>
            </a:endParaRP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Coupe </a:t>
            </a:r>
            <a:r>
              <a:rPr lang="nl-BE" sz="4400" b="1" dirty="0" err="1">
                <a:solidFill>
                  <a:srgbClr val="FF3399"/>
                </a:solidFill>
              </a:rPr>
              <a:t>breselienne</a:t>
            </a:r>
            <a:r>
              <a:rPr lang="nl-BE" sz="4400" b="1" dirty="0">
                <a:solidFill>
                  <a:srgbClr val="FF3399"/>
                </a:solidFill>
              </a:rPr>
              <a:t>.</a:t>
            </a:r>
          </a:p>
          <a:p>
            <a:r>
              <a:rPr lang="nl-BE" sz="4400" b="1" dirty="0">
                <a:solidFill>
                  <a:srgbClr val="7030A0"/>
                </a:solidFill>
              </a:rPr>
              <a:t>B.  Dame blanche.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</a:t>
            </a:r>
            <a:r>
              <a:rPr lang="nl-BE" sz="4400" b="1" dirty="0" err="1">
                <a:solidFill>
                  <a:srgbClr val="FF3399"/>
                </a:solidFill>
              </a:rPr>
              <a:t>Banana</a:t>
            </a:r>
            <a:r>
              <a:rPr lang="nl-BE" sz="4400" b="1" dirty="0">
                <a:solidFill>
                  <a:srgbClr val="FF3399"/>
                </a:solidFill>
              </a:rPr>
              <a:t> split.</a:t>
            </a:r>
          </a:p>
        </p:txBody>
      </p:sp>
    </p:spTree>
    <p:extLst>
      <p:ext uri="{BB962C8B-B14F-4D97-AF65-F5344CB8AC3E}">
        <p14:creationId xmlns:p14="http://schemas.microsoft.com/office/powerpoint/2010/main" val="36411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260648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 </a:t>
            </a:r>
            <a:r>
              <a:rPr lang="nl-BE" sz="4400" b="1" dirty="0" smtClean="0">
                <a:solidFill>
                  <a:srgbClr val="FF3399"/>
                </a:solidFill>
              </a:rPr>
              <a:t>Vraag 4: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Welke </a:t>
            </a:r>
            <a:r>
              <a:rPr lang="nl-BE" sz="4400" b="1" dirty="0">
                <a:solidFill>
                  <a:srgbClr val="FF3399"/>
                </a:solidFill>
              </a:rPr>
              <a:t>smaak vertegenwoordigd ‘</a:t>
            </a:r>
            <a:r>
              <a:rPr lang="nl-BE" sz="4400" b="1" dirty="0" err="1">
                <a:solidFill>
                  <a:srgbClr val="FF3399"/>
                </a:solidFill>
              </a:rPr>
              <a:t>umani</a:t>
            </a:r>
            <a:r>
              <a:rPr lang="nl-BE" sz="4400" b="1" dirty="0" smtClean="0">
                <a:solidFill>
                  <a:srgbClr val="FF3399"/>
                </a:solidFill>
              </a:rPr>
              <a:t>’?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Een hartige smaak die in </a:t>
            </a:r>
            <a:r>
              <a:rPr lang="nl-BE" sz="4400" b="1" dirty="0" smtClean="0">
                <a:solidFill>
                  <a:srgbClr val="FF3399"/>
                </a:solidFill>
              </a:rPr>
              <a:t>belegen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kaas</a:t>
            </a:r>
            <a:r>
              <a:rPr lang="nl-BE" sz="4400" b="1" dirty="0">
                <a:solidFill>
                  <a:srgbClr val="FF3399"/>
                </a:solidFill>
              </a:rPr>
              <a:t>, bouillon en andere zit.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Een buitenlandse smaak.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Een onbeschrijfbare smaak.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1628825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600" b="1" dirty="0" smtClean="0">
                <a:solidFill>
                  <a:srgbClr val="FF3399"/>
                </a:solidFill>
              </a:rPr>
              <a:t>Proeven en ruiken:</a:t>
            </a:r>
            <a:endParaRPr lang="nl-BE" sz="9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3181" y="260648"/>
            <a:ext cx="79928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Vraag 23: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heb je net 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geproefd?</a:t>
            </a:r>
          </a:p>
          <a:p>
            <a:pPr algn="ctr"/>
            <a:endParaRPr lang="nl-BE" sz="4400" b="1" dirty="0" smtClean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Kruidenkaas.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Smeerkaas.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Kruidenboter.</a:t>
            </a:r>
          </a:p>
          <a:p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11560" y="692696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24: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Wat heb je net 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geproefd?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marL="742950" indent="-742950">
              <a:buAutoNum type="alphaUcPeriod"/>
            </a:pPr>
            <a:r>
              <a:rPr lang="nl-BE" sz="4400" b="1" dirty="0">
                <a:solidFill>
                  <a:srgbClr val="FF3399"/>
                </a:solidFill>
              </a:rPr>
              <a:t>Siroop.</a:t>
            </a:r>
          </a:p>
          <a:p>
            <a:pPr marL="742950" indent="-742950">
              <a:buAutoNum type="alphaUcPeriod"/>
            </a:pPr>
            <a:r>
              <a:rPr lang="nl-BE" sz="4400" b="1" dirty="0">
                <a:solidFill>
                  <a:srgbClr val="7030A0"/>
                </a:solidFill>
              </a:rPr>
              <a:t>Honing.</a:t>
            </a:r>
          </a:p>
          <a:p>
            <a:pPr marL="742950" indent="-742950">
              <a:buAutoNum type="alphaUcPeriod"/>
            </a:pPr>
            <a:r>
              <a:rPr lang="nl-BE" sz="4400" b="1" dirty="0">
                <a:solidFill>
                  <a:srgbClr val="FF3399"/>
                </a:solidFill>
              </a:rPr>
              <a:t>Choco.</a:t>
            </a:r>
          </a:p>
          <a:p>
            <a:r>
              <a:rPr lang="nl-BE" sz="4400" b="1" dirty="0" smtClean="0">
                <a:solidFill>
                  <a:srgbClr val="FF3399"/>
                </a:solidFill>
              </a:rPr>
              <a:t/>
            </a:r>
            <a:br>
              <a:rPr lang="nl-BE" sz="4400" b="1" dirty="0" smtClean="0">
                <a:solidFill>
                  <a:srgbClr val="FF3399"/>
                </a:solidFill>
              </a:rPr>
            </a:br>
            <a:endParaRPr lang="nl-BE" sz="4400" b="1" dirty="0" smtClean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79512" y="764704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25: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Wat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geproefd?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Nootje.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Druif.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7030A0"/>
                </a:solidFill>
              </a:rPr>
              <a:t>C. Rozijn.</a:t>
            </a:r>
          </a:p>
        </p:txBody>
      </p:sp>
    </p:spTree>
    <p:extLst>
      <p:ext uri="{BB962C8B-B14F-4D97-AF65-F5344CB8AC3E}">
        <p14:creationId xmlns:p14="http://schemas.microsoft.com/office/powerpoint/2010/main" val="3608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476672"/>
            <a:ext cx="849694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26: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Wat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geproefd?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Marsepein.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Nougat.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Meringue.</a:t>
            </a:r>
          </a:p>
          <a:p>
            <a:pPr algn="ctr"/>
            <a:endParaRPr lang="nl-BE" sz="4400" b="1" dirty="0" smtClean="0">
              <a:solidFill>
                <a:srgbClr val="FF3399"/>
              </a:solidFill>
            </a:endParaRPr>
          </a:p>
          <a:p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88107" y="260648"/>
            <a:ext cx="856895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27: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Wat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geproefd?</a:t>
            </a:r>
            <a:endParaRPr lang="nl-BE" sz="4400" b="1" dirty="0">
              <a:solidFill>
                <a:srgbClr val="FF3399"/>
              </a:solidFill>
            </a:endParaRPr>
          </a:p>
          <a:p>
            <a:endParaRPr lang="nl-BE" sz="4400" b="1" dirty="0" smtClean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</a:t>
            </a:r>
            <a:r>
              <a:rPr lang="nl-BE" sz="4400" b="1" dirty="0" err="1">
                <a:solidFill>
                  <a:srgbClr val="7030A0"/>
                </a:solidFill>
              </a:rPr>
              <a:t>Orangettes</a:t>
            </a:r>
            <a:r>
              <a:rPr lang="nl-BE" sz="4400" b="1" dirty="0">
                <a:solidFill>
                  <a:srgbClr val="7030A0"/>
                </a:solidFill>
              </a:rPr>
              <a:t> met chocola</a:t>
            </a:r>
            <a:br>
              <a:rPr lang="nl-BE" sz="4400" b="1" dirty="0">
                <a:solidFill>
                  <a:srgbClr val="7030A0"/>
                </a:solidFill>
              </a:rPr>
            </a:br>
            <a:r>
              <a:rPr lang="nl-BE" sz="4400" b="1" dirty="0">
                <a:solidFill>
                  <a:srgbClr val="7030A0"/>
                </a:solidFill>
              </a:rPr>
              <a:t>     (sigaartje).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Gekonfijt fruit.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Marsepein.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476672"/>
            <a:ext cx="849694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28: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Welke geur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geroken?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Azijn.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7030A0"/>
                </a:solidFill>
              </a:rPr>
              <a:t>B. Steranijs.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Venkel.</a:t>
            </a:r>
          </a:p>
          <a:p>
            <a:pPr algn="ctr"/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55400" y="260648"/>
            <a:ext cx="83529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29: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Welke geur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geroken?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Citroen.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Melkpoeder.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7030A0"/>
                </a:solidFill>
              </a:rPr>
              <a:t>C. Vanille.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548680"/>
            <a:ext cx="84249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</a:t>
            </a:r>
            <a:r>
              <a:rPr lang="nl-BE" sz="4400" b="1" dirty="0" smtClean="0">
                <a:solidFill>
                  <a:srgbClr val="FF3399"/>
                </a:solidFill>
              </a:rPr>
              <a:t>30:</a:t>
            </a:r>
            <a:endParaRPr lang="nl-BE" sz="4400" b="1" dirty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>
                <a:solidFill>
                  <a:srgbClr val="FF3399"/>
                </a:solidFill>
              </a:rPr>
              <a:t>Welke geur heb je net 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geroken?</a:t>
            </a: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7030A0"/>
                </a:solidFill>
              </a:rPr>
              <a:t>A. Kaneel.</a:t>
            </a:r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B. Anijs.</a:t>
            </a:r>
            <a:br>
              <a:rPr lang="nl-BE" sz="4400" b="1" dirty="0">
                <a:solidFill>
                  <a:srgbClr val="FF3399"/>
                </a:solidFill>
              </a:rPr>
            </a:br>
            <a:r>
              <a:rPr lang="nl-BE" sz="4400" b="1" dirty="0">
                <a:solidFill>
                  <a:srgbClr val="FF3399"/>
                </a:solidFill>
              </a:rPr>
              <a:t>C. </a:t>
            </a:r>
            <a:r>
              <a:rPr lang="nl-BE" sz="4400" b="1" dirty="0" smtClean="0">
                <a:solidFill>
                  <a:srgbClr val="FF3399"/>
                </a:solidFill>
              </a:rPr>
              <a:t>Karamel.</a:t>
            </a:r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/>
            </a:r>
            <a:br>
              <a:rPr lang="nl-BE" sz="4400" b="1" dirty="0">
                <a:solidFill>
                  <a:srgbClr val="FF3399"/>
                </a:solidFill>
              </a:rPr>
            </a:br>
            <a:endParaRPr lang="nl-BE" sz="4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980728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0" b="1" dirty="0" smtClean="0">
                <a:solidFill>
                  <a:srgbClr val="FF3399"/>
                </a:solidFill>
              </a:rPr>
              <a:t>Einde</a:t>
            </a:r>
          </a:p>
          <a:p>
            <a:pPr algn="ctr"/>
            <a:r>
              <a:rPr lang="nl-BE" sz="7200" b="1" dirty="0" smtClean="0">
                <a:solidFill>
                  <a:srgbClr val="FF3399"/>
                </a:solidFill>
              </a:rPr>
              <a:t>Bedankt voor jullie deelname.</a:t>
            </a:r>
            <a:endParaRPr lang="nl-BE" sz="72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7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71017" y="260648"/>
            <a:ext cx="7920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5: </a:t>
            </a:r>
            <a:r>
              <a:rPr lang="nl-BE" sz="4400" b="1" dirty="0" smtClean="0">
                <a:solidFill>
                  <a:srgbClr val="FF3399"/>
                </a:solidFill>
              </a:rPr>
              <a:t/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/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Hebben </a:t>
            </a:r>
            <a:r>
              <a:rPr lang="nl-BE" sz="4400" b="1" dirty="0">
                <a:solidFill>
                  <a:srgbClr val="FF3399"/>
                </a:solidFill>
              </a:rPr>
              <a:t>we ook ons reukorgaan nodig om smaken te kunnen proeven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Ja.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Nee.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Hangt van de smaak af.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1404" y="44624"/>
            <a:ext cx="82809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6: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Als </a:t>
            </a:r>
            <a:r>
              <a:rPr lang="nl-BE" sz="4400" b="1" dirty="0">
                <a:solidFill>
                  <a:srgbClr val="FF3399"/>
                </a:solidFill>
              </a:rPr>
              <a:t>we geboren worden kennen we dan al direct alle smaken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Ja.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Jongens wel, meisjes niet.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Neen, je kent dan enkel </a:t>
            </a:r>
            <a:r>
              <a:rPr lang="nl-BE" sz="4400" b="1" dirty="0" smtClean="0">
                <a:solidFill>
                  <a:srgbClr val="FF3399"/>
                </a:solidFill>
              </a:rPr>
              <a:t>de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 zoete </a:t>
            </a:r>
            <a:r>
              <a:rPr lang="nl-BE" sz="4400" b="1" dirty="0">
                <a:solidFill>
                  <a:srgbClr val="FF3399"/>
                </a:solidFill>
              </a:rPr>
              <a:t>smaak van </a:t>
            </a:r>
            <a:r>
              <a:rPr lang="nl-BE" sz="4400" b="1" dirty="0" smtClean="0">
                <a:solidFill>
                  <a:srgbClr val="FF3399"/>
                </a:solidFill>
              </a:rPr>
              <a:t>moedermelk</a:t>
            </a:r>
            <a:br>
              <a:rPr lang="nl-BE" sz="4400" b="1" dirty="0" smtClean="0">
                <a:solidFill>
                  <a:srgbClr val="FF3399"/>
                </a:solidFill>
              </a:rPr>
            </a:br>
            <a:r>
              <a:rPr lang="nl-BE" sz="4400" b="1" dirty="0" smtClean="0">
                <a:solidFill>
                  <a:srgbClr val="FF3399"/>
                </a:solidFill>
              </a:rPr>
              <a:t>      of </a:t>
            </a:r>
            <a:r>
              <a:rPr lang="nl-BE" sz="4400" b="1" dirty="0">
                <a:solidFill>
                  <a:srgbClr val="FF3399"/>
                </a:solidFill>
              </a:rPr>
              <a:t>het flesje.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" y="44624"/>
            <a:ext cx="9009263" cy="67687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83392" y="476672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rgbClr val="FF3399"/>
                </a:solidFill>
              </a:rPr>
              <a:t>Vraag 7: </a:t>
            </a:r>
            <a:endParaRPr lang="nl-BE" sz="4400" b="1" dirty="0" smtClean="0">
              <a:solidFill>
                <a:srgbClr val="FF3399"/>
              </a:solidFill>
            </a:endParaRPr>
          </a:p>
          <a:p>
            <a:pPr algn="ctr"/>
            <a:endParaRPr lang="nl-BE" sz="4400" b="1" dirty="0">
              <a:solidFill>
                <a:srgbClr val="FF3399"/>
              </a:solidFill>
            </a:endParaRPr>
          </a:p>
          <a:p>
            <a:pPr algn="ctr"/>
            <a:r>
              <a:rPr lang="nl-BE" sz="4400" b="1" dirty="0" smtClean="0">
                <a:solidFill>
                  <a:srgbClr val="FF3399"/>
                </a:solidFill>
              </a:rPr>
              <a:t>Is </a:t>
            </a:r>
            <a:r>
              <a:rPr lang="nl-BE" sz="4400" b="1" dirty="0">
                <a:solidFill>
                  <a:srgbClr val="FF3399"/>
                </a:solidFill>
              </a:rPr>
              <a:t>de smaakzin een zintuig</a:t>
            </a:r>
            <a:r>
              <a:rPr lang="nl-BE" sz="4400" b="1" dirty="0" smtClean="0">
                <a:solidFill>
                  <a:srgbClr val="FF3399"/>
                </a:solidFill>
              </a:rPr>
              <a:t>?</a:t>
            </a:r>
          </a:p>
          <a:p>
            <a:endParaRPr lang="nl-BE" sz="4400" b="1" dirty="0" smtClean="0">
              <a:solidFill>
                <a:srgbClr val="FF3399"/>
              </a:solidFill>
            </a:endParaRPr>
          </a:p>
          <a:p>
            <a:endParaRPr lang="nl-BE" sz="4400" b="1" dirty="0">
              <a:solidFill>
                <a:srgbClr val="FF3399"/>
              </a:solidFill>
            </a:endParaRPr>
          </a:p>
          <a:p>
            <a:r>
              <a:rPr lang="nl-BE" sz="4400" b="1" dirty="0">
                <a:solidFill>
                  <a:srgbClr val="FF3399"/>
                </a:solidFill>
              </a:rPr>
              <a:t>A.  Ja heel zeker.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B.  Nee.</a:t>
            </a:r>
          </a:p>
          <a:p>
            <a:r>
              <a:rPr lang="nl-BE" sz="4400" b="1" dirty="0">
                <a:solidFill>
                  <a:srgbClr val="FF3399"/>
                </a:solidFill>
              </a:rPr>
              <a:t>C.  Hangt van de smaak af.</a:t>
            </a:r>
          </a:p>
        </p:txBody>
      </p:sp>
    </p:spTree>
    <p:extLst>
      <p:ext uri="{BB962C8B-B14F-4D97-AF65-F5344CB8AC3E}">
        <p14:creationId xmlns:p14="http://schemas.microsoft.com/office/powerpoint/2010/main" val="3529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888</Words>
  <Application>Microsoft Office PowerPoint</Application>
  <PresentationFormat>Diavoorstelling (4:3)</PresentationFormat>
  <Paragraphs>395</Paragraphs>
  <Slides>69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69</vt:i4>
      </vt:variant>
    </vt:vector>
  </HeadingPairs>
  <TitlesOfParts>
    <vt:vector size="70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16</cp:revision>
  <dcterms:created xsi:type="dcterms:W3CDTF">2016-09-22T22:02:34Z</dcterms:created>
  <dcterms:modified xsi:type="dcterms:W3CDTF">2016-10-02T10:51:47Z</dcterms:modified>
</cp:coreProperties>
</file>