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2" r:id="rId3"/>
    <p:sldId id="258" r:id="rId4"/>
    <p:sldId id="259" r:id="rId5"/>
    <p:sldId id="260" r:id="rId6"/>
    <p:sldId id="318" r:id="rId7"/>
    <p:sldId id="261" r:id="rId8"/>
    <p:sldId id="262" r:id="rId9"/>
    <p:sldId id="317" r:id="rId10"/>
    <p:sldId id="319" r:id="rId11"/>
    <p:sldId id="320" r:id="rId12"/>
    <p:sldId id="321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311" r:id="rId28"/>
    <p:sldId id="277" r:id="rId29"/>
    <p:sldId id="278" r:id="rId30"/>
    <p:sldId id="313" r:id="rId31"/>
    <p:sldId id="310" r:id="rId32"/>
    <p:sldId id="279" r:id="rId33"/>
    <p:sldId id="330" r:id="rId34"/>
    <p:sldId id="315" r:id="rId35"/>
    <p:sldId id="288" r:id="rId36"/>
    <p:sldId id="307" r:id="rId37"/>
    <p:sldId id="289" r:id="rId38"/>
    <p:sldId id="290" r:id="rId39"/>
    <p:sldId id="29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282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284" r:id="rId59"/>
    <p:sldId id="303" r:id="rId60"/>
    <p:sldId id="304" r:id="rId61"/>
    <p:sldId id="312" r:id="rId62"/>
    <p:sldId id="305" r:id="rId63"/>
    <p:sldId id="306" r:id="rId64"/>
    <p:sldId id="314" r:id="rId65"/>
    <p:sldId id="309" r:id="rId66"/>
    <p:sldId id="329" r:id="rId67"/>
    <p:sldId id="331" r:id="rId68"/>
    <p:sldId id="316" r:id="rId69"/>
    <p:sldId id="287" r:id="rId7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4660"/>
  </p:normalViewPr>
  <p:slideViewPr>
    <p:cSldViewPr>
      <p:cViewPr varScale="1">
        <p:scale>
          <a:sx n="80" d="100"/>
          <a:sy n="80" d="100"/>
        </p:scale>
        <p:origin x="-1368" y="-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955787D-E6B2-4AC9-8F7E-6C43D996CDB8}" type="datetimeFigureOut">
              <a:rPr lang="nl-BE" smtClean="0"/>
              <a:t>3/10/2018</a:t>
            </a:fld>
            <a:endParaRPr lang="nl-B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7432905-450F-48C1-B211-3D0FE7ED9B4F}" type="slidenum">
              <a:rPr lang="nl-BE" smtClean="0"/>
              <a:t>‹nr.›</a:t>
            </a:fld>
            <a:endParaRPr lang="nl-B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87D-E6B2-4AC9-8F7E-6C43D996CDB8}" type="datetimeFigureOut">
              <a:rPr lang="nl-BE" smtClean="0"/>
              <a:t>3/10/2018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2905-450F-48C1-B211-3D0FE7ED9B4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87D-E6B2-4AC9-8F7E-6C43D996CDB8}" type="datetimeFigureOut">
              <a:rPr lang="nl-BE" smtClean="0"/>
              <a:t>3/10/2018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2905-450F-48C1-B211-3D0FE7ED9B4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87D-E6B2-4AC9-8F7E-6C43D996CDB8}" type="datetimeFigureOut">
              <a:rPr lang="nl-BE" smtClean="0"/>
              <a:t>3/10/2018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2905-450F-48C1-B211-3D0FE7ED9B4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87D-E6B2-4AC9-8F7E-6C43D996CDB8}" type="datetimeFigureOut">
              <a:rPr lang="nl-BE" smtClean="0"/>
              <a:t>3/10/2018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2905-450F-48C1-B211-3D0FE7ED9B4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87D-E6B2-4AC9-8F7E-6C43D996CDB8}" type="datetimeFigureOut">
              <a:rPr lang="nl-BE" smtClean="0"/>
              <a:t>3/10/2018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2905-450F-48C1-B211-3D0FE7ED9B4F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87D-E6B2-4AC9-8F7E-6C43D996CDB8}" type="datetimeFigureOut">
              <a:rPr lang="nl-BE" smtClean="0"/>
              <a:t>3/10/2018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2905-450F-48C1-B211-3D0FE7ED9B4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87D-E6B2-4AC9-8F7E-6C43D996CDB8}" type="datetimeFigureOut">
              <a:rPr lang="nl-BE" smtClean="0"/>
              <a:t>3/10/2018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2905-450F-48C1-B211-3D0FE7ED9B4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87D-E6B2-4AC9-8F7E-6C43D996CDB8}" type="datetimeFigureOut">
              <a:rPr lang="nl-BE" smtClean="0"/>
              <a:t>3/10/2018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2905-450F-48C1-B211-3D0FE7ED9B4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87D-E6B2-4AC9-8F7E-6C43D996CDB8}" type="datetimeFigureOut">
              <a:rPr lang="nl-BE" smtClean="0"/>
              <a:t>3/10/2018</a:t>
            </a:fld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2905-450F-48C1-B211-3D0FE7ED9B4F}" type="slidenum">
              <a:rPr lang="nl-BE" smtClean="0"/>
              <a:t>‹nr.›</a:t>
            </a:fld>
            <a:endParaRPr lang="nl-B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87D-E6B2-4AC9-8F7E-6C43D996CDB8}" type="datetimeFigureOut">
              <a:rPr lang="nl-BE" smtClean="0"/>
              <a:t>3/10/2018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2905-450F-48C1-B211-3D0FE7ED9B4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955787D-E6B2-4AC9-8F7E-6C43D996CDB8}" type="datetimeFigureOut">
              <a:rPr lang="nl-BE" smtClean="0"/>
              <a:t>3/10/2018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7432905-450F-48C1-B211-3D0FE7ED9B4F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be/url?sa=i&amp;rct=j&amp;q=&amp;esrc=s&amp;source=images&amp;cd=&amp;cad=rja&amp;uact=8&amp;ved=2ahUKEwjFz72-odHdAhXO2aQKHSwtB2MQjRx6BAgBEAU&amp;url=https://www.myhappykitchen.nl/lifestyle/over-smaak-gesproken/&amp;psig=AOvVaw14nxEg0pB_hzjqURI1ljij&amp;ust=153779669761315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be/url?sa=i&amp;rct=j&amp;q=&amp;esrc=s&amp;source=images&amp;cd=&amp;cad=rja&amp;uact=8&amp;ved=2ahUKEwjFz72-odHdAhXO2aQKHSwtB2MQjRx6BAgBEAU&amp;url=https://www.myhappykitchen.nl/lifestyle/over-smaak-gesproken/&amp;psig=AOvVaw14nxEg0pB_hzjqURI1ljij&amp;ust=1537796697613153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be/url?sa=i&amp;rct=j&amp;q=&amp;esrc=s&amp;source=images&amp;cd=&amp;cad=rja&amp;uact=8&amp;ved=2ahUKEwjFz72-odHdAhXO2aQKHSwtB2MQjRx6BAgBEAU&amp;url=https://www.myhappykitchen.nl/lifestyle/over-smaak-gesproken/&amp;psig=AOvVaw14nxEg0pB_hzjqURI1ljij&amp;ust=1537796697613153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be/url?sa=i&amp;rct=j&amp;q=&amp;esrc=s&amp;source=images&amp;cd=&amp;cad=rja&amp;uact=8&amp;ved=2ahUKEwjFz72-odHdAhXO2aQKHSwtB2MQjRx6BAgBEAU&amp;url=https://www.myhappykitchen.nl/lifestyle/over-smaak-gesproken/&amp;psig=AOvVaw14nxEg0pB_hzjqURI1ljij&amp;ust=1537796697613153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libelle-lekker.be/bekijk-recept/1221/vol-au-vent-grand-mere-1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be/url?sa=i&amp;rct=j&amp;q=&amp;esrc=s&amp;source=images&amp;cd=&amp;cad=rja&amp;uact=8&amp;ved=2ahUKEwjYgf610tndAhVBPFAKHVijDUAQjRx6BAgBEAU&amp;url=http://www.tuinjoop.com/uncategorized/palmkool/&amp;psig=AOvVaw3r7mZy_cqp8M5h0GqK4Xqq&amp;ust=1538084769782539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be/url?sa=i&amp;rct=j&amp;q=&amp;esrc=s&amp;source=images&amp;cd=&amp;cad=rja&amp;uact=8&amp;ved=2ahUKEwjFz72-odHdAhXO2aQKHSwtB2MQjRx6BAgBEAU&amp;url=https://www.myhappykitchen.nl/lifestyle/over-smaak-gesproken/&amp;psig=AOvVaw14nxEg0pB_hzjqURI1ljij&amp;ust=1537796697613153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be/url?sa=i&amp;rct=j&amp;q=&amp;esrc=s&amp;source=images&amp;cd=&amp;cad=rja&amp;uact=8&amp;ved=2ahUKEwjFz72-odHdAhXO2aQKHSwtB2MQjRx6BAgBEAU&amp;url=https://www.myhappykitchen.nl/lifestyle/over-smaak-gesproken/&amp;psig=AOvVaw14nxEg0pB_hzjqURI1ljij&amp;ust=1537796697613153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be/url?sa=i&amp;rct=j&amp;q=&amp;esrc=s&amp;source=images&amp;cd=&amp;cad=rja&amp;uact=8&amp;ved=2ahUKEwjFz72-odHdAhXO2aQKHSwtB2MQjRx6BAgBEAU&amp;url=https://www.myhappykitchen.nl/lifestyle/over-smaak-gesproken/&amp;psig=AOvVaw14nxEg0pB_hzjqURI1ljij&amp;ust=1537796697613153" TargetMode="Externa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be/url?sa=i&amp;rct=j&amp;q=&amp;esrc=s&amp;source=images&amp;cd=&amp;cad=rja&amp;uact=8&amp;ved=2ahUKEwjFz72-odHdAhXO2aQKHSwtB2MQjRx6BAgBEAU&amp;url=https://www.myhappykitchen.nl/lifestyle/over-smaak-gesproken/&amp;psig=AOvVaw14nxEg0pB_hzjqURI1ljij&amp;ust=1537796697613153" TargetMode="Externa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libelle-lekker.be/bekijk-recept/1221/vol-au-vent-grand-mere-1" TargetMode="Externa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be/url?sa=i&amp;rct=j&amp;q=&amp;esrc=s&amp;source=images&amp;cd=&amp;cad=rja&amp;uact=8&amp;ved=2ahUKEwjYgf610tndAhVBPFAKHVijDUAQjRx6BAgBEAU&amp;url=http://www.tuinjoop.com/uncategorized/palmkool/&amp;psig=AOvVaw3r7mZy_cqp8M5h0GqK4Xqq&amp;ust=1538084769782539" TargetMode="Externa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 descr="Afbeeldingsresultaat voor smaa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4195"/>
            <a:ext cx="8933476" cy="659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40643" y="4939233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8800" b="1" dirty="0" smtClean="0">
                <a:solidFill>
                  <a:schemeClr val="accent1">
                    <a:lumMod val="75000"/>
                  </a:schemeClr>
                </a:solidFill>
              </a:rPr>
              <a:t>De smaakquiz</a:t>
            </a:r>
            <a:endParaRPr lang="nl-BE" sz="8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7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4005064"/>
            <a:ext cx="7024744" cy="1143000"/>
          </a:xfrm>
        </p:spPr>
        <p:txBody>
          <a:bodyPr>
            <a:noAutofit/>
          </a:bodyPr>
          <a:lstStyle/>
          <a:p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Vraag 8: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Wat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ontstaat er  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wanneer suiker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verhit  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             wordt?</a:t>
            </a: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/>
              <a:t/>
            </a:r>
            <a:br>
              <a:rPr lang="nl-NL" sz="4400" b="1" dirty="0"/>
            </a:br>
            <a:r>
              <a:rPr lang="nl-NL" sz="4400" b="1" dirty="0" smtClean="0"/>
              <a:t>A. Karamel.</a:t>
            </a:r>
            <a:br>
              <a:rPr lang="nl-NL" sz="4400" b="1" dirty="0" smtClean="0"/>
            </a:br>
            <a:r>
              <a:rPr lang="nl-NL" sz="4400" b="1" dirty="0" smtClean="0"/>
              <a:t>B. Glazuur.</a:t>
            </a:r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98486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941168"/>
            <a:ext cx="7528800" cy="1143000"/>
          </a:xfrm>
        </p:spPr>
        <p:txBody>
          <a:bodyPr>
            <a:normAutofit fontScale="90000"/>
          </a:bodyPr>
          <a:lstStyle/>
          <a:p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>Vraag 9: </a:t>
            </a:r>
            <a:r>
              <a:rPr lang="nl-NL" sz="4900" b="1" dirty="0">
                <a:solidFill>
                  <a:schemeClr val="accent5">
                    <a:lumMod val="75000"/>
                  </a:schemeClr>
                </a:solidFill>
              </a:rPr>
              <a:t>Welk snoepgoed </a:t>
            </a:r>
            <a:r>
              <a:rPr lang="nl-NL" sz="4900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br>
              <a:rPr lang="nl-NL" sz="49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900" b="1" dirty="0" smtClean="0">
                <a:solidFill>
                  <a:schemeClr val="accent5">
                    <a:lumMod val="75000"/>
                  </a:schemeClr>
                </a:solidFill>
              </a:rPr>
              <a:t>        wordt </a:t>
            </a:r>
            <a:r>
              <a:rPr lang="nl-NL" sz="4900" b="1" dirty="0">
                <a:solidFill>
                  <a:schemeClr val="accent5">
                    <a:lumMod val="75000"/>
                  </a:schemeClr>
                </a:solidFill>
              </a:rPr>
              <a:t>in het Frans </a:t>
            </a:r>
            <a:r>
              <a:rPr lang="nl-NL" sz="49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9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900" b="1" dirty="0" smtClean="0">
                <a:solidFill>
                  <a:schemeClr val="accent5">
                    <a:lumMod val="75000"/>
                  </a:schemeClr>
                </a:solidFill>
              </a:rPr>
              <a:t>           ‘</a:t>
            </a:r>
            <a:r>
              <a:rPr lang="nl-NL" sz="4900" b="1" dirty="0" err="1" smtClean="0">
                <a:solidFill>
                  <a:schemeClr val="accent5">
                    <a:lumMod val="75000"/>
                  </a:schemeClr>
                </a:solidFill>
              </a:rPr>
              <a:t>Barbe</a:t>
            </a:r>
            <a:r>
              <a:rPr lang="nl-NL" sz="49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sz="4900" b="1" dirty="0">
                <a:solidFill>
                  <a:schemeClr val="accent5">
                    <a:lumMod val="75000"/>
                  </a:schemeClr>
                </a:solidFill>
              </a:rPr>
              <a:t>á </a:t>
            </a:r>
            <a:r>
              <a:rPr lang="nl-NL" sz="4900" b="1" dirty="0" smtClean="0">
                <a:solidFill>
                  <a:schemeClr val="accent5">
                    <a:lumMod val="75000"/>
                  </a:schemeClr>
                </a:solidFill>
              </a:rPr>
              <a:t>papa’ </a:t>
            </a:r>
            <a:br>
              <a:rPr lang="nl-NL" sz="49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900" b="1" dirty="0" smtClean="0">
                <a:solidFill>
                  <a:schemeClr val="accent5">
                    <a:lumMod val="75000"/>
                  </a:schemeClr>
                </a:solidFill>
              </a:rPr>
              <a:t>               genoemd</a:t>
            </a:r>
            <a:r>
              <a:rPr lang="nl-NL" sz="4900" b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r>
              <a:rPr lang="nl-NL" sz="4900" b="1" dirty="0" smtClean="0"/>
              <a:t/>
            </a:r>
            <a:br>
              <a:rPr lang="nl-NL" sz="4900" b="1" dirty="0" smtClean="0"/>
            </a:br>
            <a:r>
              <a:rPr lang="nl-NL" sz="4900" b="1" dirty="0"/>
              <a:t/>
            </a:r>
            <a:br>
              <a:rPr lang="nl-NL" sz="4900" b="1" dirty="0"/>
            </a:br>
            <a:r>
              <a:rPr lang="nl-NL" sz="4900" b="1" dirty="0" smtClean="0"/>
              <a:t>A. Suikerspin.</a:t>
            </a:r>
            <a:br>
              <a:rPr lang="nl-NL" sz="4900" b="1" dirty="0" smtClean="0"/>
            </a:br>
            <a:r>
              <a:rPr lang="nl-NL" sz="4900" b="1" dirty="0" smtClean="0"/>
              <a:t>B. </a:t>
            </a:r>
            <a:r>
              <a:rPr lang="nl-BE" sz="4900" b="1" dirty="0" smtClean="0"/>
              <a:t>Appel met rode suiker      </a:t>
            </a:r>
            <a:br>
              <a:rPr lang="nl-BE" sz="4900" b="1" dirty="0" smtClean="0"/>
            </a:br>
            <a:r>
              <a:rPr lang="nl-BE" sz="4900" b="1" dirty="0" smtClean="0"/>
              <a:t>    overgoten.</a:t>
            </a:r>
            <a:endParaRPr lang="nl-BE" sz="4900" b="1" dirty="0"/>
          </a:p>
        </p:txBody>
      </p:sp>
    </p:spTree>
    <p:extLst>
      <p:ext uri="{BB962C8B-B14F-4D97-AF65-F5344CB8AC3E}">
        <p14:creationId xmlns:p14="http://schemas.microsoft.com/office/powerpoint/2010/main" val="30417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4581128"/>
            <a:ext cx="7024744" cy="1143000"/>
          </a:xfrm>
        </p:spPr>
        <p:txBody>
          <a:bodyPr>
            <a:noAutofit/>
          </a:bodyPr>
          <a:lstStyle/>
          <a:p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 Vraag 10: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Hoe wordt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geroosterd/gebakken  brood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met ham en kaas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ertussen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genoemd?</a:t>
            </a: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/>
              <a:t/>
            </a:r>
            <a:br>
              <a:rPr lang="nl-BE" sz="4400" b="1" dirty="0"/>
            </a:br>
            <a:r>
              <a:rPr lang="nl-BE" sz="4400" b="1" dirty="0" smtClean="0"/>
              <a:t>A. Croque monsieur.</a:t>
            </a:r>
            <a:br>
              <a:rPr lang="nl-BE" sz="4400" b="1" dirty="0" smtClean="0"/>
            </a:br>
            <a:r>
              <a:rPr lang="nl-BE" sz="4400" b="1" dirty="0" smtClean="0"/>
              <a:t>B. Croque madame.</a:t>
            </a:r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42208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Picture 2" descr="Afbeeldingsresultaat voor smaa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4195"/>
            <a:ext cx="8933476" cy="659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69374" y="3861048"/>
            <a:ext cx="87860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8800" b="1" dirty="0" smtClean="0">
                <a:solidFill>
                  <a:schemeClr val="accent1">
                    <a:lumMod val="75000"/>
                  </a:schemeClr>
                </a:solidFill>
              </a:rPr>
              <a:t>Spreekwoorden</a:t>
            </a:r>
            <a:endParaRPr lang="nl-BE" sz="8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941168"/>
            <a:ext cx="7920880" cy="1143000"/>
          </a:xfrm>
        </p:spPr>
        <p:txBody>
          <a:bodyPr>
            <a:noAutofit/>
          </a:bodyPr>
          <a:lstStyle/>
          <a:p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Vraag 1: Wat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betekent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het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     spreekwoord: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‘Dat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smaakt naar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meer’</a:t>
            </a: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/>
              <a:t/>
            </a:r>
            <a:br>
              <a:rPr lang="nl-NL" sz="4400" b="1" dirty="0"/>
            </a:br>
            <a:r>
              <a:rPr lang="nl-NL" sz="4400" b="1" dirty="0" smtClean="0"/>
              <a:t>A. </a:t>
            </a:r>
            <a:r>
              <a:rPr lang="nl-NL" sz="4400" b="1" dirty="0" smtClean="0"/>
              <a:t>Ik wil </a:t>
            </a:r>
            <a:r>
              <a:rPr lang="nl-NL" sz="4400" b="1" dirty="0"/>
              <a:t>m</a:t>
            </a:r>
            <a:r>
              <a:rPr lang="nl-NL" sz="4400" b="1" dirty="0" smtClean="0"/>
              <a:t>eer </a:t>
            </a:r>
            <a:r>
              <a:rPr lang="nl-NL" sz="4400" b="1" dirty="0"/>
              <a:t>van </a:t>
            </a:r>
            <a:r>
              <a:rPr lang="nl-NL" sz="4400" b="1" dirty="0" smtClean="0"/>
              <a:t>dat.</a:t>
            </a:r>
            <a:br>
              <a:rPr lang="nl-NL" sz="4400" b="1" dirty="0" smtClean="0"/>
            </a:br>
            <a:r>
              <a:rPr lang="nl-NL" sz="4400" b="1" dirty="0" smtClean="0"/>
              <a:t>B. Ik heb nog niet genoeg </a:t>
            </a:r>
            <a:br>
              <a:rPr lang="nl-NL" sz="4400" b="1" dirty="0" smtClean="0"/>
            </a:br>
            <a:r>
              <a:rPr lang="nl-NL" sz="4400" b="1" dirty="0" smtClean="0"/>
              <a:t>    gegeten.</a:t>
            </a:r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39214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5013176"/>
            <a:ext cx="7992888" cy="114300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Vraag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2: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Wat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betekent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het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       spreekwoord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‘Er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is reuk noch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smaak aan’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/>
              <a:t>A. Het is van plastiek</a:t>
            </a:r>
            <a:r>
              <a:rPr lang="nl-NL" sz="4400" b="1" dirty="0"/>
              <a:t>.</a:t>
            </a: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/>
              <a:t>B.  Het </a:t>
            </a:r>
            <a:r>
              <a:rPr lang="nl-NL" sz="4400" b="1" dirty="0"/>
              <a:t>is weinig waard, het </a:t>
            </a: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/>
              <a:t>     is </a:t>
            </a:r>
            <a:r>
              <a:rPr lang="nl-NL" sz="4400" b="1" dirty="0"/>
              <a:t>niet </a:t>
            </a:r>
            <a:r>
              <a:rPr lang="nl-NL" sz="4400" b="1" dirty="0" smtClean="0"/>
              <a:t>interessant, het   </a:t>
            </a:r>
            <a:br>
              <a:rPr lang="nl-NL" sz="4400" b="1" dirty="0" smtClean="0"/>
            </a:br>
            <a:r>
              <a:rPr lang="nl-NL" sz="4400" b="1" dirty="0" smtClean="0"/>
              <a:t>     smaakt naar niets.</a:t>
            </a:r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2039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676456" cy="1143000"/>
          </a:xfrm>
        </p:spPr>
        <p:txBody>
          <a:bodyPr>
            <a:noAutofit/>
          </a:bodyPr>
          <a:lstStyle/>
          <a:p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Vraag 3: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Wat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betekent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     het spreekwoord: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‘Over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smaak valt niet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te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            twisten’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/>
              <a:t>A. </a:t>
            </a:r>
            <a:r>
              <a:rPr lang="nl-NL" sz="4400" b="1" dirty="0"/>
              <a:t>O</a:t>
            </a:r>
            <a:r>
              <a:rPr lang="nl-NL" sz="4400" b="1" dirty="0" smtClean="0"/>
              <a:t>ver </a:t>
            </a:r>
            <a:r>
              <a:rPr lang="nl-NL" sz="4400" b="1" dirty="0"/>
              <a:t>verschil in smaak </a:t>
            </a: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/>
              <a:t>     moet </a:t>
            </a:r>
            <a:r>
              <a:rPr lang="nl-NL" sz="4400" b="1" dirty="0"/>
              <a:t>men geen ruzie </a:t>
            </a: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/>
              <a:t>     maken.</a:t>
            </a:r>
            <a:br>
              <a:rPr lang="nl-NL" sz="4400" b="1" dirty="0" smtClean="0"/>
            </a:br>
            <a:r>
              <a:rPr lang="nl-NL" sz="4400" b="1" dirty="0" smtClean="0"/>
              <a:t>B. Iedereen lust hetzelfde.</a:t>
            </a:r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5052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064896" cy="114300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Vraag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4: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Wat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betekent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         het spreekwoord: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‘Honger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is de beste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kok’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/>
              <a:t>A. </a:t>
            </a:r>
            <a:r>
              <a:rPr lang="nl-NL" sz="4400" b="1" dirty="0"/>
              <a:t>W</a:t>
            </a:r>
            <a:r>
              <a:rPr lang="nl-NL" sz="4400" b="1" dirty="0" smtClean="0"/>
              <a:t>anneer je </a:t>
            </a:r>
            <a:r>
              <a:rPr lang="nl-NL" sz="4400" b="1" dirty="0"/>
              <a:t>honger </a:t>
            </a: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/>
              <a:t>     hebt, </a:t>
            </a:r>
            <a:r>
              <a:rPr lang="nl-NL" sz="4400" b="1" dirty="0"/>
              <a:t>smaakt alles </a:t>
            </a:r>
            <a:r>
              <a:rPr lang="nl-NL" sz="4400" b="1" dirty="0" smtClean="0"/>
              <a:t>goed.</a:t>
            </a:r>
            <a:br>
              <a:rPr lang="nl-NL" sz="4400" b="1" dirty="0" smtClean="0"/>
            </a:br>
            <a:r>
              <a:rPr lang="nl-NL" sz="4400" b="1" dirty="0" smtClean="0"/>
              <a:t>B. Je kan alleen lekker      </a:t>
            </a:r>
            <a:br>
              <a:rPr lang="nl-NL" sz="4400" b="1" dirty="0" smtClean="0"/>
            </a:br>
            <a:r>
              <a:rPr lang="nl-NL" sz="4400" b="1" dirty="0" smtClean="0"/>
              <a:t>     koken als je echt </a:t>
            </a:r>
            <a:br>
              <a:rPr lang="nl-NL" sz="4400" b="1" dirty="0" smtClean="0"/>
            </a:br>
            <a:r>
              <a:rPr lang="nl-NL" sz="4400" b="1" dirty="0" smtClean="0"/>
              <a:t>     honger hebt.</a:t>
            </a:r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19442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5229200"/>
            <a:ext cx="7920880" cy="114300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Vraag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5: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Wat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betekent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       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het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spreekwoord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‘Eigen bier smaakt het best’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/>
              <a:t>A. Iets </a:t>
            </a:r>
            <a:r>
              <a:rPr lang="nl-NL" sz="4400" b="1" dirty="0" smtClean="0"/>
              <a:t>wat je zelf </a:t>
            </a:r>
            <a:r>
              <a:rPr lang="nl-NL" sz="4400" b="1" dirty="0" smtClean="0"/>
              <a:t>maakt, </a:t>
            </a:r>
            <a:br>
              <a:rPr lang="nl-NL" sz="4400" b="1" dirty="0" smtClean="0"/>
            </a:br>
            <a:r>
              <a:rPr lang="nl-NL" sz="4400" b="1" dirty="0" smtClean="0"/>
              <a:t>    </a:t>
            </a:r>
            <a:r>
              <a:rPr lang="nl-NL" sz="4400" b="1" dirty="0" smtClean="0"/>
              <a:t>smaakt gewoonlijk beter.</a:t>
            </a: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/>
              <a:t>B. Belgisch bier is het    </a:t>
            </a:r>
            <a:br>
              <a:rPr lang="nl-NL" sz="4400" b="1" dirty="0" smtClean="0"/>
            </a:br>
            <a:r>
              <a:rPr lang="nl-NL" sz="4400" b="1" dirty="0" smtClean="0"/>
              <a:t>    lekkerste.</a:t>
            </a:r>
            <a:endParaRPr lang="nl-BE" sz="4400" dirty="0"/>
          </a:p>
        </p:txBody>
      </p:sp>
    </p:spTree>
    <p:extLst>
      <p:ext uri="{BB962C8B-B14F-4D97-AF65-F5344CB8AC3E}">
        <p14:creationId xmlns:p14="http://schemas.microsoft.com/office/powerpoint/2010/main" val="26130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5445224"/>
            <a:ext cx="7992888" cy="114300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Vraag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6: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Wat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betekent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         het spreekwoord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‘Wijn smaakt altijd naar de   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 stok’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/>
              <a:t>A. Niet </a:t>
            </a:r>
            <a:r>
              <a:rPr lang="nl-NL" sz="4400" b="1" dirty="0" smtClean="0"/>
              <a:t>alleen </a:t>
            </a:r>
            <a:r>
              <a:rPr lang="nl-NL" sz="4400" b="1" dirty="0" smtClean="0"/>
              <a:t>druiven    </a:t>
            </a:r>
            <a:br>
              <a:rPr lang="nl-NL" sz="4400" b="1" dirty="0" smtClean="0"/>
            </a:br>
            <a:r>
              <a:rPr lang="nl-NL" sz="4400" b="1" dirty="0" smtClean="0"/>
              <a:t>     geven smaak aan wijn.</a:t>
            </a:r>
            <a:br>
              <a:rPr lang="nl-NL" sz="4400" b="1" dirty="0" smtClean="0"/>
            </a:br>
            <a:r>
              <a:rPr lang="nl-NL" sz="4400" b="1" dirty="0" smtClean="0"/>
              <a:t>B. De afkomst van iets laat </a:t>
            </a:r>
            <a:br>
              <a:rPr lang="nl-NL" sz="4400" b="1" dirty="0" smtClean="0"/>
            </a:br>
            <a:r>
              <a:rPr lang="nl-NL" sz="4400" b="1" dirty="0" smtClean="0"/>
              <a:t>     zich altijd zien.</a:t>
            </a:r>
            <a:endParaRPr lang="nl-BE" sz="4400" dirty="0"/>
          </a:p>
        </p:txBody>
      </p:sp>
    </p:spTree>
    <p:extLst>
      <p:ext uri="{BB962C8B-B14F-4D97-AF65-F5344CB8AC3E}">
        <p14:creationId xmlns:p14="http://schemas.microsoft.com/office/powerpoint/2010/main" val="403706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Picture 2" descr="Afbeeldingsresultaat voor smaa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4195"/>
            <a:ext cx="8933476" cy="659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19255" y="39219"/>
            <a:ext cx="893347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8800" b="1" dirty="0" smtClean="0">
                <a:solidFill>
                  <a:schemeClr val="accent1">
                    <a:lumMod val="75000"/>
                  </a:schemeClr>
                </a:solidFill>
              </a:rPr>
              <a:t>    Algemene</a:t>
            </a:r>
          </a:p>
          <a:p>
            <a:endParaRPr lang="nl-BE" sz="8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BE" sz="8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nl-BE" sz="8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sz="8800" b="1" dirty="0" smtClean="0">
                <a:solidFill>
                  <a:schemeClr val="accent1">
                    <a:lumMod val="75000"/>
                  </a:schemeClr>
                </a:solidFill>
              </a:rPr>
              <a:t>        kennis</a:t>
            </a:r>
            <a:endParaRPr lang="nl-BE" sz="8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064896" cy="114300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Vraag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7: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Wat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betekent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         het spreekwoord: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‘Iemand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de oren van het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          hoofd eten’ </a:t>
            </a: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/>
              <a:t/>
            </a:r>
            <a:br>
              <a:rPr lang="nl-NL" sz="4400" b="1" dirty="0"/>
            </a:br>
            <a:r>
              <a:rPr lang="nl-NL" sz="4400" b="1" dirty="0" smtClean="0"/>
              <a:t>A. Zo verliefd zijn dat je niet </a:t>
            </a:r>
            <a:br>
              <a:rPr lang="nl-NL" sz="4400" b="1" dirty="0" smtClean="0"/>
            </a:br>
            <a:r>
              <a:rPr lang="nl-NL" sz="4400" b="1" dirty="0" smtClean="0"/>
              <a:t>     van hem/haar kan</a:t>
            </a:r>
            <a:br>
              <a:rPr lang="nl-NL" sz="4400" b="1" dirty="0" smtClean="0"/>
            </a:br>
            <a:r>
              <a:rPr lang="nl-NL" sz="4400" b="1" dirty="0" smtClean="0"/>
              <a:t>     afblijven.</a:t>
            </a:r>
            <a:br>
              <a:rPr lang="nl-NL" sz="4400" b="1" dirty="0" smtClean="0"/>
            </a:br>
            <a:r>
              <a:rPr lang="nl-NL" sz="4400" b="1" dirty="0" smtClean="0"/>
              <a:t>B. </a:t>
            </a:r>
            <a:r>
              <a:rPr lang="nl-NL" sz="4400" b="1" dirty="0"/>
              <a:t>E</a:t>
            </a:r>
            <a:r>
              <a:rPr lang="nl-NL" sz="4400" b="1" dirty="0" smtClean="0"/>
              <a:t>rg </a:t>
            </a:r>
            <a:r>
              <a:rPr lang="nl-NL" sz="4400" b="1" dirty="0"/>
              <a:t>veel </a:t>
            </a:r>
            <a:r>
              <a:rPr lang="nl-NL" sz="4400" b="1" dirty="0" smtClean="0"/>
              <a:t>eten.</a:t>
            </a:r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93822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5157192"/>
            <a:ext cx="7920880" cy="114300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Vraag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8: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Wat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betekent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         het spreekwoord: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‘Roet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in het eten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gooien’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/>
              <a:t>A. </a:t>
            </a:r>
            <a:r>
              <a:rPr lang="nl-NL" sz="4400" b="1" dirty="0"/>
              <a:t>D</a:t>
            </a:r>
            <a:r>
              <a:rPr lang="nl-NL" sz="4400" b="1" dirty="0" smtClean="0"/>
              <a:t>e </a:t>
            </a:r>
            <a:r>
              <a:rPr lang="nl-NL" sz="4400" b="1" dirty="0"/>
              <a:t>pret bederven of een </a:t>
            </a: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/>
              <a:t>     plan </a:t>
            </a:r>
            <a:r>
              <a:rPr lang="nl-NL" sz="4400" b="1" dirty="0"/>
              <a:t>laten </a:t>
            </a:r>
            <a:r>
              <a:rPr lang="nl-NL" sz="4400" b="1" dirty="0" smtClean="0"/>
              <a:t>mislukken.</a:t>
            </a:r>
            <a:br>
              <a:rPr lang="nl-NL" sz="4400" b="1" dirty="0" smtClean="0"/>
            </a:br>
            <a:r>
              <a:rPr lang="nl-NL" sz="4400" b="1" dirty="0" smtClean="0"/>
              <a:t>B. Verkeerde kruiden   </a:t>
            </a:r>
            <a:br>
              <a:rPr lang="nl-NL" sz="4400" b="1" dirty="0" smtClean="0"/>
            </a:br>
            <a:r>
              <a:rPr lang="nl-NL" sz="4400" b="1" dirty="0" smtClean="0"/>
              <a:t>     gebruiken.</a:t>
            </a:r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304640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869160"/>
            <a:ext cx="7776864" cy="114300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Vraag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9: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Wat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betekent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         het spreekwoord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‘Het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smelt als boter in de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               mond’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/>
              <a:t>A. Het </a:t>
            </a:r>
            <a:r>
              <a:rPr lang="nl-NL" sz="4400" b="1" dirty="0"/>
              <a:t>is erg </a:t>
            </a:r>
            <a:r>
              <a:rPr lang="nl-NL" sz="4400" b="1" dirty="0" smtClean="0"/>
              <a:t>mals.</a:t>
            </a:r>
            <a:br>
              <a:rPr lang="nl-NL" sz="4400" b="1" dirty="0" smtClean="0"/>
            </a:br>
            <a:r>
              <a:rPr lang="nl-NL" sz="4400" b="1" dirty="0" smtClean="0"/>
              <a:t>B.  Het is vloeibaar</a:t>
            </a:r>
            <a:br>
              <a:rPr lang="nl-NL" sz="4400" b="1" dirty="0" smtClean="0"/>
            </a:br>
            <a:r>
              <a:rPr lang="nl-NL" sz="4400" b="1" dirty="0" smtClean="0"/>
              <a:t>     geworden.</a:t>
            </a:r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7337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7920880" cy="114300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Vraag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10: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Wat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betekent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         het spreekwoord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nl-NL" sz="4400" b="1" dirty="0"/>
              <a:t> </a:t>
            </a: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/>
              <a:t> 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‘Zijn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natje en zijn droogje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lusten’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sz="4400" b="1" dirty="0"/>
              <a:t/>
            </a:r>
            <a:br>
              <a:rPr lang="nl-NL" sz="4400" b="1" dirty="0"/>
            </a:br>
            <a:r>
              <a:rPr lang="nl-NL" sz="4400" b="1" dirty="0" smtClean="0"/>
              <a:t>A. Liever droge   </a:t>
            </a:r>
            <a:br>
              <a:rPr lang="nl-NL" sz="4400" b="1" dirty="0" smtClean="0"/>
            </a:br>
            <a:r>
              <a:rPr lang="nl-NL" sz="4400" b="1" dirty="0" smtClean="0"/>
              <a:t>     boterhammen eten.</a:t>
            </a:r>
            <a:br>
              <a:rPr lang="nl-NL" sz="4400" b="1" dirty="0" smtClean="0"/>
            </a:br>
            <a:r>
              <a:rPr lang="nl-NL" sz="4400" b="1" dirty="0" smtClean="0"/>
              <a:t>B. Graag </a:t>
            </a:r>
            <a:r>
              <a:rPr lang="nl-NL" sz="4400" b="1" dirty="0"/>
              <a:t>eten en </a:t>
            </a:r>
            <a:r>
              <a:rPr lang="nl-NL" sz="4400" b="1" dirty="0" smtClean="0"/>
              <a:t>drinken.</a:t>
            </a:r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41253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Picture 2" descr="Afbeeldingsresultaat voor smaa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4195"/>
            <a:ext cx="8933476" cy="659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40643" y="4939233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8800" b="1" dirty="0" smtClean="0">
                <a:solidFill>
                  <a:schemeClr val="accent1">
                    <a:lumMod val="75000"/>
                  </a:schemeClr>
                </a:solidFill>
              </a:rPr>
              <a:t>   Fotoronde</a:t>
            </a:r>
            <a:endParaRPr lang="nl-BE" sz="8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3016"/>
            <a:ext cx="4204237" cy="265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5301208"/>
            <a:ext cx="7992888" cy="1143000"/>
          </a:xfrm>
        </p:spPr>
        <p:txBody>
          <a:bodyPr>
            <a:noAutofit/>
          </a:bodyPr>
          <a:lstStyle/>
          <a:p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Vraag 1: Deze vruchtjes hebben een anijs smaak en zouden een geneeskundige werking hebben. Hoe heten ze?</a:t>
            </a:r>
            <a:b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BE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 smtClean="0"/>
              <a:t>A. Steranijs.</a:t>
            </a:r>
            <a:br>
              <a:rPr lang="nl-BE" sz="4400" b="1" dirty="0" smtClean="0"/>
            </a:br>
            <a:r>
              <a:rPr lang="nl-BE" sz="4400" b="1" dirty="0" smtClean="0"/>
              <a:t>B.</a:t>
            </a:r>
            <a:r>
              <a:rPr lang="nl-BE" sz="4400" b="1" dirty="0"/>
              <a:t> Nootmuskaat.</a:t>
            </a:r>
          </a:p>
        </p:txBody>
      </p:sp>
    </p:spTree>
    <p:extLst>
      <p:ext uri="{BB962C8B-B14F-4D97-AF65-F5344CB8AC3E}">
        <p14:creationId xmlns:p14="http://schemas.microsoft.com/office/powerpoint/2010/main" val="105492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869160"/>
            <a:ext cx="7528800" cy="1143000"/>
          </a:xfrm>
        </p:spPr>
        <p:txBody>
          <a:bodyPr>
            <a:noAutofit/>
          </a:bodyPr>
          <a:lstStyle/>
          <a:p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BE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  Vraag 2: Saffraan komt van een bloem. Hoe heet </a:t>
            </a:r>
            <a:b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         deze bloem?</a:t>
            </a: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 smtClean="0"/>
              <a:t>A. Saffraan krokus.</a:t>
            </a:r>
            <a:br>
              <a:rPr lang="nl-BE" sz="4400" b="1" dirty="0" smtClean="0"/>
            </a:br>
            <a:r>
              <a:rPr lang="nl-BE" sz="4400" b="1" dirty="0" smtClean="0"/>
              <a:t>B. Saffraan narcis.</a:t>
            </a:r>
            <a:endParaRPr lang="nl-BE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467100"/>
            <a:ext cx="32575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6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58112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>   Vraag 3: Welk gerecht </a:t>
            </a:r>
            <a:b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>        zie je op de foto?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sz="4900" b="1" dirty="0" smtClean="0"/>
              <a:t>A. Scampi’s.</a:t>
            </a:r>
            <a:br>
              <a:rPr lang="nl-BE" sz="4900" b="1" dirty="0" smtClean="0"/>
            </a:br>
            <a:r>
              <a:rPr lang="nl-BE" sz="4900" b="1" dirty="0" smtClean="0"/>
              <a:t>B. Karakollen.</a:t>
            </a:r>
            <a:endParaRPr lang="nl-BE" sz="49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950296"/>
            <a:ext cx="7816832" cy="1143000"/>
          </a:xfrm>
        </p:spPr>
        <p:txBody>
          <a:bodyPr>
            <a:noAutofit/>
          </a:bodyPr>
          <a:lstStyle/>
          <a:p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Vraag 4: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Deze knol smaak 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lichtelijk zoet en </a:t>
            </a:r>
            <a:r>
              <a:rPr lang="nl-NL" sz="4400" b="1" dirty="0" err="1" smtClean="0">
                <a:solidFill>
                  <a:schemeClr val="accent5">
                    <a:lumMod val="75000"/>
                  </a:schemeClr>
                </a:solidFill>
              </a:rPr>
              <a:t>notig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. Je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kan hem ook rauw eten.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      Welke groente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is dit?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/>
              <a:t>A. Rode aardappel.</a:t>
            </a:r>
            <a:br>
              <a:rPr lang="nl-NL" sz="4400" b="1" dirty="0" smtClean="0"/>
            </a:br>
            <a:r>
              <a:rPr lang="nl-NL" sz="4400" b="1" dirty="0" smtClean="0"/>
              <a:t>B. Aardpeer.</a:t>
            </a:r>
            <a:endParaRPr lang="nl-BE" sz="4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558" y="3284984"/>
            <a:ext cx="314203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8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3945806"/>
            <a:ext cx="7024744" cy="1143000"/>
          </a:xfrm>
        </p:spPr>
        <p:txBody>
          <a:bodyPr>
            <a:noAutofit/>
          </a:bodyPr>
          <a:lstStyle/>
          <a:p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BE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Vraag </a:t>
            </a: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5: </a:t>
            </a: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Welke </a:t>
            </a: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vrucht </a:t>
            </a: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  <a:b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     zie je </a:t>
            </a: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op de foto?</a:t>
            </a: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/>
              <a:t/>
            </a:r>
            <a:br>
              <a:rPr lang="nl-BE" sz="4400" b="1" dirty="0"/>
            </a:br>
            <a:r>
              <a:rPr lang="nl-BE" sz="4400" b="1" dirty="0" smtClean="0"/>
              <a:t>A. Een mispel.</a:t>
            </a:r>
            <a:br>
              <a:rPr lang="nl-BE" sz="4400" b="1" dirty="0" smtClean="0"/>
            </a:br>
            <a:r>
              <a:rPr lang="nl-BE" sz="4400" b="1" dirty="0" smtClean="0"/>
              <a:t>B. Een eikel.</a:t>
            </a:r>
            <a:endParaRPr lang="nl-BE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708920"/>
            <a:ext cx="3834755" cy="361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0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486916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>     Vraag </a:t>
            </a:r>
            <a:r>
              <a:rPr lang="nl-BE" sz="4900" b="1" dirty="0">
                <a:solidFill>
                  <a:schemeClr val="accent5">
                    <a:lumMod val="75000"/>
                  </a:schemeClr>
                </a:solidFill>
              </a:rPr>
              <a:t>1: </a:t>
            </a:r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>Met welk lichaamsdeel proeven </a:t>
            </a:r>
            <a:b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>                 wij?</a:t>
            </a:r>
            <a:r>
              <a:rPr lang="nl-BE" sz="4900" b="1" dirty="0" smtClean="0"/>
              <a:t/>
            </a:r>
            <a:br>
              <a:rPr lang="nl-BE" sz="4900" b="1" dirty="0" smtClean="0"/>
            </a:br>
            <a:r>
              <a:rPr lang="nl-BE" sz="4900" b="1" dirty="0"/>
              <a:t/>
            </a:r>
            <a:br>
              <a:rPr lang="nl-BE" sz="4900" b="1" dirty="0"/>
            </a:br>
            <a:r>
              <a:rPr lang="nl-BE" sz="4900" b="1" dirty="0"/>
              <a:t>A.  </a:t>
            </a:r>
            <a:r>
              <a:rPr lang="nl-BE" sz="4900" b="1" dirty="0" smtClean="0"/>
              <a:t>Tong.</a:t>
            </a:r>
            <a:r>
              <a:rPr lang="nl-BE" sz="4900" b="1" dirty="0"/>
              <a:t/>
            </a:r>
            <a:br>
              <a:rPr lang="nl-BE" sz="4900" b="1" dirty="0"/>
            </a:br>
            <a:r>
              <a:rPr lang="nl-BE" sz="4900" b="1" dirty="0"/>
              <a:t>B. </a:t>
            </a:r>
            <a:r>
              <a:rPr lang="nl-BE" sz="4900" b="1" dirty="0" smtClean="0"/>
              <a:t> </a:t>
            </a:r>
            <a:r>
              <a:rPr lang="nl-BE" sz="4900" b="1" dirty="0" smtClean="0"/>
              <a:t>Neus.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975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ol-au-vent 'grand-mère'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64904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1" y="5433367"/>
            <a:ext cx="8184909" cy="1143000"/>
          </a:xfrm>
        </p:spPr>
        <p:txBody>
          <a:bodyPr>
            <a:normAutofit fontScale="90000"/>
          </a:bodyPr>
          <a:lstStyle/>
          <a:p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>Vraag 6: Op de foto zie je een ‘</a:t>
            </a:r>
            <a:r>
              <a:rPr lang="nl-BE" sz="4900" b="1" dirty="0" err="1" smtClean="0">
                <a:solidFill>
                  <a:schemeClr val="accent5">
                    <a:lumMod val="75000"/>
                  </a:schemeClr>
                </a:solidFill>
              </a:rPr>
              <a:t>videeke</a:t>
            </a:r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>’. Welk is de juiste Nederlandstalige benaming van </a:t>
            </a:r>
            <a:r>
              <a:rPr lang="nl-BE" sz="4900" b="1" dirty="0" err="1" smtClean="0">
                <a:solidFill>
                  <a:schemeClr val="accent5">
                    <a:lumMod val="75000"/>
                  </a:schemeClr>
                </a:solidFill>
              </a:rPr>
              <a:t>videe</a:t>
            </a:r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> of      vol-au-vent?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sz="4900" b="1" dirty="0" smtClean="0"/>
              <a:t>A. Pasteitje.</a:t>
            </a:r>
            <a:br>
              <a:rPr lang="nl-BE" sz="4900" b="1" dirty="0" smtClean="0"/>
            </a:br>
            <a:r>
              <a:rPr lang="nl-BE" sz="4900" b="1" dirty="0" smtClean="0"/>
              <a:t>B.</a:t>
            </a:r>
            <a:r>
              <a:rPr lang="nl-BE" sz="4900" b="1" dirty="0"/>
              <a:t> Koninginnenhapje.</a:t>
            </a:r>
          </a:p>
        </p:txBody>
      </p:sp>
    </p:spTree>
    <p:extLst>
      <p:ext uri="{BB962C8B-B14F-4D97-AF65-F5344CB8AC3E}">
        <p14:creationId xmlns:p14="http://schemas.microsoft.com/office/powerpoint/2010/main" val="7647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221088"/>
            <a:ext cx="7024744" cy="1143000"/>
          </a:xfrm>
        </p:spPr>
        <p:txBody>
          <a:bodyPr>
            <a:noAutofit/>
          </a:bodyPr>
          <a:lstStyle/>
          <a:p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       Vraag 7: Welke          </a:t>
            </a:r>
            <a:b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  groente staat er op de    </a:t>
            </a:r>
            <a:b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foto?</a:t>
            </a: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/>
              <a:t/>
            </a:r>
            <a:br>
              <a:rPr lang="nl-BE" sz="4400" b="1" dirty="0"/>
            </a:br>
            <a:r>
              <a:rPr lang="nl-BE" sz="4400" b="1" dirty="0" smtClean="0"/>
              <a:t>A. Savooikool.</a:t>
            </a:r>
            <a:br>
              <a:rPr lang="nl-BE" sz="4400" b="1" dirty="0" smtClean="0"/>
            </a:br>
            <a:r>
              <a:rPr lang="nl-BE" sz="4400" b="1" dirty="0" smtClean="0"/>
              <a:t>B. Palmkool.</a:t>
            </a:r>
            <a:endParaRPr lang="nl-BE" sz="4400" b="1" dirty="0"/>
          </a:p>
        </p:txBody>
      </p:sp>
      <p:pic>
        <p:nvPicPr>
          <p:cNvPr id="4098" name="Picture 2" descr="Afbeeldingsresultaat voor palmkoo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35" y="2780928"/>
            <a:ext cx="4530765" cy="34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3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08921"/>
            <a:ext cx="5076056" cy="319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3735499"/>
            <a:ext cx="7024744" cy="1143000"/>
          </a:xfrm>
        </p:spPr>
        <p:txBody>
          <a:bodyPr>
            <a:noAutofit/>
          </a:bodyPr>
          <a:lstStyle/>
          <a:p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Vraag 8: Welke </a:t>
            </a: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vrucht </a:t>
            </a: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           </a:t>
            </a: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dit?</a:t>
            </a: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/>
              <a:t/>
            </a:r>
            <a:br>
              <a:rPr lang="nl-BE" sz="4400" b="1" dirty="0"/>
            </a:br>
            <a:r>
              <a:rPr lang="nl-BE" sz="4400" b="1" dirty="0" smtClean="0"/>
              <a:t>A. </a:t>
            </a:r>
            <a:r>
              <a:rPr lang="nl-BE" sz="4400" b="1" dirty="0" smtClean="0"/>
              <a:t>Citroen.</a:t>
            </a: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 smtClean="0"/>
              <a:t>B. </a:t>
            </a:r>
            <a:r>
              <a:rPr lang="nl-BE" sz="4400" b="1" dirty="0" smtClean="0"/>
              <a:t>Kweepeer.</a:t>
            </a:r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121829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3645024"/>
            <a:ext cx="7024744" cy="1143000"/>
          </a:xfrm>
        </p:spPr>
        <p:txBody>
          <a:bodyPr>
            <a:noAutofit/>
          </a:bodyPr>
          <a:lstStyle/>
          <a:p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Vraag 9: Welke lekkernij   </a:t>
            </a:r>
            <a:b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                is dit?</a:t>
            </a: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/>
              <a:t/>
            </a:r>
            <a:br>
              <a:rPr lang="nl-BE" sz="4400" b="1" dirty="0"/>
            </a:br>
            <a:r>
              <a:rPr lang="nl-BE" sz="4400" b="1" dirty="0" smtClean="0"/>
              <a:t>A. </a:t>
            </a:r>
            <a:r>
              <a:rPr lang="nl-BE" sz="4400" b="1" dirty="0" err="1" smtClean="0"/>
              <a:t>Lierse</a:t>
            </a:r>
            <a:r>
              <a:rPr lang="nl-BE" sz="4400" b="1" dirty="0" smtClean="0"/>
              <a:t> </a:t>
            </a:r>
            <a:r>
              <a:rPr lang="nl-BE" sz="4400" b="1" dirty="0" err="1" smtClean="0"/>
              <a:t>vlaaikes</a:t>
            </a:r>
            <a:r>
              <a:rPr lang="nl-BE" sz="4400" b="1" dirty="0" smtClean="0"/>
              <a:t>.</a:t>
            </a:r>
            <a:br>
              <a:rPr lang="nl-BE" sz="4400" b="1" dirty="0" smtClean="0"/>
            </a:br>
            <a:r>
              <a:rPr lang="nl-BE" sz="4400" b="1" dirty="0" smtClean="0"/>
              <a:t>B. Mattentaartjes.</a:t>
            </a:r>
            <a:br>
              <a:rPr lang="nl-BE" sz="4400" b="1" dirty="0" smtClean="0"/>
            </a:br>
            <a:endParaRPr lang="nl-BE" sz="4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65104"/>
            <a:ext cx="5586905" cy="21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47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653136"/>
            <a:ext cx="7920880" cy="1143000"/>
          </a:xfrm>
        </p:spPr>
        <p:txBody>
          <a:bodyPr>
            <a:noAutofit/>
          </a:bodyPr>
          <a:lstStyle/>
          <a:p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      Vraag 10: Uit welk werelddeel is de aardappel                </a:t>
            </a:r>
            <a:b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     naar ons gekomen?</a:t>
            </a:r>
            <a:r>
              <a:rPr lang="nl-BE" sz="4400" dirty="0" smtClean="0"/>
              <a:t/>
            </a:r>
            <a:br>
              <a:rPr lang="nl-BE" sz="4400" dirty="0" smtClean="0"/>
            </a:br>
            <a:r>
              <a:rPr lang="nl-BE" sz="4400" dirty="0" smtClean="0"/>
              <a:t/>
            </a:r>
            <a:br>
              <a:rPr lang="nl-BE" sz="4400" dirty="0" smtClean="0"/>
            </a:br>
            <a:r>
              <a:rPr lang="nl-BE" sz="4400" dirty="0"/>
              <a:t/>
            </a:r>
            <a:br>
              <a:rPr lang="nl-BE" sz="4400" dirty="0"/>
            </a:br>
            <a:r>
              <a:rPr lang="nl-BE" sz="4400" b="1" dirty="0" smtClean="0"/>
              <a:t>A. Zuid Amerika.</a:t>
            </a:r>
            <a:br>
              <a:rPr lang="nl-BE" sz="4400" b="1" dirty="0" smtClean="0"/>
            </a:br>
            <a:r>
              <a:rPr lang="nl-BE" sz="4400" b="1" dirty="0" smtClean="0"/>
              <a:t>B. Afrika.</a:t>
            </a:r>
            <a:endParaRPr lang="nl-BE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3851130" cy="273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18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 descr="Afbeeldingsresultaat voor smaa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0" y="147902"/>
            <a:ext cx="8933476" cy="659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83568" y="5248225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 smtClean="0">
                <a:solidFill>
                  <a:srgbClr val="0070C0"/>
                </a:solidFill>
              </a:rPr>
              <a:t>  </a:t>
            </a:r>
            <a:r>
              <a:rPr lang="nl-BE" sz="8800" b="1" dirty="0" smtClean="0">
                <a:solidFill>
                  <a:schemeClr val="accent1">
                    <a:lumMod val="75000"/>
                  </a:schemeClr>
                </a:solidFill>
              </a:rPr>
              <a:t>Oplossingen</a:t>
            </a:r>
            <a:endParaRPr lang="nl-BE" sz="8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Picture 2" descr="Afbeeldingsresultaat voor smaa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4195"/>
            <a:ext cx="8933476" cy="659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19255" y="39219"/>
            <a:ext cx="893347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8800" b="1" dirty="0" smtClean="0">
                <a:solidFill>
                  <a:schemeClr val="accent1">
                    <a:lumMod val="75000"/>
                  </a:schemeClr>
                </a:solidFill>
              </a:rPr>
              <a:t>    Algemene</a:t>
            </a:r>
          </a:p>
          <a:p>
            <a:endParaRPr lang="nl-BE" sz="8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l-BE" sz="8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nl-BE" sz="8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nl-BE" sz="8800" b="1" dirty="0" smtClean="0">
                <a:solidFill>
                  <a:schemeClr val="accent1">
                    <a:lumMod val="75000"/>
                  </a:schemeClr>
                </a:solidFill>
              </a:rPr>
              <a:t>        kennis</a:t>
            </a:r>
            <a:endParaRPr lang="nl-BE" sz="8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486916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>     Vraag </a:t>
            </a:r>
            <a:r>
              <a:rPr lang="nl-BE" sz="4900" b="1" dirty="0">
                <a:solidFill>
                  <a:schemeClr val="accent5">
                    <a:lumMod val="75000"/>
                  </a:schemeClr>
                </a:solidFill>
              </a:rPr>
              <a:t>1: </a:t>
            </a:r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>Met welk lichaamsdeel proeven    </a:t>
            </a:r>
            <a:b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>                  wij?</a:t>
            </a:r>
            <a:r>
              <a:rPr lang="nl-BE" sz="4900" b="1" dirty="0" smtClean="0"/>
              <a:t/>
            </a:r>
            <a:br>
              <a:rPr lang="nl-BE" sz="4900" b="1" dirty="0" smtClean="0"/>
            </a:br>
            <a:r>
              <a:rPr lang="nl-BE" sz="4900" b="1" dirty="0"/>
              <a:t/>
            </a:r>
            <a:br>
              <a:rPr lang="nl-BE" sz="4900" b="1" dirty="0"/>
            </a:br>
            <a:r>
              <a:rPr lang="nl-BE" sz="4900" b="1" dirty="0">
                <a:solidFill>
                  <a:srgbClr val="0070C0"/>
                </a:solidFill>
              </a:rPr>
              <a:t>A.  Tong</a:t>
            </a:r>
            <a:r>
              <a:rPr lang="nl-BE" sz="4900" b="1" dirty="0"/>
              <a:t/>
            </a:r>
            <a:br>
              <a:rPr lang="nl-BE" sz="4900" b="1" dirty="0"/>
            </a:br>
            <a:r>
              <a:rPr lang="nl-BE" sz="4900" b="1" dirty="0"/>
              <a:t>B. </a:t>
            </a:r>
            <a:r>
              <a:rPr lang="nl-BE" sz="4900" b="1" dirty="0" smtClean="0"/>
              <a:t> </a:t>
            </a:r>
            <a:r>
              <a:rPr lang="nl-BE" sz="4900" b="1" dirty="0" smtClean="0"/>
              <a:t>Neus.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254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537321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BE" sz="4900" b="1" dirty="0">
                <a:solidFill>
                  <a:schemeClr val="accent5">
                    <a:lumMod val="75000"/>
                  </a:schemeClr>
                </a:solidFill>
              </a:rPr>
              <a:t>Vraag 2: Welke smaken </a:t>
            </a:r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b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>  kan </a:t>
            </a:r>
            <a:r>
              <a:rPr lang="nl-BE" sz="4900" b="1" dirty="0">
                <a:solidFill>
                  <a:schemeClr val="accent5">
                    <a:lumMod val="75000"/>
                  </a:schemeClr>
                </a:solidFill>
              </a:rPr>
              <a:t>je </a:t>
            </a:r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>proeven </a:t>
            </a:r>
            <a:r>
              <a:rPr lang="nl-BE" sz="4900" b="1" dirty="0">
                <a:solidFill>
                  <a:schemeClr val="accent5">
                    <a:lumMod val="75000"/>
                  </a:schemeClr>
                </a:solidFill>
              </a:rPr>
              <a:t>met </a:t>
            </a:r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>je </a:t>
            </a:r>
            <a:b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>                tong?</a:t>
            </a:r>
            <a:r>
              <a:rPr lang="nl-BE" sz="4900" b="1" dirty="0" smtClean="0"/>
              <a:t/>
            </a:r>
            <a:br>
              <a:rPr lang="nl-BE" sz="4900" b="1" dirty="0" smtClean="0"/>
            </a:br>
            <a:r>
              <a:rPr lang="nl-BE" sz="4900" b="1" dirty="0"/>
              <a:t/>
            </a:r>
            <a:br>
              <a:rPr lang="nl-BE" sz="4900" b="1" dirty="0"/>
            </a:br>
            <a:r>
              <a:rPr lang="nl-BE" sz="4900" b="1" dirty="0"/>
              <a:t>A. </a:t>
            </a:r>
            <a:r>
              <a:rPr lang="nl-BE" sz="4900" b="1" dirty="0" smtClean="0"/>
              <a:t>Zoet</a:t>
            </a:r>
            <a:r>
              <a:rPr lang="nl-BE" sz="4900" b="1" dirty="0"/>
              <a:t>, zuur, bitter.</a:t>
            </a:r>
            <a:br>
              <a:rPr lang="nl-BE" sz="4900" b="1" dirty="0"/>
            </a:br>
            <a:r>
              <a:rPr lang="nl-BE" sz="4900" b="1" dirty="0">
                <a:solidFill>
                  <a:srgbClr val="0070C0"/>
                </a:solidFill>
              </a:rPr>
              <a:t>B.  Zoet, zuur, bitter en </a:t>
            </a:r>
            <a:r>
              <a:rPr lang="nl-BE" sz="4900" b="1" dirty="0" smtClean="0">
                <a:solidFill>
                  <a:srgbClr val="0070C0"/>
                </a:solidFill>
              </a:rPr>
              <a:t/>
            </a:r>
            <a:br>
              <a:rPr lang="nl-BE" sz="4900" b="1" dirty="0" smtClean="0">
                <a:solidFill>
                  <a:srgbClr val="0070C0"/>
                </a:solidFill>
              </a:rPr>
            </a:br>
            <a:r>
              <a:rPr lang="nl-BE" sz="4900" b="1" dirty="0" smtClean="0">
                <a:solidFill>
                  <a:srgbClr val="0070C0"/>
                </a:solidFill>
              </a:rPr>
              <a:t>     zout</a:t>
            </a:r>
            <a:r>
              <a:rPr lang="nl-BE" sz="4900" b="1" dirty="0">
                <a:solidFill>
                  <a:srgbClr val="0070C0"/>
                </a:solidFill>
              </a:rPr>
              <a:t>.</a:t>
            </a:r>
            <a:r>
              <a:rPr lang="nl-BE" sz="4900" b="1" dirty="0"/>
              <a:t/>
            </a:r>
            <a:br>
              <a:rPr lang="nl-BE" sz="4900" b="1" dirty="0"/>
            </a:b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3622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594928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BE" sz="4900" b="1" dirty="0">
                <a:solidFill>
                  <a:schemeClr val="accent5">
                    <a:lumMod val="75000"/>
                  </a:schemeClr>
                </a:solidFill>
              </a:rPr>
              <a:t>Vraag </a:t>
            </a:r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>3: </a:t>
            </a:r>
            <a:r>
              <a:rPr lang="nl-BE" sz="4900" b="1" dirty="0">
                <a:solidFill>
                  <a:schemeClr val="accent5">
                    <a:lumMod val="75000"/>
                  </a:schemeClr>
                </a:solidFill>
              </a:rPr>
              <a:t>Hebben we ook ons reukorgaan nodig om smaken </a:t>
            </a:r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>te </a:t>
            </a:r>
            <a:r>
              <a:rPr lang="nl-BE" sz="4900" b="1" dirty="0">
                <a:solidFill>
                  <a:schemeClr val="accent5">
                    <a:lumMod val="75000"/>
                  </a:schemeClr>
                </a:solidFill>
              </a:rPr>
              <a:t>kunnen </a:t>
            </a:r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>           proeven?</a:t>
            </a:r>
            <a:b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900" b="1" dirty="0"/>
              <a:t/>
            </a:r>
            <a:br>
              <a:rPr lang="nl-BE" sz="4900" b="1" dirty="0"/>
            </a:br>
            <a:r>
              <a:rPr lang="nl-BE" sz="4900" b="1" dirty="0">
                <a:solidFill>
                  <a:srgbClr val="0070C0"/>
                </a:solidFill>
              </a:rPr>
              <a:t>A. </a:t>
            </a:r>
            <a:r>
              <a:rPr lang="nl-BE" sz="4900" b="1" dirty="0" smtClean="0">
                <a:solidFill>
                  <a:srgbClr val="0070C0"/>
                </a:solidFill>
              </a:rPr>
              <a:t>Ja</a:t>
            </a:r>
            <a:r>
              <a:rPr lang="nl-BE" sz="4900" b="1" dirty="0">
                <a:solidFill>
                  <a:srgbClr val="0070C0"/>
                </a:solidFill>
              </a:rPr>
              <a:t>.</a:t>
            </a:r>
            <a:r>
              <a:rPr lang="nl-BE" sz="4900" b="1" dirty="0"/>
              <a:t/>
            </a:r>
            <a:br>
              <a:rPr lang="nl-BE" sz="4900" b="1" dirty="0"/>
            </a:br>
            <a:r>
              <a:rPr lang="nl-BE" sz="4900" b="1" dirty="0"/>
              <a:t>B.  Nee.</a:t>
            </a:r>
            <a:br>
              <a:rPr lang="nl-BE" sz="4900" b="1" dirty="0"/>
            </a:b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189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558924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BE" sz="4900" b="1" dirty="0">
                <a:solidFill>
                  <a:schemeClr val="accent5">
                    <a:lumMod val="75000"/>
                  </a:schemeClr>
                </a:solidFill>
              </a:rPr>
              <a:t>Vraag 2: Welke smaken kan </a:t>
            </a:r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>je proeven </a:t>
            </a:r>
            <a:r>
              <a:rPr lang="nl-BE" sz="4900" b="1" dirty="0">
                <a:solidFill>
                  <a:schemeClr val="accent5">
                    <a:lumMod val="75000"/>
                  </a:schemeClr>
                </a:solidFill>
              </a:rPr>
              <a:t>met je </a:t>
            </a:r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>               tong?</a:t>
            </a:r>
            <a:r>
              <a:rPr lang="nl-BE" sz="4900" b="1" dirty="0" smtClean="0"/>
              <a:t/>
            </a:r>
            <a:br>
              <a:rPr lang="nl-BE" sz="4900" b="1" dirty="0" smtClean="0"/>
            </a:br>
            <a:r>
              <a:rPr lang="nl-BE" sz="4900" b="1" dirty="0"/>
              <a:t/>
            </a:r>
            <a:br>
              <a:rPr lang="nl-BE" sz="4900" b="1" dirty="0"/>
            </a:br>
            <a:r>
              <a:rPr lang="nl-BE" sz="4900" b="1" dirty="0"/>
              <a:t>A. </a:t>
            </a:r>
            <a:r>
              <a:rPr lang="nl-BE" sz="4900" b="1" dirty="0" smtClean="0"/>
              <a:t>Zoet</a:t>
            </a:r>
            <a:r>
              <a:rPr lang="nl-BE" sz="4900" b="1" dirty="0"/>
              <a:t>, zuur, bitter.</a:t>
            </a:r>
            <a:br>
              <a:rPr lang="nl-BE" sz="4900" b="1" dirty="0"/>
            </a:br>
            <a:r>
              <a:rPr lang="nl-BE" sz="4900" b="1" dirty="0"/>
              <a:t>B.  Zoet, zuur, bitter en  </a:t>
            </a:r>
            <a:r>
              <a:rPr lang="nl-BE" sz="4900" b="1" dirty="0" smtClean="0"/>
              <a:t>  </a:t>
            </a:r>
            <a:br>
              <a:rPr lang="nl-BE" sz="4900" b="1" dirty="0" smtClean="0"/>
            </a:br>
            <a:r>
              <a:rPr lang="nl-BE" sz="4900" b="1" dirty="0" smtClean="0"/>
              <a:t>     zout</a:t>
            </a:r>
            <a:r>
              <a:rPr lang="nl-BE" sz="4900" b="1" dirty="0"/>
              <a:t>.</a:t>
            </a:r>
            <a:br>
              <a:rPr lang="nl-BE" sz="4900" b="1" dirty="0"/>
            </a:b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411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4149080"/>
            <a:ext cx="7024744" cy="1143000"/>
          </a:xfrm>
        </p:spPr>
        <p:txBody>
          <a:bodyPr>
            <a:noAutofit/>
          </a:bodyPr>
          <a:lstStyle/>
          <a:p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Vraag 4: Welke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smaak proef je met de voorkant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       van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de tong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/>
              <a:t/>
            </a:r>
            <a:br>
              <a:rPr lang="nl-NL" sz="4400" b="1" dirty="0"/>
            </a:br>
            <a:r>
              <a:rPr lang="nl-NL" sz="4400" b="1" dirty="0" smtClean="0"/>
              <a:t>A. Zuur.</a:t>
            </a:r>
            <a:br>
              <a:rPr lang="nl-NL" sz="4400" b="1" dirty="0" smtClean="0"/>
            </a:br>
            <a:r>
              <a:rPr lang="nl-NL" sz="4400" b="1" dirty="0" smtClean="0">
                <a:solidFill>
                  <a:srgbClr val="0070C0"/>
                </a:solidFill>
              </a:rPr>
              <a:t>B. Zoet.</a:t>
            </a:r>
            <a:endParaRPr lang="nl-BE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5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4149080"/>
            <a:ext cx="7024744" cy="1143000"/>
          </a:xfrm>
        </p:spPr>
        <p:txBody>
          <a:bodyPr>
            <a:noAutofit/>
          </a:bodyPr>
          <a:lstStyle/>
          <a:p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Vraag 5: Van welk fruit is </a:t>
            </a:r>
            <a:b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    de rozijn afkomstig?</a:t>
            </a: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/>
              <a:t/>
            </a:r>
            <a:br>
              <a:rPr lang="nl-BE" sz="4400" b="1" dirty="0"/>
            </a:br>
            <a:r>
              <a:rPr lang="nl-BE" sz="4400" b="1" dirty="0" smtClean="0">
                <a:solidFill>
                  <a:srgbClr val="0070C0"/>
                </a:solidFill>
              </a:rPr>
              <a:t>A. Druiven.</a:t>
            </a: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 smtClean="0"/>
              <a:t>B. Bosbessen.</a:t>
            </a:r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34128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4941168"/>
            <a:ext cx="7024744" cy="1143000"/>
          </a:xfrm>
        </p:spPr>
        <p:txBody>
          <a:bodyPr>
            <a:noAutofit/>
          </a:bodyPr>
          <a:lstStyle/>
          <a:p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Vraag 6: Wat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is het hoofdbestanddeel van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  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mayonaise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?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Van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wat heb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je het meeste    </a:t>
            </a:r>
            <a:b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              nodig? </a:t>
            </a: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/>
              <a:t>A. Ei.</a:t>
            </a:r>
            <a:br>
              <a:rPr lang="nl-NL" sz="4400" b="1" dirty="0" smtClean="0"/>
            </a:br>
            <a:r>
              <a:rPr lang="nl-NL" sz="4400" b="1" dirty="0" smtClean="0">
                <a:solidFill>
                  <a:srgbClr val="0070C0"/>
                </a:solidFill>
              </a:rPr>
              <a:t>B. Olie.</a:t>
            </a:r>
            <a:endParaRPr lang="nl-BE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4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4437112"/>
            <a:ext cx="7024744" cy="1143000"/>
          </a:xfrm>
        </p:spPr>
        <p:txBody>
          <a:bodyPr>
            <a:noAutofit/>
          </a:bodyPr>
          <a:lstStyle/>
          <a:p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Vraag 7: Wat is eigenlijk </a:t>
            </a:r>
            <a:b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       </a:t>
            </a: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‘Brussels lof’?</a:t>
            </a: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/>
              <a:t/>
            </a:r>
            <a:br>
              <a:rPr lang="nl-BE" sz="4400" b="1" dirty="0"/>
            </a:br>
            <a:r>
              <a:rPr lang="nl-BE" sz="4400" b="1" dirty="0" smtClean="0"/>
              <a:t>A. Schorseneren.</a:t>
            </a:r>
            <a:br>
              <a:rPr lang="nl-BE" sz="4400" b="1" dirty="0" smtClean="0"/>
            </a:br>
            <a:r>
              <a:rPr lang="nl-BE" sz="4400" b="1" dirty="0" smtClean="0">
                <a:solidFill>
                  <a:srgbClr val="0070C0"/>
                </a:solidFill>
              </a:rPr>
              <a:t>B. Witloof. </a:t>
            </a:r>
            <a:endParaRPr lang="nl-BE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4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4005064"/>
            <a:ext cx="7024744" cy="1143000"/>
          </a:xfrm>
        </p:spPr>
        <p:txBody>
          <a:bodyPr>
            <a:noAutofit/>
          </a:bodyPr>
          <a:lstStyle/>
          <a:p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Vraag 8</a:t>
            </a: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 Wat ontstaat er   </a:t>
            </a:r>
            <a:b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   wanneer suiker verhit   </a:t>
            </a:r>
            <a:b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                 wordt?</a:t>
            </a: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/>
              <a:t/>
            </a:r>
            <a:br>
              <a:rPr lang="nl-NL" sz="4400" b="1" dirty="0"/>
            </a:br>
            <a:r>
              <a:rPr lang="nl-NL" sz="4400" b="1" dirty="0" smtClean="0">
                <a:solidFill>
                  <a:srgbClr val="0070C0"/>
                </a:solidFill>
              </a:rPr>
              <a:t>A. Karamel.</a:t>
            </a: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/>
              <a:t>B. Glazuur.</a:t>
            </a:r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21321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941168"/>
            <a:ext cx="7528800" cy="1143000"/>
          </a:xfrm>
        </p:spPr>
        <p:txBody>
          <a:bodyPr>
            <a:normAutofit fontScale="90000"/>
          </a:bodyPr>
          <a:lstStyle/>
          <a:p>
            <a:r>
              <a:rPr lang="nl-BE" sz="4900" b="1" dirty="0">
                <a:solidFill>
                  <a:schemeClr val="accent5">
                    <a:lumMod val="75000"/>
                  </a:schemeClr>
                </a:solidFill>
              </a:rPr>
              <a:t>Vraag 9: </a:t>
            </a:r>
            <a:r>
              <a:rPr lang="nl-NL" sz="4900" b="1" dirty="0">
                <a:solidFill>
                  <a:schemeClr val="accent5">
                    <a:lumMod val="75000"/>
                  </a:schemeClr>
                </a:solidFill>
              </a:rPr>
              <a:t>Welk snoepgoed   </a:t>
            </a:r>
            <a:br>
              <a:rPr lang="nl-NL" sz="49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900" b="1" dirty="0">
                <a:solidFill>
                  <a:schemeClr val="accent5">
                    <a:lumMod val="75000"/>
                  </a:schemeClr>
                </a:solidFill>
              </a:rPr>
              <a:t>        wordt in het Frans </a:t>
            </a:r>
            <a:br>
              <a:rPr lang="nl-NL" sz="49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900" b="1" dirty="0">
                <a:solidFill>
                  <a:schemeClr val="accent5">
                    <a:lumMod val="75000"/>
                  </a:schemeClr>
                </a:solidFill>
              </a:rPr>
              <a:t>           ‘</a:t>
            </a:r>
            <a:r>
              <a:rPr lang="nl-NL" sz="4900" b="1" dirty="0" err="1">
                <a:solidFill>
                  <a:schemeClr val="accent5">
                    <a:lumMod val="75000"/>
                  </a:schemeClr>
                </a:solidFill>
              </a:rPr>
              <a:t>Barbe</a:t>
            </a:r>
            <a:r>
              <a:rPr lang="nl-NL" sz="4900" b="1" dirty="0">
                <a:solidFill>
                  <a:schemeClr val="accent5">
                    <a:lumMod val="75000"/>
                  </a:schemeClr>
                </a:solidFill>
              </a:rPr>
              <a:t> á papa’ </a:t>
            </a:r>
            <a:br>
              <a:rPr lang="nl-NL" sz="49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900" b="1" dirty="0">
                <a:solidFill>
                  <a:schemeClr val="accent5">
                    <a:lumMod val="75000"/>
                  </a:schemeClr>
                </a:solidFill>
              </a:rPr>
              <a:t>               genoemd?</a:t>
            </a:r>
            <a:r>
              <a:rPr lang="nl-NL" sz="4900" b="1" dirty="0" smtClean="0"/>
              <a:t/>
            </a:r>
            <a:br>
              <a:rPr lang="nl-NL" sz="4900" b="1" dirty="0" smtClean="0"/>
            </a:br>
            <a:r>
              <a:rPr lang="nl-NL" sz="4900" b="1" dirty="0"/>
              <a:t/>
            </a:r>
            <a:br>
              <a:rPr lang="nl-NL" sz="4900" b="1" dirty="0"/>
            </a:br>
            <a:r>
              <a:rPr lang="nl-NL" sz="4900" b="1" dirty="0" smtClean="0">
                <a:solidFill>
                  <a:srgbClr val="0070C0"/>
                </a:solidFill>
              </a:rPr>
              <a:t>A. Suikerspin.</a:t>
            </a:r>
            <a:r>
              <a:rPr lang="nl-NL" sz="4900" b="1" dirty="0" smtClean="0"/>
              <a:t/>
            </a:r>
            <a:br>
              <a:rPr lang="nl-NL" sz="4900" b="1" dirty="0" smtClean="0"/>
            </a:br>
            <a:r>
              <a:rPr lang="nl-NL" sz="4900" b="1" dirty="0" smtClean="0"/>
              <a:t>B. </a:t>
            </a:r>
            <a:r>
              <a:rPr lang="nl-BE" sz="4900" b="1" dirty="0" smtClean="0"/>
              <a:t>Appel met rode suiker      </a:t>
            </a:r>
            <a:br>
              <a:rPr lang="nl-BE" sz="4900" b="1" dirty="0" smtClean="0"/>
            </a:br>
            <a:r>
              <a:rPr lang="nl-BE" sz="4900" b="1" dirty="0" smtClean="0"/>
              <a:t>    overgoten.</a:t>
            </a:r>
            <a:endParaRPr lang="nl-BE" sz="4900" b="1" dirty="0"/>
          </a:p>
        </p:txBody>
      </p:sp>
    </p:spTree>
    <p:extLst>
      <p:ext uri="{BB962C8B-B14F-4D97-AF65-F5344CB8AC3E}">
        <p14:creationId xmlns:p14="http://schemas.microsoft.com/office/powerpoint/2010/main" val="32147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4581128"/>
            <a:ext cx="7024744" cy="1143000"/>
          </a:xfrm>
        </p:spPr>
        <p:txBody>
          <a:bodyPr>
            <a:noAutofit/>
          </a:bodyPr>
          <a:lstStyle/>
          <a:p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 Vraag 10: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Hoe wordt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geroosterd/gebakken  brood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met ham en kaas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ertussen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genoemd?</a:t>
            </a: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/>
              <a:t/>
            </a:r>
            <a:br>
              <a:rPr lang="nl-BE" sz="4400" b="1" dirty="0"/>
            </a:br>
            <a:r>
              <a:rPr lang="nl-BE" sz="4400" b="1" dirty="0" smtClean="0">
                <a:solidFill>
                  <a:srgbClr val="0070C0"/>
                </a:solidFill>
              </a:rPr>
              <a:t>A. Croque monsieur.</a:t>
            </a: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 smtClean="0"/>
              <a:t>B. Croque madame.</a:t>
            </a:r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12357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Picture 2" descr="Afbeeldingsresultaat voor smaa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4195"/>
            <a:ext cx="8933476" cy="659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69374" y="3861048"/>
            <a:ext cx="87860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8800" b="1" dirty="0" smtClean="0">
                <a:solidFill>
                  <a:schemeClr val="accent1">
                    <a:lumMod val="75000"/>
                  </a:schemeClr>
                </a:solidFill>
              </a:rPr>
              <a:t>Spreekwoorden</a:t>
            </a:r>
            <a:endParaRPr lang="nl-BE" sz="8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1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941168"/>
            <a:ext cx="7920880" cy="1143000"/>
          </a:xfrm>
        </p:spPr>
        <p:txBody>
          <a:bodyPr>
            <a:noAutofit/>
          </a:bodyPr>
          <a:lstStyle/>
          <a:p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Vraag 1: Wat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betekent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het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     spreekwoord: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‘Dat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smaakt naar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meer’</a:t>
            </a: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/>
              <a:t/>
            </a:r>
            <a:br>
              <a:rPr lang="nl-NL" sz="4400" b="1" dirty="0"/>
            </a:br>
            <a:r>
              <a:rPr lang="nl-NL" sz="4400" b="1" dirty="0" smtClean="0">
                <a:solidFill>
                  <a:srgbClr val="0070C0"/>
                </a:solidFill>
              </a:rPr>
              <a:t>A. </a:t>
            </a:r>
            <a:r>
              <a:rPr lang="nl-NL" sz="4400" b="1" dirty="0">
                <a:solidFill>
                  <a:srgbClr val="0070C0"/>
                </a:solidFill>
              </a:rPr>
              <a:t>Ik wil meer van dat.</a:t>
            </a: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/>
              <a:t>B. Ik heb nog niet genoeg </a:t>
            </a:r>
            <a:br>
              <a:rPr lang="nl-NL" sz="4400" b="1" dirty="0" smtClean="0"/>
            </a:br>
            <a:r>
              <a:rPr lang="nl-NL" sz="4400" b="1" dirty="0" smtClean="0"/>
              <a:t>    gegeten.</a:t>
            </a:r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40841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5157192"/>
            <a:ext cx="7992888" cy="114300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Vraag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2: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Wat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betekent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het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       spreekwoord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‘Er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is reuk noch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smaak aan’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/>
              <a:t>A. Het is van plastiek</a:t>
            </a:r>
            <a:r>
              <a:rPr lang="nl-NL" sz="4400" b="1" dirty="0"/>
              <a:t>.</a:t>
            </a: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>
                <a:solidFill>
                  <a:srgbClr val="0070C0"/>
                </a:solidFill>
              </a:rPr>
              <a:t>B.  Het </a:t>
            </a:r>
            <a:r>
              <a:rPr lang="nl-NL" sz="4400" b="1" dirty="0">
                <a:solidFill>
                  <a:srgbClr val="0070C0"/>
                </a:solidFill>
              </a:rPr>
              <a:t>is weinig waard, het </a:t>
            </a:r>
            <a:r>
              <a:rPr lang="nl-NL" sz="4400" b="1" dirty="0" smtClean="0">
                <a:solidFill>
                  <a:srgbClr val="0070C0"/>
                </a:solidFill>
              </a:rPr>
              <a:t/>
            </a:r>
            <a:br>
              <a:rPr lang="nl-NL" sz="4400" b="1" dirty="0" smtClean="0">
                <a:solidFill>
                  <a:srgbClr val="0070C0"/>
                </a:solidFill>
              </a:rPr>
            </a:br>
            <a:r>
              <a:rPr lang="nl-NL" sz="4400" b="1" dirty="0" smtClean="0">
                <a:solidFill>
                  <a:srgbClr val="0070C0"/>
                </a:solidFill>
              </a:rPr>
              <a:t>     is </a:t>
            </a:r>
            <a:r>
              <a:rPr lang="nl-NL" sz="4400" b="1" dirty="0">
                <a:solidFill>
                  <a:srgbClr val="0070C0"/>
                </a:solidFill>
              </a:rPr>
              <a:t>niet </a:t>
            </a:r>
            <a:r>
              <a:rPr lang="nl-NL" sz="4400" b="1" dirty="0" smtClean="0">
                <a:solidFill>
                  <a:srgbClr val="0070C0"/>
                </a:solidFill>
              </a:rPr>
              <a:t>interessant, </a:t>
            </a:r>
            <a:r>
              <a:rPr lang="nl-NL" sz="4400" b="1" dirty="0">
                <a:solidFill>
                  <a:srgbClr val="0070C0"/>
                </a:solidFill>
              </a:rPr>
              <a:t>het   </a:t>
            </a:r>
            <a:br>
              <a:rPr lang="nl-NL" sz="4400" b="1" dirty="0">
                <a:solidFill>
                  <a:srgbClr val="0070C0"/>
                </a:solidFill>
              </a:rPr>
            </a:br>
            <a:r>
              <a:rPr lang="nl-NL" sz="4400" b="1" dirty="0">
                <a:solidFill>
                  <a:srgbClr val="0070C0"/>
                </a:solidFill>
              </a:rPr>
              <a:t>     smaakt naar niets.</a:t>
            </a:r>
            <a:endParaRPr lang="nl-BE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1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60212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BE" sz="4900" b="1" dirty="0">
                <a:solidFill>
                  <a:schemeClr val="accent5">
                    <a:lumMod val="75000"/>
                  </a:schemeClr>
                </a:solidFill>
              </a:rPr>
              <a:t>Vraag </a:t>
            </a:r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>3: </a:t>
            </a:r>
            <a:r>
              <a:rPr lang="nl-BE" sz="4900" b="1" dirty="0">
                <a:solidFill>
                  <a:schemeClr val="accent5">
                    <a:lumMod val="75000"/>
                  </a:schemeClr>
                </a:solidFill>
              </a:rPr>
              <a:t>Hebben we ook ons reukorgaan nodig om smaken </a:t>
            </a:r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>te </a:t>
            </a:r>
            <a:r>
              <a:rPr lang="nl-BE" sz="4900" b="1" dirty="0">
                <a:solidFill>
                  <a:schemeClr val="accent5">
                    <a:lumMod val="75000"/>
                  </a:schemeClr>
                </a:solidFill>
              </a:rPr>
              <a:t>kunnen </a:t>
            </a:r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>           proeven?</a:t>
            </a:r>
            <a:r>
              <a:rPr lang="nl-BE" sz="4900" b="1" dirty="0" smtClean="0"/>
              <a:t/>
            </a:r>
            <a:br>
              <a:rPr lang="nl-BE" sz="4900" b="1" dirty="0" smtClean="0"/>
            </a:br>
            <a:r>
              <a:rPr lang="nl-BE" sz="4900" b="1" dirty="0"/>
              <a:t/>
            </a:r>
            <a:br>
              <a:rPr lang="nl-BE" sz="4900" b="1" dirty="0"/>
            </a:br>
            <a:r>
              <a:rPr lang="nl-BE" sz="4900" b="1" dirty="0"/>
              <a:t>A. </a:t>
            </a:r>
            <a:r>
              <a:rPr lang="nl-BE" sz="4900" b="1" dirty="0" smtClean="0"/>
              <a:t>Ja</a:t>
            </a:r>
            <a:r>
              <a:rPr lang="nl-BE" sz="4900" b="1" dirty="0"/>
              <a:t>.</a:t>
            </a:r>
            <a:br>
              <a:rPr lang="nl-BE" sz="4900" b="1" dirty="0"/>
            </a:br>
            <a:r>
              <a:rPr lang="nl-BE" sz="4900" b="1" dirty="0"/>
              <a:t>B.  Nee.</a:t>
            </a:r>
            <a:br>
              <a:rPr lang="nl-BE" sz="4900" b="1" dirty="0"/>
            </a:b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959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676456" cy="1143000"/>
          </a:xfrm>
        </p:spPr>
        <p:txBody>
          <a:bodyPr>
            <a:noAutofit/>
          </a:bodyPr>
          <a:lstStyle/>
          <a:p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Vraag 3: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Wat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betekent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     het spreekwoord: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‘Over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smaak valt niet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te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            twisten’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>
                <a:solidFill>
                  <a:srgbClr val="0070C0"/>
                </a:solidFill>
              </a:rPr>
              <a:t>A. </a:t>
            </a:r>
            <a:r>
              <a:rPr lang="nl-NL" sz="4400" b="1" dirty="0">
                <a:solidFill>
                  <a:srgbClr val="0070C0"/>
                </a:solidFill>
              </a:rPr>
              <a:t>O</a:t>
            </a:r>
            <a:r>
              <a:rPr lang="nl-NL" sz="4400" b="1" dirty="0" smtClean="0">
                <a:solidFill>
                  <a:srgbClr val="0070C0"/>
                </a:solidFill>
              </a:rPr>
              <a:t>ver </a:t>
            </a:r>
            <a:r>
              <a:rPr lang="nl-NL" sz="4400" b="1" dirty="0">
                <a:solidFill>
                  <a:srgbClr val="0070C0"/>
                </a:solidFill>
              </a:rPr>
              <a:t>verschil in smaak </a:t>
            </a:r>
            <a:r>
              <a:rPr lang="nl-NL" sz="4400" b="1" dirty="0" smtClean="0">
                <a:solidFill>
                  <a:srgbClr val="0070C0"/>
                </a:solidFill>
              </a:rPr>
              <a:t/>
            </a:r>
            <a:br>
              <a:rPr lang="nl-NL" sz="4400" b="1" dirty="0" smtClean="0">
                <a:solidFill>
                  <a:srgbClr val="0070C0"/>
                </a:solidFill>
              </a:rPr>
            </a:br>
            <a:r>
              <a:rPr lang="nl-NL" sz="4400" b="1" dirty="0" smtClean="0">
                <a:solidFill>
                  <a:srgbClr val="0070C0"/>
                </a:solidFill>
              </a:rPr>
              <a:t>     moet </a:t>
            </a:r>
            <a:r>
              <a:rPr lang="nl-NL" sz="4400" b="1" dirty="0">
                <a:solidFill>
                  <a:srgbClr val="0070C0"/>
                </a:solidFill>
              </a:rPr>
              <a:t>men geen ruzie </a:t>
            </a:r>
            <a:r>
              <a:rPr lang="nl-NL" sz="4400" b="1" dirty="0" smtClean="0">
                <a:solidFill>
                  <a:srgbClr val="0070C0"/>
                </a:solidFill>
              </a:rPr>
              <a:t/>
            </a:r>
            <a:br>
              <a:rPr lang="nl-NL" sz="4400" b="1" dirty="0" smtClean="0">
                <a:solidFill>
                  <a:srgbClr val="0070C0"/>
                </a:solidFill>
              </a:rPr>
            </a:br>
            <a:r>
              <a:rPr lang="nl-NL" sz="4400" b="1" dirty="0" smtClean="0">
                <a:solidFill>
                  <a:srgbClr val="0070C0"/>
                </a:solidFill>
              </a:rPr>
              <a:t>     maken.</a:t>
            </a: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/>
              <a:t>B. Iedereen lust hetzelfde.</a:t>
            </a:r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23942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064896" cy="114300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Vraag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4: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Wat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betekent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         het spreekwoord: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‘Honger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is de beste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kok’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>
                <a:solidFill>
                  <a:srgbClr val="0070C0"/>
                </a:solidFill>
              </a:rPr>
              <a:t>A. </a:t>
            </a:r>
            <a:r>
              <a:rPr lang="nl-NL" sz="4400" b="1" dirty="0">
                <a:solidFill>
                  <a:srgbClr val="0070C0"/>
                </a:solidFill>
              </a:rPr>
              <a:t>W</a:t>
            </a:r>
            <a:r>
              <a:rPr lang="nl-NL" sz="4400" b="1" dirty="0" smtClean="0">
                <a:solidFill>
                  <a:srgbClr val="0070C0"/>
                </a:solidFill>
              </a:rPr>
              <a:t>anneer je </a:t>
            </a:r>
            <a:r>
              <a:rPr lang="nl-NL" sz="4400" b="1" dirty="0">
                <a:solidFill>
                  <a:srgbClr val="0070C0"/>
                </a:solidFill>
              </a:rPr>
              <a:t>honger </a:t>
            </a:r>
            <a:r>
              <a:rPr lang="nl-NL" sz="4400" b="1" dirty="0" smtClean="0">
                <a:solidFill>
                  <a:srgbClr val="0070C0"/>
                </a:solidFill>
              </a:rPr>
              <a:t/>
            </a:r>
            <a:br>
              <a:rPr lang="nl-NL" sz="4400" b="1" dirty="0" smtClean="0">
                <a:solidFill>
                  <a:srgbClr val="0070C0"/>
                </a:solidFill>
              </a:rPr>
            </a:br>
            <a:r>
              <a:rPr lang="nl-NL" sz="4400" b="1" dirty="0" smtClean="0">
                <a:solidFill>
                  <a:srgbClr val="0070C0"/>
                </a:solidFill>
              </a:rPr>
              <a:t>     hebt, </a:t>
            </a:r>
            <a:r>
              <a:rPr lang="nl-NL" sz="4400" b="1" dirty="0">
                <a:solidFill>
                  <a:srgbClr val="0070C0"/>
                </a:solidFill>
              </a:rPr>
              <a:t>smaakt alles </a:t>
            </a:r>
            <a:r>
              <a:rPr lang="nl-NL" sz="4400" b="1" dirty="0" smtClean="0">
                <a:solidFill>
                  <a:srgbClr val="0070C0"/>
                </a:solidFill>
              </a:rPr>
              <a:t>goed.</a:t>
            </a: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/>
              <a:t>B. Je kan alleen lekker      </a:t>
            </a:r>
            <a:br>
              <a:rPr lang="nl-NL" sz="4400" b="1" dirty="0" smtClean="0"/>
            </a:br>
            <a:r>
              <a:rPr lang="nl-NL" sz="4400" b="1" dirty="0" smtClean="0"/>
              <a:t>     koken als je echt </a:t>
            </a:r>
            <a:br>
              <a:rPr lang="nl-NL" sz="4400" b="1" dirty="0" smtClean="0"/>
            </a:br>
            <a:r>
              <a:rPr lang="nl-NL" sz="4400" b="1" dirty="0" smtClean="0"/>
              <a:t>     honger hebt.</a:t>
            </a:r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33263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7920880" cy="114300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Vraag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5: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Wat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betekent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       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het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spreekwoord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‘Eigen bier smaakt het best’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rgbClr val="0070C0"/>
                </a:solidFill>
              </a:rPr>
              <a:t>A. Iets wat </a:t>
            </a:r>
            <a:r>
              <a:rPr lang="nl-NL" sz="4400" b="1" dirty="0" smtClean="0">
                <a:solidFill>
                  <a:srgbClr val="0070C0"/>
                </a:solidFill>
              </a:rPr>
              <a:t>je </a:t>
            </a:r>
            <a:r>
              <a:rPr lang="nl-NL" sz="4400" b="1" dirty="0" smtClean="0">
                <a:solidFill>
                  <a:srgbClr val="0070C0"/>
                </a:solidFill>
              </a:rPr>
              <a:t>zelf maakt, </a:t>
            </a:r>
            <a:br>
              <a:rPr lang="nl-NL" sz="4400" b="1" dirty="0" smtClean="0">
                <a:solidFill>
                  <a:srgbClr val="0070C0"/>
                </a:solidFill>
              </a:rPr>
            </a:br>
            <a:r>
              <a:rPr lang="nl-NL" sz="4400" b="1" dirty="0" smtClean="0">
                <a:solidFill>
                  <a:srgbClr val="0070C0"/>
                </a:solidFill>
              </a:rPr>
              <a:t>    </a:t>
            </a:r>
            <a:r>
              <a:rPr lang="nl-NL" sz="4400" b="1" dirty="0" smtClean="0">
                <a:solidFill>
                  <a:srgbClr val="0070C0"/>
                </a:solidFill>
              </a:rPr>
              <a:t>smaakt  gewoonlijk beter.</a:t>
            </a: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/>
              <a:t>B. Belgisch bier is het    </a:t>
            </a:r>
            <a:br>
              <a:rPr lang="nl-NL" sz="4400" b="1" dirty="0" smtClean="0"/>
            </a:br>
            <a:r>
              <a:rPr lang="nl-NL" sz="4400" b="1" dirty="0" smtClean="0"/>
              <a:t>    lekkerste.</a:t>
            </a:r>
            <a:endParaRPr lang="nl-BE" sz="4400" dirty="0"/>
          </a:p>
        </p:txBody>
      </p:sp>
    </p:spTree>
    <p:extLst>
      <p:ext uri="{BB962C8B-B14F-4D97-AF65-F5344CB8AC3E}">
        <p14:creationId xmlns:p14="http://schemas.microsoft.com/office/powerpoint/2010/main" val="7662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5445224"/>
            <a:ext cx="7992888" cy="114300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Vraag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6: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Wat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betekent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         het spreekwoord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‘Wijn smaakt altijd naar de   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 stok’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/>
              <a:t>A. Niet </a:t>
            </a:r>
            <a:r>
              <a:rPr lang="nl-NL" sz="4400" b="1" dirty="0" smtClean="0"/>
              <a:t>alleen </a:t>
            </a:r>
            <a:r>
              <a:rPr lang="nl-NL" sz="4400" b="1" dirty="0" smtClean="0"/>
              <a:t>druiven    </a:t>
            </a:r>
            <a:br>
              <a:rPr lang="nl-NL" sz="4400" b="1" dirty="0" smtClean="0"/>
            </a:br>
            <a:r>
              <a:rPr lang="nl-NL" sz="4400" b="1" dirty="0" smtClean="0"/>
              <a:t>     geven smaak aan wijn.</a:t>
            </a:r>
            <a:br>
              <a:rPr lang="nl-NL" sz="4400" b="1" dirty="0" smtClean="0"/>
            </a:br>
            <a:r>
              <a:rPr lang="nl-NL" sz="4400" b="1" dirty="0" smtClean="0">
                <a:solidFill>
                  <a:srgbClr val="0070C0"/>
                </a:solidFill>
              </a:rPr>
              <a:t>B. De afkomst van iets laat </a:t>
            </a:r>
            <a:br>
              <a:rPr lang="nl-NL" sz="4400" b="1" dirty="0" smtClean="0">
                <a:solidFill>
                  <a:srgbClr val="0070C0"/>
                </a:solidFill>
              </a:rPr>
            </a:br>
            <a:r>
              <a:rPr lang="nl-NL" sz="4400" b="1" dirty="0" smtClean="0">
                <a:solidFill>
                  <a:srgbClr val="0070C0"/>
                </a:solidFill>
              </a:rPr>
              <a:t>     zich altijd zien.</a:t>
            </a:r>
            <a:endParaRPr lang="nl-BE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064896" cy="114300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Vraag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7: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Wat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betekent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         het spreekwoord: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‘Iemand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de oren van het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          hoofd eten’ </a:t>
            </a: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/>
              <a:t/>
            </a:r>
            <a:br>
              <a:rPr lang="nl-NL" sz="4400" b="1" dirty="0"/>
            </a:br>
            <a:r>
              <a:rPr lang="nl-NL" sz="4400" b="1" dirty="0" smtClean="0"/>
              <a:t>A. Zo verliefd zijn dat je niet </a:t>
            </a:r>
            <a:br>
              <a:rPr lang="nl-NL" sz="4400" b="1" dirty="0" smtClean="0"/>
            </a:br>
            <a:r>
              <a:rPr lang="nl-NL" sz="4400" b="1" dirty="0" smtClean="0"/>
              <a:t>     van hem/haar kan</a:t>
            </a:r>
            <a:br>
              <a:rPr lang="nl-NL" sz="4400" b="1" dirty="0" smtClean="0"/>
            </a:br>
            <a:r>
              <a:rPr lang="nl-NL" sz="4400" b="1" dirty="0" smtClean="0"/>
              <a:t>     afblijven.</a:t>
            </a:r>
            <a:br>
              <a:rPr lang="nl-NL" sz="4400" b="1" dirty="0" smtClean="0"/>
            </a:br>
            <a:r>
              <a:rPr lang="nl-NL" sz="4400" b="1" dirty="0" smtClean="0">
                <a:solidFill>
                  <a:srgbClr val="0070C0"/>
                </a:solidFill>
              </a:rPr>
              <a:t>B. </a:t>
            </a:r>
            <a:r>
              <a:rPr lang="nl-NL" sz="4400" b="1" dirty="0" smtClean="0">
                <a:solidFill>
                  <a:srgbClr val="0070C0"/>
                </a:solidFill>
              </a:rPr>
              <a:t>Erg veel </a:t>
            </a:r>
            <a:r>
              <a:rPr lang="nl-NL" sz="4400" b="1" dirty="0" smtClean="0">
                <a:solidFill>
                  <a:srgbClr val="0070C0"/>
                </a:solidFill>
              </a:rPr>
              <a:t>eten.</a:t>
            </a:r>
            <a:endParaRPr lang="nl-BE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5157192"/>
            <a:ext cx="7920880" cy="114300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Vraag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8: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Wat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betekent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         het spreekwoord: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‘Roet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in het eten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gooien’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rgbClr val="0070C0"/>
                </a:solidFill>
              </a:rPr>
              <a:t/>
            </a:r>
            <a:br>
              <a:rPr lang="nl-NL" sz="4400" b="1" dirty="0" smtClean="0">
                <a:solidFill>
                  <a:srgbClr val="0070C0"/>
                </a:solidFill>
              </a:rPr>
            </a:br>
            <a:r>
              <a:rPr lang="nl-NL" sz="4400" b="1" dirty="0" smtClean="0">
                <a:solidFill>
                  <a:srgbClr val="0070C0"/>
                </a:solidFill>
              </a:rPr>
              <a:t>A. </a:t>
            </a:r>
            <a:r>
              <a:rPr lang="nl-NL" sz="4400" b="1" dirty="0">
                <a:solidFill>
                  <a:srgbClr val="0070C0"/>
                </a:solidFill>
              </a:rPr>
              <a:t>D</a:t>
            </a:r>
            <a:r>
              <a:rPr lang="nl-NL" sz="4400" b="1" dirty="0" smtClean="0">
                <a:solidFill>
                  <a:srgbClr val="0070C0"/>
                </a:solidFill>
              </a:rPr>
              <a:t>e </a:t>
            </a:r>
            <a:r>
              <a:rPr lang="nl-NL" sz="4400" b="1" dirty="0">
                <a:solidFill>
                  <a:srgbClr val="0070C0"/>
                </a:solidFill>
              </a:rPr>
              <a:t>pret bederven of een </a:t>
            </a:r>
            <a:r>
              <a:rPr lang="nl-NL" sz="4400" b="1" dirty="0" smtClean="0">
                <a:solidFill>
                  <a:srgbClr val="0070C0"/>
                </a:solidFill>
              </a:rPr>
              <a:t/>
            </a:r>
            <a:br>
              <a:rPr lang="nl-NL" sz="4400" b="1" dirty="0" smtClean="0">
                <a:solidFill>
                  <a:srgbClr val="0070C0"/>
                </a:solidFill>
              </a:rPr>
            </a:br>
            <a:r>
              <a:rPr lang="nl-NL" sz="4400" b="1" dirty="0" smtClean="0">
                <a:solidFill>
                  <a:srgbClr val="0070C0"/>
                </a:solidFill>
              </a:rPr>
              <a:t>     plan </a:t>
            </a:r>
            <a:r>
              <a:rPr lang="nl-NL" sz="4400" b="1" dirty="0">
                <a:solidFill>
                  <a:srgbClr val="0070C0"/>
                </a:solidFill>
              </a:rPr>
              <a:t>laten </a:t>
            </a:r>
            <a:r>
              <a:rPr lang="nl-NL" sz="4400" b="1" dirty="0" smtClean="0">
                <a:solidFill>
                  <a:srgbClr val="0070C0"/>
                </a:solidFill>
              </a:rPr>
              <a:t>mislukken.</a:t>
            </a:r>
            <a:br>
              <a:rPr lang="nl-NL" sz="4400" b="1" dirty="0" smtClean="0">
                <a:solidFill>
                  <a:srgbClr val="0070C0"/>
                </a:solidFill>
              </a:rPr>
            </a:br>
            <a:r>
              <a:rPr lang="nl-NL" sz="4400" b="1" dirty="0" smtClean="0"/>
              <a:t>B. Verkeerde kruiden   </a:t>
            </a:r>
            <a:br>
              <a:rPr lang="nl-NL" sz="4400" b="1" dirty="0" smtClean="0"/>
            </a:br>
            <a:r>
              <a:rPr lang="nl-NL" sz="4400" b="1" dirty="0" smtClean="0"/>
              <a:t>     gebruiken.</a:t>
            </a:r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32335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869160"/>
            <a:ext cx="7776864" cy="114300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Vraag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9: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Wat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betekent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         het spreekwoord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‘Het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smelt als boter in de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               mond’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rgbClr val="0070C0"/>
                </a:solidFill>
              </a:rPr>
              <a:t>A. Het </a:t>
            </a:r>
            <a:r>
              <a:rPr lang="nl-NL" sz="4400" b="1" dirty="0">
                <a:solidFill>
                  <a:srgbClr val="0070C0"/>
                </a:solidFill>
              </a:rPr>
              <a:t>is erg </a:t>
            </a:r>
            <a:r>
              <a:rPr lang="nl-NL" sz="4400" b="1" dirty="0" smtClean="0">
                <a:solidFill>
                  <a:srgbClr val="0070C0"/>
                </a:solidFill>
              </a:rPr>
              <a:t>mals.</a:t>
            </a: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/>
              <a:t>B.  Het is vloeibaar</a:t>
            </a:r>
            <a:br>
              <a:rPr lang="nl-NL" sz="4400" b="1" dirty="0" smtClean="0"/>
            </a:br>
            <a:r>
              <a:rPr lang="nl-NL" sz="4400" b="1" dirty="0" smtClean="0"/>
              <a:t>     geworden.</a:t>
            </a:r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25860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7920880" cy="1143000"/>
          </a:xfrm>
        </p:spPr>
        <p:txBody>
          <a:bodyPr>
            <a:noAutofit/>
          </a:bodyPr>
          <a:lstStyle/>
          <a:p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Vraag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10: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Wat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betekent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         het spreekwoord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nl-NL" sz="4400" b="1" dirty="0"/>
              <a:t> </a:t>
            </a: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/>
              <a:t> 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‘Zijn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natje en zijn droogje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lusten’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sz="4400" b="1" dirty="0"/>
              <a:t/>
            </a:r>
            <a:br>
              <a:rPr lang="nl-NL" sz="4400" b="1" dirty="0"/>
            </a:br>
            <a:r>
              <a:rPr lang="nl-NL" sz="4400" b="1" dirty="0" smtClean="0"/>
              <a:t>A. Liever droge   </a:t>
            </a:r>
            <a:br>
              <a:rPr lang="nl-NL" sz="4400" b="1" dirty="0" smtClean="0"/>
            </a:br>
            <a:r>
              <a:rPr lang="nl-NL" sz="4400" b="1" dirty="0" smtClean="0"/>
              <a:t>     boterhammen eten.</a:t>
            </a:r>
            <a:br>
              <a:rPr lang="nl-NL" sz="4400" b="1" dirty="0" smtClean="0"/>
            </a:br>
            <a:r>
              <a:rPr lang="nl-NL" sz="4400" b="1" dirty="0" smtClean="0">
                <a:solidFill>
                  <a:srgbClr val="0070C0"/>
                </a:solidFill>
              </a:rPr>
              <a:t>B. Graag </a:t>
            </a:r>
            <a:r>
              <a:rPr lang="nl-NL" sz="4400" b="1" dirty="0">
                <a:solidFill>
                  <a:srgbClr val="0070C0"/>
                </a:solidFill>
              </a:rPr>
              <a:t>eten en </a:t>
            </a:r>
            <a:r>
              <a:rPr lang="nl-NL" sz="4400" b="1" dirty="0" smtClean="0">
                <a:solidFill>
                  <a:srgbClr val="0070C0"/>
                </a:solidFill>
              </a:rPr>
              <a:t>drinken.</a:t>
            </a:r>
            <a:endParaRPr lang="nl-BE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Picture 2" descr="Afbeeldingsresultaat voor smaa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4195"/>
            <a:ext cx="8933476" cy="659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540643" y="4939233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sz="8800" b="1" dirty="0" smtClean="0">
                <a:solidFill>
                  <a:schemeClr val="accent1">
                    <a:lumMod val="75000"/>
                  </a:schemeClr>
                </a:solidFill>
              </a:rPr>
              <a:t>   Fotoronde</a:t>
            </a:r>
            <a:endParaRPr lang="nl-BE" sz="8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3016"/>
            <a:ext cx="4204237" cy="265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5301208"/>
            <a:ext cx="7992888" cy="1143000"/>
          </a:xfrm>
        </p:spPr>
        <p:txBody>
          <a:bodyPr>
            <a:noAutofit/>
          </a:bodyPr>
          <a:lstStyle/>
          <a:p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Vraag 1: Deze vruchtjes hebben een anijs smaak en zouden een geneeskundige werking hebben. Hoe heten ze?</a:t>
            </a:r>
            <a:b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BE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 smtClean="0">
                <a:solidFill>
                  <a:srgbClr val="0070C0"/>
                </a:solidFill>
              </a:rPr>
              <a:t>A. Steranijs.</a:t>
            </a:r>
            <a:br>
              <a:rPr lang="nl-BE" sz="4400" b="1" dirty="0" smtClean="0">
                <a:solidFill>
                  <a:srgbClr val="0070C0"/>
                </a:solidFill>
              </a:rPr>
            </a:br>
            <a:r>
              <a:rPr lang="nl-BE" sz="4400" b="1" dirty="0" smtClean="0"/>
              <a:t>B.</a:t>
            </a:r>
            <a:r>
              <a:rPr lang="nl-BE" sz="4400" b="1" dirty="0"/>
              <a:t> Nootmuskaat.</a:t>
            </a:r>
          </a:p>
        </p:txBody>
      </p:sp>
    </p:spTree>
    <p:extLst>
      <p:ext uri="{BB962C8B-B14F-4D97-AF65-F5344CB8AC3E}">
        <p14:creationId xmlns:p14="http://schemas.microsoft.com/office/powerpoint/2010/main" val="35574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4149080"/>
            <a:ext cx="7024744" cy="1143000"/>
          </a:xfrm>
        </p:spPr>
        <p:txBody>
          <a:bodyPr>
            <a:noAutofit/>
          </a:bodyPr>
          <a:lstStyle/>
          <a:p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Vraag 4: Welke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smaak proef je met de voorkant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       van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de tong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/>
              <a:t/>
            </a:r>
            <a:br>
              <a:rPr lang="nl-NL" sz="4400" b="1" dirty="0"/>
            </a:br>
            <a:r>
              <a:rPr lang="nl-NL" sz="4400" b="1" dirty="0" smtClean="0"/>
              <a:t>A. Zuur.</a:t>
            </a:r>
            <a:br>
              <a:rPr lang="nl-NL" sz="4400" b="1" dirty="0" smtClean="0"/>
            </a:br>
            <a:r>
              <a:rPr lang="nl-NL" sz="4400" b="1" dirty="0" smtClean="0"/>
              <a:t>B. Zoet.</a:t>
            </a:r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14894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869160"/>
            <a:ext cx="7528800" cy="1143000"/>
          </a:xfrm>
        </p:spPr>
        <p:txBody>
          <a:bodyPr>
            <a:noAutofit/>
          </a:bodyPr>
          <a:lstStyle/>
          <a:p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BE" sz="4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  Vraag 2: Saffraan komt van een bloem. Hoe heet </a:t>
            </a:r>
            <a:b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         deze bloem?</a:t>
            </a: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 smtClean="0">
                <a:solidFill>
                  <a:srgbClr val="0070C0"/>
                </a:solidFill>
              </a:rPr>
              <a:t>A. Saffraan krokus.</a:t>
            </a: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 smtClean="0"/>
              <a:t>B. Saffraan narcis.</a:t>
            </a:r>
            <a:endParaRPr lang="nl-BE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3467100"/>
            <a:ext cx="32575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8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458112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>   Vraag 3: Welk gerecht </a:t>
            </a:r>
            <a:b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>        zie je op de foto?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sz="4900" b="1" dirty="0" smtClean="0"/>
              <a:t>A. Scampi’s.</a:t>
            </a:r>
            <a:br>
              <a:rPr lang="nl-BE" sz="4900" b="1" dirty="0" smtClean="0"/>
            </a:br>
            <a:r>
              <a:rPr lang="nl-BE" sz="4900" b="1" dirty="0" smtClean="0">
                <a:solidFill>
                  <a:srgbClr val="0070C0"/>
                </a:solidFill>
              </a:rPr>
              <a:t>B. Karakollen.</a:t>
            </a:r>
            <a:endParaRPr lang="nl-BE" sz="49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36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950296"/>
            <a:ext cx="7816832" cy="1143000"/>
          </a:xfrm>
        </p:spPr>
        <p:txBody>
          <a:bodyPr>
            <a:noAutofit/>
          </a:bodyPr>
          <a:lstStyle/>
          <a:p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Vraag 4: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Deze knol smaak 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lichtelijk zoet en </a:t>
            </a:r>
            <a:r>
              <a:rPr lang="nl-NL" sz="4400" b="1" dirty="0" err="1" smtClean="0">
                <a:solidFill>
                  <a:schemeClr val="accent5">
                    <a:lumMod val="75000"/>
                  </a:schemeClr>
                </a:solidFill>
              </a:rPr>
              <a:t>notig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. Je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kan hem ook rauw eten.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      Welke groente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is dit?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/>
              <a:t>A. Rode aardappel.</a:t>
            </a:r>
            <a:br>
              <a:rPr lang="nl-NL" sz="4400" b="1" dirty="0" smtClean="0"/>
            </a:br>
            <a:r>
              <a:rPr lang="nl-NL" sz="4400" b="1" dirty="0" smtClean="0">
                <a:solidFill>
                  <a:srgbClr val="0070C0"/>
                </a:solidFill>
              </a:rPr>
              <a:t>B. Aardpeer.</a:t>
            </a:r>
            <a:endParaRPr lang="nl-BE" sz="44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558" y="3284984"/>
            <a:ext cx="314203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0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3861048"/>
            <a:ext cx="7024744" cy="1143000"/>
          </a:xfrm>
        </p:spPr>
        <p:txBody>
          <a:bodyPr>
            <a:noAutofit/>
          </a:bodyPr>
          <a:lstStyle/>
          <a:p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Vraag 5: </a:t>
            </a: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Welke </a:t>
            </a: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vrucht </a:t>
            </a: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b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      zie je </a:t>
            </a: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op de foto?</a:t>
            </a: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/>
              <a:t/>
            </a:r>
            <a:br>
              <a:rPr lang="nl-BE" sz="4400" b="1" dirty="0"/>
            </a:br>
            <a:r>
              <a:rPr lang="nl-BE" sz="4400" b="1" dirty="0" smtClean="0">
                <a:solidFill>
                  <a:srgbClr val="0070C0"/>
                </a:solidFill>
              </a:rPr>
              <a:t>A. Een mispel.</a:t>
            </a: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 smtClean="0"/>
              <a:t>B. Een eikel.</a:t>
            </a:r>
            <a:endParaRPr lang="nl-BE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708920"/>
            <a:ext cx="3834755" cy="361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0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ol-au-vent 'grand-mère'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64904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1" y="5433367"/>
            <a:ext cx="8184909" cy="1143000"/>
          </a:xfrm>
        </p:spPr>
        <p:txBody>
          <a:bodyPr>
            <a:normAutofit fontScale="90000"/>
          </a:bodyPr>
          <a:lstStyle/>
          <a:p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>Vraag 6: Op de foto zie je een ‘</a:t>
            </a:r>
            <a:r>
              <a:rPr lang="nl-BE" sz="4900" b="1" dirty="0" err="1" smtClean="0">
                <a:solidFill>
                  <a:schemeClr val="accent5">
                    <a:lumMod val="75000"/>
                  </a:schemeClr>
                </a:solidFill>
              </a:rPr>
              <a:t>videeke</a:t>
            </a:r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>’. Welk is de juiste Nederlandstalige benaming van </a:t>
            </a:r>
            <a:r>
              <a:rPr lang="nl-BE" sz="4900" b="1" dirty="0" err="1" smtClean="0">
                <a:solidFill>
                  <a:schemeClr val="accent5">
                    <a:lumMod val="75000"/>
                  </a:schemeClr>
                </a:solidFill>
              </a:rPr>
              <a:t>videe</a:t>
            </a:r>
            <a:r>
              <a:rPr lang="nl-BE" sz="4900" b="1" dirty="0" smtClean="0">
                <a:solidFill>
                  <a:schemeClr val="accent5">
                    <a:lumMod val="75000"/>
                  </a:schemeClr>
                </a:solidFill>
              </a:rPr>
              <a:t> of      vol-au-vent?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sz="4900" b="1" dirty="0" smtClean="0"/>
              <a:t>A. Pasteitje.</a:t>
            </a:r>
            <a:br>
              <a:rPr lang="nl-BE" sz="4900" b="1" dirty="0" smtClean="0"/>
            </a:br>
            <a:r>
              <a:rPr lang="nl-BE" sz="4900" b="1" dirty="0" smtClean="0">
                <a:solidFill>
                  <a:srgbClr val="0070C0"/>
                </a:solidFill>
              </a:rPr>
              <a:t>B.</a:t>
            </a:r>
            <a:r>
              <a:rPr lang="nl-BE" sz="4900" b="1" dirty="0">
                <a:solidFill>
                  <a:srgbClr val="0070C0"/>
                </a:solidFill>
              </a:rPr>
              <a:t> Koninginnenhapje.</a:t>
            </a:r>
          </a:p>
        </p:txBody>
      </p:sp>
    </p:spTree>
    <p:extLst>
      <p:ext uri="{BB962C8B-B14F-4D97-AF65-F5344CB8AC3E}">
        <p14:creationId xmlns:p14="http://schemas.microsoft.com/office/powerpoint/2010/main" val="37560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221088"/>
            <a:ext cx="7024744" cy="1143000"/>
          </a:xfrm>
        </p:spPr>
        <p:txBody>
          <a:bodyPr>
            <a:noAutofit/>
          </a:bodyPr>
          <a:lstStyle/>
          <a:p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       Vraag 7: Welke          </a:t>
            </a:r>
            <a:b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  groente staat er op de    </a:t>
            </a:r>
            <a:b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foto?</a:t>
            </a: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/>
              <a:t/>
            </a:r>
            <a:br>
              <a:rPr lang="nl-BE" sz="4400" b="1" dirty="0"/>
            </a:br>
            <a:r>
              <a:rPr lang="nl-BE" sz="4400" b="1" dirty="0" smtClean="0"/>
              <a:t>A. Savooikool.</a:t>
            </a:r>
            <a:br>
              <a:rPr lang="nl-BE" sz="4400" b="1" dirty="0" smtClean="0"/>
            </a:br>
            <a:r>
              <a:rPr lang="nl-BE" sz="4400" b="1" dirty="0" smtClean="0">
                <a:solidFill>
                  <a:srgbClr val="0070C0"/>
                </a:solidFill>
              </a:rPr>
              <a:t>B. Palmkool.</a:t>
            </a:r>
            <a:endParaRPr lang="nl-BE" sz="44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Afbeeldingsresultaat voor palmkoo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35" y="2780928"/>
            <a:ext cx="4530765" cy="34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97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08921"/>
            <a:ext cx="5076056" cy="319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3735499"/>
            <a:ext cx="7024744" cy="1143000"/>
          </a:xfrm>
        </p:spPr>
        <p:txBody>
          <a:bodyPr>
            <a:noAutofit/>
          </a:bodyPr>
          <a:lstStyle/>
          <a:p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Vraag 8: Welke </a:t>
            </a: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vrucht </a:t>
            </a: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           </a:t>
            </a: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is</a:t>
            </a: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dit?</a:t>
            </a: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/>
              <a:t/>
            </a:r>
            <a:br>
              <a:rPr lang="nl-BE" sz="4400" b="1" dirty="0"/>
            </a:br>
            <a:r>
              <a:rPr lang="nl-BE" sz="4400" b="1" dirty="0" smtClean="0"/>
              <a:t>A. </a:t>
            </a:r>
            <a:r>
              <a:rPr lang="nl-BE" sz="4400" b="1" dirty="0" smtClean="0"/>
              <a:t>Citroen.</a:t>
            </a: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 smtClean="0">
                <a:solidFill>
                  <a:srgbClr val="0070C0"/>
                </a:solidFill>
              </a:rPr>
              <a:t>B. </a:t>
            </a:r>
            <a:r>
              <a:rPr lang="nl-BE" sz="4400" b="1" dirty="0" smtClean="0">
                <a:solidFill>
                  <a:srgbClr val="0070C0"/>
                </a:solidFill>
              </a:rPr>
              <a:t>Kweepeer.</a:t>
            </a:r>
            <a:endParaRPr lang="nl-BE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03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3645024"/>
            <a:ext cx="7024744" cy="1143000"/>
          </a:xfrm>
        </p:spPr>
        <p:txBody>
          <a:bodyPr>
            <a:noAutofit/>
          </a:bodyPr>
          <a:lstStyle/>
          <a:p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Vraag 9: Welke lekkernij   </a:t>
            </a:r>
            <a:b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                is dit?</a:t>
            </a: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/>
              <a:t/>
            </a:r>
            <a:br>
              <a:rPr lang="nl-BE" sz="4400" b="1" dirty="0"/>
            </a:br>
            <a:r>
              <a:rPr lang="nl-BE" sz="4400" b="1" dirty="0" smtClean="0">
                <a:solidFill>
                  <a:srgbClr val="0070C0"/>
                </a:solidFill>
              </a:rPr>
              <a:t>A. </a:t>
            </a:r>
            <a:r>
              <a:rPr lang="nl-BE" sz="4400" b="1" dirty="0" err="1" smtClean="0">
                <a:solidFill>
                  <a:srgbClr val="0070C0"/>
                </a:solidFill>
              </a:rPr>
              <a:t>Lierse</a:t>
            </a:r>
            <a:r>
              <a:rPr lang="nl-BE" sz="4400" b="1" dirty="0" smtClean="0">
                <a:solidFill>
                  <a:srgbClr val="0070C0"/>
                </a:solidFill>
              </a:rPr>
              <a:t> </a:t>
            </a:r>
            <a:r>
              <a:rPr lang="nl-BE" sz="4400" b="1" dirty="0" err="1" smtClean="0">
                <a:solidFill>
                  <a:srgbClr val="0070C0"/>
                </a:solidFill>
              </a:rPr>
              <a:t>vlaaikes</a:t>
            </a:r>
            <a:r>
              <a:rPr lang="nl-BE" sz="4400" b="1" dirty="0" smtClean="0">
                <a:solidFill>
                  <a:srgbClr val="0070C0"/>
                </a:solidFill>
              </a:rPr>
              <a:t>.</a:t>
            </a: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 smtClean="0"/>
              <a:t>B. Mattentaartjes.</a:t>
            </a:r>
            <a:br>
              <a:rPr lang="nl-BE" sz="4400" b="1" dirty="0" smtClean="0"/>
            </a:br>
            <a:endParaRPr lang="nl-BE" sz="4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65104"/>
            <a:ext cx="5586905" cy="21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85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653136"/>
            <a:ext cx="7920880" cy="1143000"/>
          </a:xfrm>
        </p:spPr>
        <p:txBody>
          <a:bodyPr>
            <a:noAutofit/>
          </a:bodyPr>
          <a:lstStyle/>
          <a:p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      Vraag 10: Uit welk werelddeel is de aardappel                </a:t>
            </a:r>
            <a:b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     naar ons gekomen?</a:t>
            </a:r>
            <a:r>
              <a:rPr lang="nl-BE" sz="4400" dirty="0" smtClean="0"/>
              <a:t/>
            </a:r>
            <a:br>
              <a:rPr lang="nl-BE" sz="4400" dirty="0" smtClean="0"/>
            </a:br>
            <a:r>
              <a:rPr lang="nl-BE" sz="4400" dirty="0" smtClean="0"/>
              <a:t/>
            </a:r>
            <a:br>
              <a:rPr lang="nl-BE" sz="4400" dirty="0" smtClean="0"/>
            </a:br>
            <a:r>
              <a:rPr lang="nl-BE" sz="4400" dirty="0"/>
              <a:t/>
            </a:r>
            <a:br>
              <a:rPr lang="nl-BE" sz="4400" dirty="0"/>
            </a:br>
            <a:r>
              <a:rPr lang="nl-BE" sz="4400" b="1" dirty="0" smtClean="0">
                <a:solidFill>
                  <a:srgbClr val="0070C0"/>
                </a:solidFill>
              </a:rPr>
              <a:t>A. Zuid Amerika.</a:t>
            </a: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 smtClean="0"/>
              <a:t>B. Afrika.</a:t>
            </a:r>
            <a:endParaRPr lang="nl-BE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7"/>
            <a:ext cx="3851130" cy="273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0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3284984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Einde.</a:t>
            </a:r>
            <a:b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Bedankt voor </a:t>
            </a:r>
            <a:r>
              <a:rPr lang="nl-BE" sz="4400" b="1" smtClean="0">
                <a:solidFill>
                  <a:schemeClr val="accent5">
                    <a:lumMod val="75000"/>
                  </a:schemeClr>
                </a:solidFill>
              </a:rPr>
              <a:t>jullie aandacht.</a:t>
            </a:r>
            <a:endParaRPr lang="nl-BE" sz="4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4149080"/>
            <a:ext cx="7024744" cy="1143000"/>
          </a:xfrm>
        </p:spPr>
        <p:txBody>
          <a:bodyPr>
            <a:noAutofit/>
          </a:bodyPr>
          <a:lstStyle/>
          <a:p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Vraag 5: Van welk fruit is </a:t>
            </a:r>
            <a:b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    de rozijn afkomstig?</a:t>
            </a: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/>
              <a:t/>
            </a:r>
            <a:br>
              <a:rPr lang="nl-BE" sz="4400" b="1" dirty="0"/>
            </a:br>
            <a:r>
              <a:rPr lang="nl-BE" sz="4400" b="1" dirty="0" smtClean="0"/>
              <a:t>A. Druiven.</a:t>
            </a:r>
            <a:br>
              <a:rPr lang="nl-BE" sz="4400" b="1" dirty="0" smtClean="0"/>
            </a:br>
            <a:r>
              <a:rPr lang="nl-BE" sz="4400" b="1" dirty="0" smtClean="0"/>
              <a:t>B. Bosbessen.</a:t>
            </a:r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21166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5085184"/>
            <a:ext cx="7024744" cy="1143000"/>
          </a:xfrm>
        </p:spPr>
        <p:txBody>
          <a:bodyPr>
            <a:noAutofit/>
          </a:bodyPr>
          <a:lstStyle/>
          <a:p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Vraag 6: Wat </a:t>
            </a:r>
            <a:r>
              <a:rPr lang="nl-NL" sz="4400" b="1" dirty="0">
                <a:solidFill>
                  <a:schemeClr val="accent5">
                    <a:lumMod val="75000"/>
                  </a:schemeClr>
                </a:solidFill>
              </a:rPr>
              <a:t>is het hoofdbestanddeel van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mayonaise? 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Van wat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 heb je het meeste    </a:t>
            </a:r>
            <a:b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             nodig?</a:t>
            </a:r>
            <a:r>
              <a:rPr lang="nl-NL" sz="4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/>
              <a:t>A. Ei.</a:t>
            </a:r>
            <a:br>
              <a:rPr lang="nl-NL" sz="4400" b="1" dirty="0" smtClean="0"/>
            </a:br>
            <a:r>
              <a:rPr lang="nl-NL" sz="4400" b="1" dirty="0" smtClean="0"/>
              <a:t>B. Olie.</a:t>
            </a:r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145549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4437112"/>
            <a:ext cx="7024744" cy="1143000"/>
          </a:xfrm>
        </p:spPr>
        <p:txBody>
          <a:bodyPr>
            <a:noAutofit/>
          </a:bodyPr>
          <a:lstStyle/>
          <a:p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Vraag 7: Wat is eigenlijk </a:t>
            </a:r>
            <a:b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        </a:t>
            </a:r>
            <a:r>
              <a:rPr lang="nl-BE" sz="4400" b="1" dirty="0" smtClean="0">
                <a:solidFill>
                  <a:schemeClr val="accent5">
                    <a:lumMod val="75000"/>
                  </a:schemeClr>
                </a:solidFill>
              </a:rPr>
              <a:t>‘Brussels lof’?</a:t>
            </a: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 smtClean="0"/>
              <a:t/>
            </a:r>
            <a:br>
              <a:rPr lang="nl-BE" sz="4400" b="1" dirty="0" smtClean="0"/>
            </a:br>
            <a:r>
              <a:rPr lang="nl-BE" sz="4400" b="1" dirty="0"/>
              <a:t/>
            </a:r>
            <a:br>
              <a:rPr lang="nl-BE" sz="4400" b="1" dirty="0"/>
            </a:br>
            <a:r>
              <a:rPr lang="nl-BE" sz="4400" b="1" dirty="0" smtClean="0"/>
              <a:t>A. Schorseneren.</a:t>
            </a:r>
            <a:br>
              <a:rPr lang="nl-BE" sz="4400" b="1" dirty="0" smtClean="0"/>
            </a:br>
            <a:r>
              <a:rPr lang="nl-BE" sz="4400" b="1" dirty="0" smtClean="0"/>
              <a:t>B. Witloof. </a:t>
            </a:r>
            <a:endParaRPr lang="nl-BE" sz="4400" b="1" dirty="0"/>
          </a:p>
        </p:txBody>
      </p:sp>
    </p:spTree>
    <p:extLst>
      <p:ext uri="{BB962C8B-B14F-4D97-AF65-F5344CB8AC3E}">
        <p14:creationId xmlns:p14="http://schemas.microsoft.com/office/powerpoint/2010/main" val="14486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698</TotalTime>
  <Words>393</Words>
  <Application>Microsoft Office PowerPoint</Application>
  <PresentationFormat>Diavoorstelling (4:3)</PresentationFormat>
  <Paragraphs>77</Paragraphs>
  <Slides>69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69</vt:i4>
      </vt:variant>
    </vt:vector>
  </HeadingPairs>
  <TitlesOfParts>
    <vt:vector size="70" baseType="lpstr">
      <vt:lpstr>Austin</vt:lpstr>
      <vt:lpstr>PowerPoint-presentatie</vt:lpstr>
      <vt:lpstr>PowerPoint-presentatie</vt:lpstr>
      <vt:lpstr>     Vraag 1: Met welk lichaamsdeel proeven                   wij?  A.  Tong. B.  Neus. </vt:lpstr>
      <vt:lpstr>Vraag 2: Welke smaken kan je proeven met je                 tong?  A. Zoet, zuur, bitter. B.  Zoet, zuur, bitter en          zout.  </vt:lpstr>
      <vt:lpstr>Vraag 3: Hebben we ook ons reukorgaan nodig om smaken te kunnen             proeven?  A. Ja. B.  Nee.  </vt:lpstr>
      <vt:lpstr>   Vraag 4: Welke smaak proef je met de voorkant                van de tong?  A. Zuur. B. Zoet.</vt:lpstr>
      <vt:lpstr>Vraag 5: Van welk fruit is       de rozijn afkomstig?   A. Druiven. B. Bosbessen.</vt:lpstr>
      <vt:lpstr>   Vraag 6: Wat is het hoofdbestanddeel van    mayonaise? Van wat       heb je het meeste                   nodig?   A. Ei. B. Olie.</vt:lpstr>
      <vt:lpstr>Vraag 7: Wat is eigenlijk          ‘Brussels lof’?   A. Schorseneren. B. Witloof. </vt:lpstr>
      <vt:lpstr>Vraag 8: Wat ontstaat er       wanneer suiker verhit                     wordt?  A. Karamel. B. Glazuur.</vt:lpstr>
      <vt:lpstr>Vraag 9: Welk snoepgoed            wordt in het Frans             ‘Barbe á papa’                 genoemd?  A. Suikerspin. B. Appel met rode suiker           overgoten.</vt:lpstr>
      <vt:lpstr>  Vraag 10: Hoe wordt     geroosterd/gebakken  brood met ham en kaas     ertussen genoemd?   A. Croque monsieur. B. Croque madame.</vt:lpstr>
      <vt:lpstr>PowerPoint-presentatie</vt:lpstr>
      <vt:lpstr>Vraag 1: Wat betekent het           spreekwoord:     ‘Dat smaakt naar meer’  A. Ik wil meer van dat. B. Ik heb nog niet genoeg      gegeten.</vt:lpstr>
      <vt:lpstr>Vraag 2: Wat betekent het             spreekwoord:   ‘Er is reuk noch smaak aan’   A. Het is van plastiek. B.  Het is weinig waard, het       is niet interessant, het         smaakt naar niets.</vt:lpstr>
      <vt:lpstr>   Vraag 3: Wat betekent           het spreekwoord:     ‘Over smaak valt niet te                 twisten’   A. Over verschil in smaak       moet men geen ruzie       maken. B. Iedereen lust hetzelfde.</vt:lpstr>
      <vt:lpstr>Vraag 4: Wat betekent           het spreekwoord:      ‘Honger is de beste kok’   A. Wanneer je honger       hebt, smaakt alles goed. B. Je kan alleen lekker            koken als je echt       honger hebt.</vt:lpstr>
      <vt:lpstr>Vraag 5: Wat betekent          het spreekwoord: ‘Eigen bier smaakt het best’  A. Iets wat je zelf maakt,      smaakt gewoonlijk beter. B. Belgisch bier is het         lekkerste.</vt:lpstr>
      <vt:lpstr>Vraag 6: Wat betekent           het spreekwoord: ‘Wijn smaakt altijd naar de                          stok’  A. Niet alleen druiven          geven smaak aan wijn. B. De afkomst van iets laat       zich altijd zien.</vt:lpstr>
      <vt:lpstr>Vraag 7: Wat betekent          het spreekwoord:        ‘Iemand de oren van het                 hoofd eten’   A. Zo verliefd zijn dat je niet       van hem/haar kan      afblijven. B. Erg veel eten.</vt:lpstr>
      <vt:lpstr>Vraag 8: Wat betekent           het spreekwoord:     ‘Roet in het eten gooien’   A. De pret bederven of een       plan laten mislukken. B. Verkeerde kruiden         gebruiken.</vt:lpstr>
      <vt:lpstr>Vraag 9: Wat betekent           het spreekwoord:    ‘Het smelt als boter in de                        mond’   A. Het is erg mals. B.  Het is vloeibaar      geworden.</vt:lpstr>
      <vt:lpstr>Vraag 10: Wat betekent           het spreekwoord:    ‘Zijn natje en zijn droogje                       lusten’   A. Liever droge         boterhammen eten. B. Graag eten en drinken.</vt:lpstr>
      <vt:lpstr>PowerPoint-presentatie</vt:lpstr>
      <vt:lpstr>Vraag 1: Deze vruchtjes hebben een anijs smaak en zouden een geneeskundige werking hebben. Hoe heten ze?  A. Steranijs. B. Nootmuskaat.</vt:lpstr>
      <vt:lpstr>     Vraag 2: Saffraan komt van een bloem. Hoe heet            deze bloem?   A. Saffraan krokus. B. Saffraan narcis.</vt:lpstr>
      <vt:lpstr>   Vraag 3: Welk gerecht          zie je op de foto?     A. Scampi’s. B. Karakollen.</vt:lpstr>
      <vt:lpstr>  Vraag 4: Deze knol smaak     lichtelijk zoet en notig. Je      kan hem ook rauw eten.           Welke groente                      is dit?  A. Rode aardappel. B. Aardpeer.</vt:lpstr>
      <vt:lpstr>   Vraag 5: Welke vrucht            zie je op de foto?   A. Een mispel. B. Een eikel.</vt:lpstr>
      <vt:lpstr>  Vraag 6: Op de foto zie je een ‘videeke’. Welk is de juiste Nederlandstalige benaming van videe of      vol-au-vent?   A. Pasteitje. B. Koninginnenhapje.</vt:lpstr>
      <vt:lpstr>        Vraag 7: Welke              groente staat er op de                         foto?   A. Savooikool. B. Palmkool.</vt:lpstr>
      <vt:lpstr>Vraag 8: Welke vrucht                  is dit?   A. Citroen. B. Kweepeer.</vt:lpstr>
      <vt:lpstr>Vraag 9: Welke lekkernij                     is dit?  A. Lierse vlaaikes. B. Mattentaartjes. </vt:lpstr>
      <vt:lpstr>       Vraag 10: Uit welk werelddeel is de aardappel                       naar ons gekomen?   A. Zuid Amerika. B. Afrika.</vt:lpstr>
      <vt:lpstr>PowerPoint-presentatie</vt:lpstr>
      <vt:lpstr>PowerPoint-presentatie</vt:lpstr>
      <vt:lpstr>     Vraag 1: Met welk lichaamsdeel proeven                       wij?  A.  Tong B.  Neus. </vt:lpstr>
      <vt:lpstr>Vraag 2: Welke smaken      kan je proeven met je                  tong?  A. Zoet, zuur, bitter. B.  Zoet, zuur, bitter en       zout.  </vt:lpstr>
      <vt:lpstr>Vraag 3: Hebben we ook ons reukorgaan nodig om smaken te kunnen             proeven?  A. Ja. B.  Nee.  </vt:lpstr>
      <vt:lpstr>   Vraag 4: Welke smaak proef je met de voorkant                van de tong?  A. Zuur. B. Zoet.</vt:lpstr>
      <vt:lpstr>Vraag 5: Van welk fruit is       de rozijn afkomstig?   A. Druiven. B. Bosbessen.</vt:lpstr>
      <vt:lpstr>   Vraag 6: Wat is het hoofdbestanddeel van          mayonaise? Van wat heb je het meeste                   nodig?   A. Ei. B. Olie.</vt:lpstr>
      <vt:lpstr>Vraag 7: Wat is eigenlijk          ‘Brussels lof’?   A. Schorseneren. B. Witloof. </vt:lpstr>
      <vt:lpstr>Vraag 8: Wat ontstaat er       wanneer suiker verhit                     wordt?  A. Karamel. B. Glazuur.</vt:lpstr>
      <vt:lpstr>Vraag 9: Welk snoepgoed            wordt in het Frans             ‘Barbe á papa’                 genoemd?  A. Suikerspin. B. Appel met rode suiker           overgoten.</vt:lpstr>
      <vt:lpstr>  Vraag 10: Hoe wordt     geroosterd/gebakken  brood met ham en kaas     ertussen genoemd?   A. Croque monsieur. B. Croque madame.</vt:lpstr>
      <vt:lpstr>PowerPoint-presentatie</vt:lpstr>
      <vt:lpstr>Vraag 1: Wat betekent het           spreekwoord:     ‘Dat smaakt naar meer’  A. Ik wil meer van dat. B. Ik heb nog niet genoeg      gegeten.</vt:lpstr>
      <vt:lpstr>Vraag 2: Wat betekent het             spreekwoord:   ‘Er is reuk noch smaak aan’   A. Het is van plastiek. B.  Het is weinig waard, het       is niet interessant, het         smaakt naar niets.</vt:lpstr>
      <vt:lpstr>   Vraag 3: Wat betekent           het spreekwoord:     ‘Over smaak valt niet te                 twisten’   A. Over verschil in smaak       moet men geen ruzie       maken. B. Iedereen lust hetzelfde.</vt:lpstr>
      <vt:lpstr>Vraag 4: Wat betekent           het spreekwoord:      ‘Honger is de beste kok’   A. Wanneer je honger       hebt, smaakt alles goed. B. Je kan alleen lekker            koken als je echt       honger hebt.</vt:lpstr>
      <vt:lpstr>Vraag 5: Wat betekent          het spreekwoord: ‘Eigen bier smaakt het best’  A. Iets wat je zelf maakt,      smaakt  gewoonlijk beter. B. Belgisch bier is het         lekkerste.</vt:lpstr>
      <vt:lpstr>Vraag 6: Wat betekent           het spreekwoord: ‘Wijn smaakt altijd naar de                          stok’  A. Niet alleen druiven          geven smaak aan wijn. B. De afkomst van iets laat       zich altijd zien.</vt:lpstr>
      <vt:lpstr>Vraag 7: Wat betekent          het spreekwoord:        ‘Iemand de oren van het                 hoofd eten’   A. Zo verliefd zijn dat je niet       van hem/haar kan      afblijven. B. Erg veel eten.</vt:lpstr>
      <vt:lpstr>Vraag 8: Wat betekent           het spreekwoord:     ‘Roet in het eten gooien’   A. De pret bederven of een       plan laten mislukken. B. Verkeerde kruiden         gebruiken.</vt:lpstr>
      <vt:lpstr>Vraag 9: Wat betekent           het spreekwoord:    ‘Het smelt als boter in de                        mond’   A. Het is erg mals. B.  Het is vloeibaar      geworden.</vt:lpstr>
      <vt:lpstr>Vraag 10: Wat betekent           het spreekwoord:    ‘Zijn natje en zijn droogje                       lusten’   A. Liever droge         boterhammen eten. B. Graag eten en drinken.</vt:lpstr>
      <vt:lpstr>PowerPoint-presentatie</vt:lpstr>
      <vt:lpstr>Vraag 1: Deze vruchtjes hebben een anijs smaak en zouden een geneeskundige werking hebben. Hoe heten ze?  A. Steranijs. B. Nootmuskaat.</vt:lpstr>
      <vt:lpstr>     Vraag 2: Saffraan komt van een bloem. Hoe heet            deze bloem?   A. Saffraan krokus. B. Saffraan narcis.</vt:lpstr>
      <vt:lpstr>   Vraag 3: Welk gerecht          zie je op de foto?     A. Scampi’s. B. Karakollen.</vt:lpstr>
      <vt:lpstr>  Vraag 4: Deze knol smaak     lichtelijk zoet en notig. Je      kan hem ook rauw eten.           Welke groente                      is dit?  A. Rode aardappel. B. Aardpeer.</vt:lpstr>
      <vt:lpstr>Vraag 5: Welke vrucht           zie je op de foto?   A. Een mispel. B. Een eikel.</vt:lpstr>
      <vt:lpstr>  Vraag 6: Op de foto zie je een ‘videeke’. Welk is de juiste Nederlandstalige benaming van videe of      vol-au-vent?   A. Pasteitje. B. Koninginnenhapje.</vt:lpstr>
      <vt:lpstr>        Vraag 7: Welke              groente staat er op de                         foto?   A. Savooikool. B. Palmkool.</vt:lpstr>
      <vt:lpstr>Vraag 8: Welke vrucht                  is dit?   A. Citroen. B. Kweepeer.</vt:lpstr>
      <vt:lpstr>Vraag 9: Welke lekkernij                     is dit?  A. Lierse vlaaikes. B. Mattentaartjes. </vt:lpstr>
      <vt:lpstr>       Vraag 10: Uit welk werelddeel is de aardappel                       naar ons gekomen?   A. Zuid Amerika. B. Afrika.</vt:lpstr>
      <vt:lpstr>Einde.  Bedankt voor jullie aandacht.</vt:lpstr>
    </vt:vector>
  </TitlesOfParts>
  <Company>Unattended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26</cp:revision>
  <dcterms:created xsi:type="dcterms:W3CDTF">2018-09-23T13:44:21Z</dcterms:created>
  <dcterms:modified xsi:type="dcterms:W3CDTF">2018-10-03T18:23:59Z</dcterms:modified>
</cp:coreProperties>
</file>